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24.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 id="2147483962" r:id="rId2"/>
    <p:sldMasterId id="2147483976" r:id="rId3"/>
  </p:sldMasterIdLst>
  <p:notesMasterIdLst>
    <p:notesMasterId r:id="rId61"/>
  </p:notesMasterIdLst>
  <p:handoutMasterIdLst>
    <p:handoutMasterId r:id="rId62"/>
  </p:handoutMasterIdLst>
  <p:sldIdLst>
    <p:sldId id="295" r:id="rId4"/>
    <p:sldId id="313" r:id="rId5"/>
    <p:sldId id="315" r:id="rId6"/>
    <p:sldId id="314" r:id="rId7"/>
    <p:sldId id="321" r:id="rId8"/>
    <p:sldId id="322" r:id="rId9"/>
    <p:sldId id="318" r:id="rId10"/>
    <p:sldId id="323" r:id="rId11"/>
    <p:sldId id="317" r:id="rId12"/>
    <p:sldId id="324" r:id="rId13"/>
    <p:sldId id="373" r:id="rId14"/>
    <p:sldId id="319" r:id="rId15"/>
    <p:sldId id="325" r:id="rId16"/>
    <p:sldId id="326" r:id="rId17"/>
    <p:sldId id="327" r:id="rId18"/>
    <p:sldId id="308" r:id="rId19"/>
    <p:sldId id="328" r:id="rId20"/>
    <p:sldId id="330" r:id="rId21"/>
    <p:sldId id="332" r:id="rId22"/>
    <p:sldId id="333" r:id="rId23"/>
    <p:sldId id="334" r:id="rId24"/>
    <p:sldId id="335" r:id="rId25"/>
    <p:sldId id="336" r:id="rId26"/>
    <p:sldId id="374" r:id="rId27"/>
    <p:sldId id="339" r:id="rId28"/>
    <p:sldId id="340" r:id="rId29"/>
    <p:sldId id="341" r:id="rId30"/>
    <p:sldId id="342" r:id="rId31"/>
    <p:sldId id="343" r:id="rId32"/>
    <p:sldId id="344" r:id="rId33"/>
    <p:sldId id="345" r:id="rId34"/>
    <p:sldId id="346" r:id="rId35"/>
    <p:sldId id="347" r:id="rId36"/>
    <p:sldId id="348" r:id="rId37"/>
    <p:sldId id="349" r:id="rId38"/>
    <p:sldId id="350" r:id="rId39"/>
    <p:sldId id="351" r:id="rId40"/>
    <p:sldId id="352" r:id="rId41"/>
    <p:sldId id="353" r:id="rId42"/>
    <p:sldId id="354" r:id="rId43"/>
    <p:sldId id="355" r:id="rId44"/>
    <p:sldId id="356" r:id="rId45"/>
    <p:sldId id="357" r:id="rId46"/>
    <p:sldId id="358" r:id="rId47"/>
    <p:sldId id="359" r:id="rId48"/>
    <p:sldId id="360" r:id="rId49"/>
    <p:sldId id="361" r:id="rId50"/>
    <p:sldId id="362" r:id="rId51"/>
    <p:sldId id="363" r:id="rId52"/>
    <p:sldId id="364" r:id="rId53"/>
    <p:sldId id="365" r:id="rId54"/>
    <p:sldId id="366" r:id="rId55"/>
    <p:sldId id="367" r:id="rId56"/>
    <p:sldId id="368" r:id="rId57"/>
    <p:sldId id="369" r:id="rId58"/>
    <p:sldId id="370" r:id="rId59"/>
    <p:sldId id="294" r:id="rId6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707"/>
    <a:srgbClr val="4A8812"/>
    <a:srgbClr val="A6FF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86535" autoAdjust="0"/>
  </p:normalViewPr>
  <p:slideViewPr>
    <p:cSldViewPr snapToGrid="0" snapToObjects="1">
      <p:cViewPr varScale="1">
        <p:scale>
          <a:sx n="64" d="100"/>
          <a:sy n="64" d="100"/>
        </p:scale>
        <p:origin x="18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96418732782371E-2"/>
          <c:y val="0.13569321533923304"/>
          <c:w val="0.93250688705234164"/>
          <c:h val="0.74926253687315636"/>
        </c:manualLayout>
      </c:layout>
      <c:barChart>
        <c:barDir val="col"/>
        <c:grouping val="clustered"/>
        <c:varyColors val="0"/>
        <c:ser>
          <c:idx val="2"/>
          <c:order val="0"/>
          <c:tx>
            <c:strRef>
              <c:f>Sheet1!$A$2</c:f>
              <c:strCache>
                <c:ptCount val="1"/>
                <c:pt idx="0">
                  <c:v>Total</c:v>
                </c:pt>
              </c:strCache>
            </c:strRef>
          </c:tx>
          <c:spPr>
            <a:solidFill>
              <a:srgbClr val="000080"/>
            </a:solidFill>
            <a:ln w="30968">
              <a:noFill/>
            </a:ln>
          </c:spPr>
          <c:invertIfNegative val="0"/>
          <c:dLbls>
            <c:spPr>
              <a:noFill/>
              <a:ln w="30968">
                <a:noFill/>
              </a:ln>
            </c:spPr>
            <c:txPr>
              <a:bodyPr/>
              <a:lstStyle/>
              <a:p>
                <a:pPr>
                  <a:defRPr sz="1341"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Overall</c:v>
                </c:pt>
                <c:pt idx="1">
                  <c:v>Top Management</c:v>
                </c:pt>
                <c:pt idx="2">
                  <c:v>Middle Management</c:v>
                </c:pt>
                <c:pt idx="3">
                  <c:v>Lower/Junior Management</c:v>
                </c:pt>
              </c:strCache>
            </c:strRef>
          </c:cat>
          <c:val>
            <c:numRef>
              <c:f>Sheet1!$B$2:$E$2</c:f>
              <c:numCache>
                <c:formatCode>General</c:formatCode>
                <c:ptCount val="4"/>
                <c:pt idx="0">
                  <c:v>8.02</c:v>
                </c:pt>
                <c:pt idx="1">
                  <c:v>8.24</c:v>
                </c:pt>
                <c:pt idx="2">
                  <c:v>8</c:v>
                </c:pt>
                <c:pt idx="3">
                  <c:v>7.41</c:v>
                </c:pt>
              </c:numCache>
            </c:numRef>
          </c:val>
        </c:ser>
        <c:ser>
          <c:idx val="0"/>
          <c:order val="1"/>
          <c:tx>
            <c:strRef>
              <c:f>Sheet1!$A$3</c:f>
              <c:strCache>
                <c:ptCount val="1"/>
                <c:pt idx="0">
                  <c:v>Black</c:v>
                </c:pt>
              </c:strCache>
            </c:strRef>
          </c:tx>
          <c:spPr>
            <a:solidFill>
              <a:srgbClr val="0000FF"/>
            </a:solidFill>
            <a:ln w="30968">
              <a:noFill/>
            </a:ln>
          </c:spPr>
          <c:invertIfNegative val="0"/>
          <c:dLbls>
            <c:spPr>
              <a:noFill/>
              <a:ln w="30968">
                <a:noFill/>
              </a:ln>
            </c:spPr>
            <c:txPr>
              <a:bodyPr/>
              <a:lstStyle/>
              <a:p>
                <a:pPr>
                  <a:defRPr sz="1341"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Overall</c:v>
                </c:pt>
                <c:pt idx="1">
                  <c:v>Top Management</c:v>
                </c:pt>
                <c:pt idx="2">
                  <c:v>Middle Management</c:v>
                </c:pt>
                <c:pt idx="3">
                  <c:v>Lower/Junior Management</c:v>
                </c:pt>
              </c:strCache>
            </c:strRef>
          </c:cat>
          <c:val>
            <c:numRef>
              <c:f>Sheet1!$B$3:$E$3</c:f>
              <c:numCache>
                <c:formatCode>General</c:formatCode>
                <c:ptCount val="4"/>
                <c:pt idx="0">
                  <c:v>8.06</c:v>
                </c:pt>
                <c:pt idx="1">
                  <c:v>8.15</c:v>
                </c:pt>
                <c:pt idx="2">
                  <c:v>8.17</c:v>
                </c:pt>
                <c:pt idx="3">
                  <c:v>7.35</c:v>
                </c:pt>
              </c:numCache>
            </c:numRef>
          </c:val>
        </c:ser>
        <c:ser>
          <c:idx val="1"/>
          <c:order val="2"/>
          <c:tx>
            <c:strRef>
              <c:f>Sheet1!$A$4</c:f>
              <c:strCache>
                <c:ptCount val="1"/>
                <c:pt idx="0">
                  <c:v>White</c:v>
                </c:pt>
              </c:strCache>
            </c:strRef>
          </c:tx>
          <c:spPr>
            <a:solidFill>
              <a:srgbClr val="00FFFF"/>
            </a:solidFill>
            <a:ln w="30968">
              <a:noFill/>
            </a:ln>
          </c:spPr>
          <c:invertIfNegative val="0"/>
          <c:dLbls>
            <c:spPr>
              <a:noFill/>
              <a:ln w="30968">
                <a:noFill/>
              </a:ln>
            </c:spPr>
            <c:txPr>
              <a:bodyPr/>
              <a:lstStyle/>
              <a:p>
                <a:pPr>
                  <a:defRPr sz="1341"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Overall</c:v>
                </c:pt>
                <c:pt idx="1">
                  <c:v>Top Management</c:v>
                </c:pt>
                <c:pt idx="2">
                  <c:v>Middle Management</c:v>
                </c:pt>
                <c:pt idx="3">
                  <c:v>Lower/Junior Management</c:v>
                </c:pt>
              </c:strCache>
            </c:strRef>
          </c:cat>
          <c:val>
            <c:numRef>
              <c:f>Sheet1!$B$4:$E$4</c:f>
              <c:numCache>
                <c:formatCode>General</c:formatCode>
                <c:ptCount val="4"/>
                <c:pt idx="0">
                  <c:v>7.98</c:v>
                </c:pt>
                <c:pt idx="1">
                  <c:v>8.33</c:v>
                </c:pt>
                <c:pt idx="2">
                  <c:v>7.83</c:v>
                </c:pt>
                <c:pt idx="3">
                  <c:v>7.46</c:v>
                </c:pt>
              </c:numCache>
            </c:numRef>
          </c:val>
        </c:ser>
        <c:dLbls>
          <c:showLegendKey val="0"/>
          <c:showVal val="1"/>
          <c:showCatName val="0"/>
          <c:showSerName val="0"/>
          <c:showPercent val="0"/>
          <c:showBubbleSize val="0"/>
        </c:dLbls>
        <c:gapWidth val="30"/>
        <c:axId val="212787104"/>
        <c:axId val="212782792"/>
      </c:barChart>
      <c:catAx>
        <c:axId val="212787104"/>
        <c:scaling>
          <c:orientation val="minMax"/>
        </c:scaling>
        <c:delete val="0"/>
        <c:axPos val="b"/>
        <c:numFmt formatCode="General" sourceLinked="1"/>
        <c:majorTickMark val="out"/>
        <c:minorTickMark val="none"/>
        <c:tickLblPos val="nextTo"/>
        <c:spPr>
          <a:ln w="15484">
            <a:solidFill>
              <a:schemeClr val="bg2"/>
            </a:solidFill>
            <a:prstDash val="solid"/>
          </a:ln>
        </c:spPr>
        <c:txPr>
          <a:bodyPr rot="0" vert="horz"/>
          <a:lstStyle/>
          <a:p>
            <a:pPr>
              <a:defRPr sz="1097" b="0" i="0" u="none" strike="noStrike" baseline="0">
                <a:solidFill>
                  <a:srgbClr val="000080"/>
                </a:solidFill>
                <a:latin typeface="Arial"/>
                <a:ea typeface="Arial"/>
                <a:cs typeface="Arial"/>
              </a:defRPr>
            </a:pPr>
            <a:endParaRPr lang="en-US"/>
          </a:p>
        </c:txPr>
        <c:crossAx val="212782792"/>
        <c:crosses val="autoZero"/>
        <c:auto val="1"/>
        <c:lblAlgn val="ctr"/>
        <c:lblOffset val="100"/>
        <c:tickLblSkip val="1"/>
        <c:tickMarkSkip val="1"/>
        <c:noMultiLvlLbl val="0"/>
      </c:catAx>
      <c:valAx>
        <c:axId val="212782792"/>
        <c:scaling>
          <c:orientation val="minMax"/>
          <c:max val="10"/>
          <c:min val="1"/>
        </c:scaling>
        <c:delete val="0"/>
        <c:axPos val="l"/>
        <c:numFmt formatCode="General" sourceLinked="1"/>
        <c:majorTickMark val="out"/>
        <c:minorTickMark val="none"/>
        <c:tickLblPos val="nextTo"/>
        <c:spPr>
          <a:ln w="15484">
            <a:solidFill>
              <a:schemeClr val="bg2"/>
            </a:solidFill>
            <a:prstDash val="solid"/>
          </a:ln>
        </c:spPr>
        <c:txPr>
          <a:bodyPr rot="0" vert="horz"/>
          <a:lstStyle/>
          <a:p>
            <a:pPr>
              <a:defRPr sz="1341" b="0" i="0" u="none" strike="noStrike" baseline="0">
                <a:solidFill>
                  <a:srgbClr val="000080"/>
                </a:solidFill>
                <a:latin typeface="Arial"/>
                <a:ea typeface="Arial"/>
                <a:cs typeface="Arial"/>
              </a:defRPr>
            </a:pPr>
            <a:endParaRPr lang="en-US"/>
          </a:p>
        </c:txPr>
        <c:crossAx val="212787104"/>
        <c:crosses val="autoZero"/>
        <c:crossBetween val="between"/>
        <c:majorUnit val="1"/>
      </c:valAx>
      <c:spPr>
        <a:noFill/>
        <a:ln w="30968">
          <a:noFill/>
        </a:ln>
      </c:spPr>
    </c:plotArea>
    <c:legend>
      <c:legendPos val="t"/>
      <c:layout>
        <c:manualLayout>
          <c:xMode val="edge"/>
          <c:yMode val="edge"/>
          <c:x val="0.35950413223140498"/>
          <c:y val="1.4749262536873156E-2"/>
          <c:w val="0.20523415977961432"/>
          <c:h val="6.4896755162241887E-2"/>
        </c:manualLayout>
      </c:layout>
      <c:overlay val="0"/>
      <c:spPr>
        <a:noFill/>
        <a:ln w="30968">
          <a:noFill/>
        </a:ln>
      </c:spPr>
      <c:txPr>
        <a:bodyPr/>
        <a:lstStyle/>
        <a:p>
          <a:pPr>
            <a:defRPr sz="1122" b="0" i="0" u="none" strike="noStrike" baseline="0">
              <a:solidFill>
                <a:srgbClr val="000080"/>
              </a:solidFill>
              <a:latin typeface="Arial"/>
              <a:ea typeface="Arial"/>
              <a:cs typeface="Arial"/>
            </a:defRPr>
          </a:pPr>
          <a:endParaRPr lang="en-US"/>
        </a:p>
      </c:txPr>
    </c:legend>
    <c:plotVisOnly val="1"/>
    <c:dispBlanksAs val="gap"/>
    <c:showDLblsOverMax val="0"/>
  </c:chart>
  <c:spPr>
    <a:noFill/>
    <a:ln>
      <a:noFill/>
    </a:ln>
  </c:spPr>
  <c:txPr>
    <a:bodyPr/>
    <a:lstStyle/>
    <a:p>
      <a:pPr>
        <a:defRPr sz="1097" b="0" i="0" u="none" strike="noStrike" baseline="0">
          <a:solidFill>
            <a:srgbClr val="000000"/>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Interpersonal Skills</c:v>
                </c:pt>
                <c:pt idx="1">
                  <c:v>Empathetic and understanding towards team members</c:v>
                </c:pt>
                <c:pt idx="2">
                  <c:v>Respect </c:v>
                </c:pt>
                <c:pt idx="3">
                  <c:v>Approachable</c:v>
                </c:pt>
                <c:pt idx="4">
                  <c:v>Flexible and open to new ideas</c:v>
                </c:pt>
                <c:pt idx="5">
                  <c:v>Communicate well</c:v>
                </c:pt>
                <c:pt idx="6">
                  <c:v>Good listener</c:v>
                </c:pt>
                <c:pt idx="7">
                  <c:v>Constructive criticism</c:v>
                </c:pt>
                <c:pt idx="8">
                  <c:v>Supportive of team members</c:v>
                </c:pt>
              </c:strCache>
            </c:strRef>
          </c:cat>
          <c:val>
            <c:numRef>
              <c:f>Sheet1!$B$2:$B$10</c:f>
              <c:numCache>
                <c:formatCode>0%</c:formatCode>
                <c:ptCount val="9"/>
                <c:pt idx="0">
                  <c:v>1.3427423211529612E-2</c:v>
                </c:pt>
                <c:pt idx="1">
                  <c:v>4.7048099928955853E-2</c:v>
                </c:pt>
                <c:pt idx="2">
                  <c:v>2.4767059967791417E-2</c:v>
                </c:pt>
                <c:pt idx="3">
                  <c:v>4.6146084164695546E-2</c:v>
                </c:pt>
                <c:pt idx="4">
                  <c:v>2.553535585803603E-2</c:v>
                </c:pt>
                <c:pt idx="5">
                  <c:v>4.7816395819200455E-2</c:v>
                </c:pt>
                <c:pt idx="6">
                  <c:v>3.4069816894861986E-2</c:v>
                </c:pt>
                <c:pt idx="7">
                  <c:v>4.4169052597805285E-2</c:v>
                </c:pt>
                <c:pt idx="8">
                  <c:v>4.2206044380328767E-2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Interpersonal Skills</c:v>
                </c:pt>
                <c:pt idx="1">
                  <c:v>Empathetic and understanding towards team members</c:v>
                </c:pt>
                <c:pt idx="2">
                  <c:v>Respect </c:v>
                </c:pt>
                <c:pt idx="3">
                  <c:v>Approachable</c:v>
                </c:pt>
                <c:pt idx="4">
                  <c:v>Flexible and open to new ideas</c:v>
                </c:pt>
                <c:pt idx="5">
                  <c:v>Communicate well</c:v>
                </c:pt>
                <c:pt idx="6">
                  <c:v>Good listener</c:v>
                </c:pt>
                <c:pt idx="7">
                  <c:v>Constructive criticism</c:v>
                </c:pt>
                <c:pt idx="8">
                  <c:v>Supportive of team members</c:v>
                </c:pt>
              </c:strCache>
            </c:strRef>
          </c:cat>
          <c:val>
            <c:numRef>
              <c:f>Sheet1!$C$2:$C$10</c:f>
              <c:numCache>
                <c:formatCode>0%</c:formatCode>
                <c:ptCount val="9"/>
                <c:pt idx="0">
                  <c:v>7.6980692170814671E-2</c:v>
                </c:pt>
                <c:pt idx="1">
                  <c:v>6.5829244172244575E-2</c:v>
                </c:pt>
                <c:pt idx="2">
                  <c:v>5.8304213320389521E-2</c:v>
                </c:pt>
                <c:pt idx="3">
                  <c:v>6.6756067335003E-2</c:v>
                </c:pt>
                <c:pt idx="4">
                  <c:v>7.601611802692082E-2</c:v>
                </c:pt>
                <c:pt idx="5">
                  <c:v>9.6552498068063403E-2</c:v>
                </c:pt>
                <c:pt idx="6">
                  <c:v>7.9330037049852253E-2</c:v>
                </c:pt>
                <c:pt idx="7">
                  <c:v>7.4209032023014598E-2</c:v>
                </c:pt>
                <c:pt idx="8">
                  <c:v>5.0161190113571161E-2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Interpersonal Skills</c:v>
                </c:pt>
                <c:pt idx="1">
                  <c:v>Empathetic and understanding towards team members</c:v>
                </c:pt>
                <c:pt idx="2">
                  <c:v>Respect </c:v>
                </c:pt>
                <c:pt idx="3">
                  <c:v>Approachable</c:v>
                </c:pt>
                <c:pt idx="4">
                  <c:v>Flexible and open to new ideas</c:v>
                </c:pt>
                <c:pt idx="5">
                  <c:v>Communicate well</c:v>
                </c:pt>
                <c:pt idx="6">
                  <c:v>Good listener</c:v>
                </c:pt>
                <c:pt idx="7">
                  <c:v>Constructive criticism</c:v>
                </c:pt>
                <c:pt idx="8">
                  <c:v>Supportive of team members</c:v>
                </c:pt>
              </c:strCache>
            </c:strRef>
          </c:cat>
          <c:val>
            <c:numRef>
              <c:f>Sheet1!$D$2:$D$10</c:f>
              <c:numCache>
                <c:formatCode>0%</c:formatCode>
                <c:ptCount val="9"/>
                <c:pt idx="0">
                  <c:v>0.45859006669117991</c:v>
                </c:pt>
                <c:pt idx="1">
                  <c:v>0.41040279141229008</c:v>
                </c:pt>
                <c:pt idx="2">
                  <c:v>0.44153801038002366</c:v>
                </c:pt>
                <c:pt idx="3">
                  <c:v>0.36105562093451338</c:v>
                </c:pt>
                <c:pt idx="4">
                  <c:v>0.46149494087630771</c:v>
                </c:pt>
                <c:pt idx="5">
                  <c:v>0.37598698805936914</c:v>
                </c:pt>
                <c:pt idx="6">
                  <c:v>0.41144344728512083</c:v>
                </c:pt>
                <c:pt idx="7">
                  <c:v>0.44487947415614576</c:v>
                </c:pt>
                <c:pt idx="8">
                  <c:v>0.44051671637919165</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Interpersonal Skills</c:v>
                </c:pt>
                <c:pt idx="1">
                  <c:v>Empathetic and understanding towards team members</c:v>
                </c:pt>
                <c:pt idx="2">
                  <c:v>Respect </c:v>
                </c:pt>
                <c:pt idx="3">
                  <c:v>Approachable</c:v>
                </c:pt>
                <c:pt idx="4">
                  <c:v>Flexible and open to new ideas</c:v>
                </c:pt>
                <c:pt idx="5">
                  <c:v>Communicate well</c:v>
                </c:pt>
                <c:pt idx="6">
                  <c:v>Good listener</c:v>
                </c:pt>
                <c:pt idx="7">
                  <c:v>Constructive criticism</c:v>
                </c:pt>
                <c:pt idx="8">
                  <c:v>Supportive of team members</c:v>
                </c:pt>
              </c:strCache>
            </c:strRef>
          </c:cat>
          <c:val>
            <c:numRef>
              <c:f>Sheet1!$E$2:$E$10</c:f>
              <c:numCache>
                <c:formatCode>0%</c:formatCode>
                <c:ptCount val="9"/>
                <c:pt idx="0">
                  <c:v>0.45100181792647165</c:v>
                </c:pt>
                <c:pt idx="1">
                  <c:v>0.47671986448650566</c:v>
                </c:pt>
                <c:pt idx="2">
                  <c:v>0.47539071633179147</c:v>
                </c:pt>
                <c:pt idx="3">
                  <c:v>0.52604222756578456</c:v>
                </c:pt>
                <c:pt idx="4">
                  <c:v>0.43695358523873135</c:v>
                </c:pt>
                <c:pt idx="5">
                  <c:v>0.47964411805336327</c:v>
                </c:pt>
                <c:pt idx="6">
                  <c:v>0.4751566987701612</c:v>
                </c:pt>
                <c:pt idx="7">
                  <c:v>0.43674244122303013</c:v>
                </c:pt>
                <c:pt idx="8">
                  <c:v>0.46711604912690441</c:v>
                </c:pt>
              </c:numCache>
            </c:numRef>
          </c:val>
        </c:ser>
        <c:dLbls>
          <c:showLegendKey val="0"/>
          <c:showVal val="0"/>
          <c:showCatName val="0"/>
          <c:showSerName val="0"/>
          <c:showPercent val="0"/>
          <c:showBubbleSize val="0"/>
        </c:dLbls>
        <c:gapWidth val="50"/>
        <c:overlap val="100"/>
        <c:axId val="268127816"/>
        <c:axId val="268132520"/>
      </c:barChart>
      <c:catAx>
        <c:axId val="268127816"/>
        <c:scaling>
          <c:orientation val="maxMin"/>
        </c:scaling>
        <c:delete val="0"/>
        <c:axPos val="l"/>
        <c:numFmt formatCode="General" sourceLinked="1"/>
        <c:majorTickMark val="out"/>
        <c:minorTickMark val="none"/>
        <c:tickLblPos val="nextTo"/>
        <c:spPr>
          <a:ln w="12988">
            <a:solidFill>
              <a:srgbClr val="808080"/>
            </a:solidFill>
            <a:prstDash val="solid"/>
          </a:ln>
        </c:spPr>
        <c:txPr>
          <a:bodyPr rot="0" vert="horz"/>
          <a:lstStyle/>
          <a:p>
            <a:pPr>
              <a:defRPr sz="1263" b="0" i="0" u="none" strike="noStrike" baseline="0">
                <a:solidFill>
                  <a:srgbClr val="003366"/>
                </a:solidFill>
                <a:latin typeface="Calibri"/>
                <a:ea typeface="Calibri"/>
                <a:cs typeface="Calibri"/>
              </a:defRPr>
            </a:pPr>
            <a:endParaRPr lang="en-US"/>
          </a:p>
        </c:txPr>
        <c:crossAx val="268132520"/>
        <c:crosses val="autoZero"/>
        <c:auto val="1"/>
        <c:lblAlgn val="ctr"/>
        <c:lblOffset val="100"/>
        <c:tickLblSkip val="1"/>
        <c:tickMarkSkip val="1"/>
        <c:noMultiLvlLbl val="0"/>
      </c:catAx>
      <c:valAx>
        <c:axId val="268132520"/>
        <c:scaling>
          <c:orientation val="minMax"/>
          <c:max val="1"/>
        </c:scaling>
        <c:delete val="1"/>
        <c:axPos val="b"/>
        <c:numFmt formatCode="0%" sourceLinked="1"/>
        <c:majorTickMark val="out"/>
        <c:minorTickMark val="none"/>
        <c:tickLblPos val="nextTo"/>
        <c:crossAx val="268127816"/>
        <c:crosses val="max"/>
        <c:crossBetween val="between"/>
        <c:majorUnit val="0.2"/>
      </c:valAx>
      <c:spPr>
        <a:noFill/>
        <a:ln w="22911">
          <a:noFill/>
        </a:ln>
      </c:spPr>
    </c:plotArea>
    <c:legend>
      <c:legendPos val="r"/>
      <c:layout>
        <c:manualLayout>
          <c:xMode val="edge"/>
          <c:yMode val="edge"/>
          <c:x val="0.21586054818845715"/>
          <c:y val="0.94574529857385092"/>
          <c:w val="0.77387964970622458"/>
          <c:h val="5.1886927322624232E-2"/>
        </c:manualLayout>
      </c:layout>
      <c:overlay val="0"/>
      <c:spPr>
        <a:noFill/>
        <a:ln w="25977">
          <a:noFill/>
        </a:ln>
      </c:spPr>
      <c:txPr>
        <a:bodyPr/>
        <a:lstStyle/>
        <a:p>
          <a:pPr>
            <a:defRPr sz="834"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123" b="0" i="0" u="none" strike="noStrike" baseline="0">
          <a:solidFill>
            <a:srgbClr val="000000"/>
          </a:solidFill>
          <a:latin typeface="Calibri"/>
          <a:ea typeface="Calibri"/>
          <a:cs typeface="Calibri"/>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235"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1787">
              <a:noFill/>
            </a:ln>
          </c:spPr>
          <c:marker>
            <c:symbol val="diamond"/>
            <c:size val="11"/>
            <c:spPr>
              <a:solidFill>
                <a:srgbClr val="C00000"/>
              </a:solidFill>
              <a:ln>
                <a:solidFill>
                  <a:schemeClr val="tx1"/>
                </a:solidFill>
              </a:ln>
            </c:spPr>
          </c:marker>
          <c:dLbls>
            <c:dLbl>
              <c:idx val="0"/>
              <c:layout>
                <c:manualLayout>
                  <c:x val="-0.10176165641733333"/>
                  <c:y val="-2.0215054219852777E-3"/>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9.371254508623228E-2"/>
                  <c:y val="-2.0215054219852777E-3"/>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9.3712545086232196E-2"/>
                  <c:y val="-2.0215054219852777E-3"/>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9.7162086623148708E-2"/>
                  <c:y val="-2.8974911048455645E-2"/>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0866055841287046"/>
                  <c:y val="-6.5137396930636717E-3"/>
                </c:manualLayout>
              </c:layout>
              <c:dLblPos val="r"/>
              <c:showLegendKey val="0"/>
              <c:showVal val="1"/>
              <c:showCatName val="1"/>
              <c:showSerName val="0"/>
              <c:showPercent val="0"/>
              <c:showBubbleSize val="0"/>
              <c:extLst>
                <c:ext xmlns:c15="http://schemas.microsoft.com/office/drawing/2012/chart" uri="{CE6537A1-D6FC-4f65-9D91-7224C49458BB}"/>
              </c:extLst>
            </c:dLbl>
            <c:dLbl>
              <c:idx val="5"/>
              <c:layout>
                <c:manualLayout>
                  <c:x val="-9.3712545086232224E-2"/>
                  <c:y val="-2.0215054219852777E-3"/>
                </c:manualLayout>
              </c:layout>
              <c:dLblPos val="r"/>
              <c:showLegendKey val="0"/>
              <c:showVal val="1"/>
              <c:showCatName val="1"/>
              <c:showSerName val="0"/>
              <c:showPercent val="0"/>
              <c:showBubbleSize val="0"/>
              <c:extLst>
                <c:ext xmlns:c15="http://schemas.microsoft.com/office/drawing/2012/chart" uri="{CE6537A1-D6FC-4f65-9D91-7224C49458BB}"/>
              </c:extLst>
            </c:dLbl>
            <c:dLbl>
              <c:idx val="6"/>
              <c:layout>
                <c:manualLayout>
                  <c:x val="-9.3712545086232196E-2"/>
                  <c:y val="-2.0215054219852777E-3"/>
                </c:manualLayout>
              </c:layout>
              <c:dLblPos val="r"/>
              <c:showLegendKey val="0"/>
              <c:showVal val="1"/>
              <c:showCatName val="1"/>
              <c:showSerName val="0"/>
              <c:showPercent val="0"/>
              <c:showBubbleSize val="0"/>
              <c:extLst>
                <c:ext xmlns:c15="http://schemas.microsoft.com/office/drawing/2012/chart" uri="{CE6537A1-D6FC-4f65-9D91-7224C49458BB}"/>
              </c:extLst>
            </c:dLbl>
            <c:dLbl>
              <c:idx val="7"/>
              <c:layout>
                <c:manualLayout>
                  <c:x val="-0.10176147533903743"/>
                  <c:y val="-6.5137396930636717E-3"/>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51" b="1" i="0" u="none" strike="noStrike" baseline="0">
                    <a:solidFill>
                      <a:srgbClr val="000000"/>
                    </a:solidFill>
                    <a:latin typeface="Times New Roman"/>
                    <a:ea typeface="Times New Roman"/>
                    <a:cs typeface="Times New Roman"/>
                  </a:defRPr>
                </a:pPr>
                <a:endParaRPr lang="en-US"/>
              </a:p>
            </c:txPr>
            <c:dLblPos val="t"/>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Sheet1!$B$1:$I$1</c:f>
              <c:numCache>
                <c:formatCode>0.00</c:formatCode>
                <c:ptCount val="8"/>
                <c:pt idx="0">
                  <c:v>8.1530710944292064</c:v>
                </c:pt>
                <c:pt idx="1">
                  <c:v>8.2863550586908268</c:v>
                </c:pt>
                <c:pt idx="2">
                  <c:v>8.2184385164581197</c:v>
                </c:pt>
                <c:pt idx="3">
                  <c:v>8.1197045542971775</c:v>
                </c:pt>
                <c:pt idx="4">
                  <c:v>8.1143176561600274</c:v>
                </c:pt>
                <c:pt idx="5">
                  <c:v>8.1149350914536935</c:v>
                </c:pt>
                <c:pt idx="6">
                  <c:v>8.0903158935671335</c:v>
                </c:pt>
                <c:pt idx="7">
                  <c:v>8.2240590762488974</c:v>
                </c:pt>
              </c:numCache>
            </c:numRef>
          </c:xVal>
          <c:yVal>
            <c:numRef>
              <c:f>Sheet1!$B$2:$I$2</c:f>
              <c:numCache>
                <c:formatCode>0%</c:formatCode>
                <c:ptCount val="8"/>
                <c:pt idx="0">
                  <c:v>0.37058261700095507</c:v>
                </c:pt>
                <c:pt idx="1">
                  <c:v>0</c:v>
                </c:pt>
                <c:pt idx="2">
                  <c:v>7.927411652340019E-2</c:v>
                </c:pt>
                <c:pt idx="3">
                  <c:v>0.13276026743075453</c:v>
                </c:pt>
                <c:pt idx="4">
                  <c:v>0.17860553963705825</c:v>
                </c:pt>
                <c:pt idx="5">
                  <c:v>4.3935052531041061E-2</c:v>
                </c:pt>
                <c:pt idx="6">
                  <c:v>0</c:v>
                </c:pt>
                <c:pt idx="7">
                  <c:v>0.1948424068767908</c:v>
                </c:pt>
              </c:numCache>
            </c:numRef>
          </c:yVal>
          <c:smooth val="0"/>
        </c:ser>
        <c:dLbls>
          <c:showLegendKey val="0"/>
          <c:showVal val="0"/>
          <c:showCatName val="0"/>
          <c:showSerName val="0"/>
          <c:showPercent val="0"/>
          <c:showBubbleSize val="0"/>
        </c:dLbls>
        <c:axId val="268132912"/>
        <c:axId val="268126248"/>
      </c:scatterChart>
      <c:valAx>
        <c:axId val="268132912"/>
        <c:scaling>
          <c:orientation val="minMax"/>
          <c:max val="8.3500000000000014"/>
          <c:min val="8.0500000000000007"/>
        </c:scaling>
        <c:delete val="1"/>
        <c:axPos val="b"/>
        <c:numFmt formatCode="0.00" sourceLinked="1"/>
        <c:majorTickMark val="out"/>
        <c:minorTickMark val="none"/>
        <c:tickLblPos val="nextTo"/>
        <c:crossAx val="268126248"/>
        <c:crosses val="autoZero"/>
        <c:crossBetween val="midCat"/>
        <c:majorUnit val="0.2"/>
        <c:minorUnit val="0.1"/>
      </c:valAx>
      <c:valAx>
        <c:axId val="268126248"/>
        <c:scaling>
          <c:orientation val="minMax"/>
          <c:max val="0.4"/>
          <c:min val="-5.000000000000001E-2"/>
        </c:scaling>
        <c:delete val="1"/>
        <c:axPos val="l"/>
        <c:numFmt formatCode="0%" sourceLinked="1"/>
        <c:majorTickMark val="out"/>
        <c:minorTickMark val="none"/>
        <c:tickLblPos val="nextTo"/>
        <c:crossAx val="268132912"/>
        <c:crosses val="autoZero"/>
        <c:crossBetween val="midCat"/>
        <c:majorUnit val="0.1"/>
      </c:valAx>
      <c:spPr>
        <a:noFill/>
        <a:ln w="31787">
          <a:noFill/>
        </a:ln>
      </c:spPr>
    </c:plotArea>
    <c:plotVisOnly val="1"/>
    <c:dispBlanksAs val="gap"/>
    <c:showDLblsOverMax val="0"/>
  </c:chart>
  <c:spPr>
    <a:noFill/>
    <a:ln>
      <a:noFill/>
    </a:ln>
  </c:spPr>
  <c:txPr>
    <a:bodyPr/>
    <a:lstStyle/>
    <a:p>
      <a:pPr>
        <a:defRPr sz="2697"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8447">
                <a:noFill/>
              </a:ln>
            </c:spPr>
            <c:txPr>
              <a:bodyPr/>
              <a:lstStyle/>
              <a:p>
                <a:pPr>
                  <a:defRPr sz="123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Natural Flair</c:v>
                </c:pt>
                <c:pt idx="1">
                  <c:v>Inspirational</c:v>
                </c:pt>
                <c:pt idx="2">
                  <c:v>Open and transparent</c:v>
                </c:pt>
                <c:pt idx="3">
                  <c:v>Innovative</c:v>
                </c:pt>
                <c:pt idx="4">
                  <c:v>Remain calm under pressure</c:v>
                </c:pt>
                <c:pt idx="5">
                  <c:v>Hard working</c:v>
                </c:pt>
                <c:pt idx="6">
                  <c:v>Take ownership of mistakes</c:v>
                </c:pt>
                <c:pt idx="7">
                  <c:v>Fair</c:v>
                </c:pt>
                <c:pt idx="8">
                  <c:v>Respectable / have decorum</c:v>
                </c:pt>
              </c:strCache>
            </c:strRef>
          </c:cat>
          <c:val>
            <c:numRef>
              <c:f>Sheet1!$B$2:$B$10</c:f>
              <c:numCache>
                <c:formatCode>0%</c:formatCode>
                <c:ptCount val="9"/>
                <c:pt idx="0">
                  <c:v>3.8201290573826957E-2</c:v>
                </c:pt>
                <c:pt idx="1">
                  <c:v>2.9718146669005185E-2</c:v>
                </c:pt>
                <c:pt idx="2">
                  <c:v>4.4010075908849366E-2</c:v>
                </c:pt>
                <c:pt idx="3">
                  <c:v>4.9586796990067634E-2</c:v>
                </c:pt>
                <c:pt idx="4">
                  <c:v>5.5135144524136911E-2</c:v>
                </c:pt>
                <c:pt idx="5">
                  <c:v>1.5598022914736543E-2</c:v>
                </c:pt>
                <c:pt idx="6">
                  <c:v>4.0295115940939964E-2</c:v>
                </c:pt>
                <c:pt idx="7">
                  <c:v>4.2042201931538799E-2</c:v>
                </c:pt>
                <c:pt idx="8">
                  <c:v>2.1128874335975944E-2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8447">
                <a:noFill/>
              </a:ln>
            </c:spPr>
            <c:txPr>
              <a:bodyPr/>
              <a:lstStyle/>
              <a:p>
                <a:pPr>
                  <a:defRPr sz="123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Natural Flair</c:v>
                </c:pt>
                <c:pt idx="1">
                  <c:v>Inspirational</c:v>
                </c:pt>
                <c:pt idx="2">
                  <c:v>Open and transparent</c:v>
                </c:pt>
                <c:pt idx="3">
                  <c:v>Innovative</c:v>
                </c:pt>
                <c:pt idx="4">
                  <c:v>Remain calm under pressure</c:v>
                </c:pt>
                <c:pt idx="5">
                  <c:v>Hard working</c:v>
                </c:pt>
                <c:pt idx="6">
                  <c:v>Take ownership of mistakes</c:v>
                </c:pt>
                <c:pt idx="7">
                  <c:v>Fair</c:v>
                </c:pt>
                <c:pt idx="8">
                  <c:v>Respectable / have decorum</c:v>
                </c:pt>
              </c:strCache>
            </c:strRef>
          </c:cat>
          <c:val>
            <c:numRef>
              <c:f>Sheet1!$C$2:$C$10</c:f>
              <c:numCache>
                <c:formatCode>0%</c:formatCode>
                <c:ptCount val="9"/>
                <c:pt idx="0">
                  <c:v>4.0860308673297888E-2</c:v>
                </c:pt>
                <c:pt idx="1">
                  <c:v>8.5044588900939605E-2</c:v>
                </c:pt>
                <c:pt idx="2">
                  <c:v>8.3695911559015054E-2</c:v>
                </c:pt>
                <c:pt idx="3">
                  <c:v>0.10551685025081844</c:v>
                </c:pt>
                <c:pt idx="4">
                  <c:v>0.10381826816202791</c:v>
                </c:pt>
                <c:pt idx="5">
                  <c:v>4.721513498545777E-2</c:v>
                </c:pt>
                <c:pt idx="6">
                  <c:v>6.2023758892428782E-2</c:v>
                </c:pt>
                <c:pt idx="7">
                  <c:v>6.8613530781989049E-2</c:v>
                </c:pt>
                <c:pt idx="8">
                  <c:v>4.6392973324511429E-2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8447">
                <a:noFill/>
              </a:ln>
            </c:spPr>
            <c:txPr>
              <a:bodyPr/>
              <a:lstStyle/>
              <a:p>
                <a:pPr>
                  <a:defRPr sz="123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Natural Flair</c:v>
                </c:pt>
                <c:pt idx="1">
                  <c:v>Inspirational</c:v>
                </c:pt>
                <c:pt idx="2">
                  <c:v>Open and transparent</c:v>
                </c:pt>
                <c:pt idx="3">
                  <c:v>Innovative</c:v>
                </c:pt>
                <c:pt idx="4">
                  <c:v>Remain calm under pressure</c:v>
                </c:pt>
                <c:pt idx="5">
                  <c:v>Hard working</c:v>
                </c:pt>
                <c:pt idx="6">
                  <c:v>Take ownership of mistakes</c:v>
                </c:pt>
                <c:pt idx="7">
                  <c:v>Fair</c:v>
                </c:pt>
                <c:pt idx="8">
                  <c:v>Respectable / have decorum</c:v>
                </c:pt>
              </c:strCache>
            </c:strRef>
          </c:cat>
          <c:val>
            <c:numRef>
              <c:f>Sheet1!$D$2:$D$10</c:f>
              <c:numCache>
                <c:formatCode>0%</c:formatCode>
                <c:ptCount val="9"/>
                <c:pt idx="0">
                  <c:v>0.43775916129288572</c:v>
                </c:pt>
                <c:pt idx="1">
                  <c:v>0.46292975636963246</c:v>
                </c:pt>
                <c:pt idx="2">
                  <c:v>0.47790415268691078</c:v>
                </c:pt>
                <c:pt idx="3">
                  <c:v>0.43385326353943782</c:v>
                </c:pt>
                <c:pt idx="4">
                  <c:v>0.44782100204590125</c:v>
                </c:pt>
                <c:pt idx="5">
                  <c:v>0.33514189923380494</c:v>
                </c:pt>
                <c:pt idx="6">
                  <c:v>0.38600624903640374</c:v>
                </c:pt>
                <c:pt idx="7">
                  <c:v>0.47360356612997173</c:v>
                </c:pt>
                <c:pt idx="8">
                  <c:v>0.44113056865541589</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8447">
                <a:noFill/>
              </a:ln>
            </c:spPr>
            <c:txPr>
              <a:bodyPr/>
              <a:lstStyle/>
              <a:p>
                <a:pPr>
                  <a:defRPr sz="123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Overall Natural Flair</c:v>
                </c:pt>
                <c:pt idx="1">
                  <c:v>Inspirational</c:v>
                </c:pt>
                <c:pt idx="2">
                  <c:v>Open and transparent</c:v>
                </c:pt>
                <c:pt idx="3">
                  <c:v>Innovative</c:v>
                </c:pt>
                <c:pt idx="4">
                  <c:v>Remain calm under pressure</c:v>
                </c:pt>
                <c:pt idx="5">
                  <c:v>Hard working</c:v>
                </c:pt>
                <c:pt idx="6">
                  <c:v>Take ownership of mistakes</c:v>
                </c:pt>
                <c:pt idx="7">
                  <c:v>Fair</c:v>
                </c:pt>
                <c:pt idx="8">
                  <c:v>Respectable / have decorum</c:v>
                </c:pt>
              </c:strCache>
            </c:strRef>
          </c:cat>
          <c:val>
            <c:numRef>
              <c:f>Sheet1!$E$2:$E$10</c:f>
              <c:numCache>
                <c:formatCode>0%</c:formatCode>
                <c:ptCount val="9"/>
                <c:pt idx="0">
                  <c:v>0.48317923945998559</c:v>
                </c:pt>
                <c:pt idx="1">
                  <c:v>0.42230750806041861</c:v>
                </c:pt>
                <c:pt idx="2">
                  <c:v>0.39438985984522035</c:v>
                </c:pt>
                <c:pt idx="3">
                  <c:v>0.41104308921967203</c:v>
                </c:pt>
                <c:pt idx="4">
                  <c:v>0.39322558526792972</c:v>
                </c:pt>
                <c:pt idx="5">
                  <c:v>0.60204494286599763</c:v>
                </c:pt>
                <c:pt idx="6">
                  <c:v>0.511674876130224</c:v>
                </c:pt>
                <c:pt idx="7">
                  <c:v>0.41574070115649631</c:v>
                </c:pt>
                <c:pt idx="8">
                  <c:v>0.49134758368409293</c:v>
                </c:pt>
              </c:numCache>
            </c:numRef>
          </c:val>
        </c:ser>
        <c:dLbls>
          <c:showLegendKey val="0"/>
          <c:showVal val="0"/>
          <c:showCatName val="0"/>
          <c:showSerName val="0"/>
          <c:showPercent val="0"/>
          <c:showBubbleSize val="0"/>
        </c:dLbls>
        <c:gapWidth val="50"/>
        <c:overlap val="100"/>
        <c:axId val="388927680"/>
        <c:axId val="388925720"/>
      </c:barChart>
      <c:catAx>
        <c:axId val="388927680"/>
        <c:scaling>
          <c:orientation val="maxMin"/>
        </c:scaling>
        <c:delete val="0"/>
        <c:axPos val="l"/>
        <c:numFmt formatCode="General" sourceLinked="1"/>
        <c:majorTickMark val="out"/>
        <c:minorTickMark val="none"/>
        <c:tickLblPos val="nextTo"/>
        <c:spPr>
          <a:ln w="14223">
            <a:solidFill>
              <a:srgbClr val="808080"/>
            </a:solidFill>
            <a:prstDash val="solid"/>
          </a:ln>
        </c:spPr>
        <c:txPr>
          <a:bodyPr rot="0" vert="horz"/>
          <a:lstStyle/>
          <a:p>
            <a:pPr>
              <a:defRPr sz="1383" b="0" i="0" u="none" strike="noStrike" baseline="0">
                <a:solidFill>
                  <a:srgbClr val="003366"/>
                </a:solidFill>
                <a:latin typeface="Calibri"/>
                <a:ea typeface="Calibri"/>
                <a:cs typeface="Calibri"/>
              </a:defRPr>
            </a:pPr>
            <a:endParaRPr lang="en-US"/>
          </a:p>
        </c:txPr>
        <c:crossAx val="388925720"/>
        <c:crosses val="autoZero"/>
        <c:auto val="1"/>
        <c:lblAlgn val="ctr"/>
        <c:lblOffset val="100"/>
        <c:tickLblSkip val="1"/>
        <c:tickMarkSkip val="1"/>
        <c:noMultiLvlLbl val="0"/>
      </c:catAx>
      <c:valAx>
        <c:axId val="388925720"/>
        <c:scaling>
          <c:orientation val="minMax"/>
          <c:max val="1"/>
        </c:scaling>
        <c:delete val="1"/>
        <c:axPos val="b"/>
        <c:numFmt formatCode="0%" sourceLinked="1"/>
        <c:majorTickMark val="out"/>
        <c:minorTickMark val="none"/>
        <c:tickLblPos val="nextTo"/>
        <c:crossAx val="388927680"/>
        <c:crosses val="max"/>
        <c:crossBetween val="between"/>
        <c:majorUnit val="0.2"/>
      </c:valAx>
      <c:spPr>
        <a:noFill/>
        <a:ln w="25089">
          <a:noFill/>
        </a:ln>
      </c:spPr>
    </c:plotArea>
    <c:legend>
      <c:legendPos val="r"/>
      <c:layout>
        <c:manualLayout>
          <c:xMode val="edge"/>
          <c:yMode val="edge"/>
          <c:x val="0.21586053580438916"/>
          <c:y val="0.94574538479466996"/>
          <c:w val="0.7738796874497692"/>
          <c:h val="5.1886936510955661E-2"/>
        </c:manualLayout>
      </c:layout>
      <c:overlay val="0"/>
      <c:spPr>
        <a:noFill/>
        <a:ln w="28447">
          <a:noFill/>
        </a:ln>
      </c:spPr>
      <c:txPr>
        <a:bodyPr/>
        <a:lstStyle/>
        <a:p>
          <a:pPr>
            <a:defRPr sz="914"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23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235"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1786">
              <a:noFill/>
            </a:ln>
          </c:spPr>
          <c:marker>
            <c:symbol val="diamond"/>
            <c:size val="11"/>
            <c:spPr>
              <a:solidFill>
                <a:srgbClr val="C00000"/>
              </a:solidFill>
              <a:ln>
                <a:solidFill>
                  <a:schemeClr val="tx1"/>
                </a:solidFill>
              </a:ln>
            </c:spPr>
          </c:marker>
          <c:dLbls>
            <c:dLbl>
              <c:idx val="0"/>
              <c:layout>
                <c:manualLayout>
                  <c:x val="-9.9828123514800512E-2"/>
                  <c:y val="-2.144487017316873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0.10098220586757277"/>
                  <c:y val="-6.9100137224654811E-3"/>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0.10213628822034504"/>
                  <c:y val="2.6210396878316904E-3"/>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9.4057711750939202E-2"/>
                  <c:y val="-6.9100137224654811E-3"/>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0098220586757277"/>
                  <c:y val="-2.144487017316873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5"/>
              <c:layout>
                <c:manualLayout>
                  <c:x val="-9.4057711750939216E-2"/>
                  <c:y val="-2.144487017316873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6"/>
              <c:layout>
                <c:manualLayout>
                  <c:x val="-0.10213646996559744"/>
                  <c:y val="-6.9100137224654811E-3"/>
                </c:manualLayout>
              </c:layout>
              <c:dLblPos val="r"/>
              <c:showLegendKey val="0"/>
              <c:showVal val="1"/>
              <c:showCatName val="1"/>
              <c:showSerName val="0"/>
              <c:showPercent val="0"/>
              <c:showBubbleSize val="0"/>
              <c:extLst>
                <c:ext xmlns:c15="http://schemas.microsoft.com/office/drawing/2012/chart" uri="{CE6537A1-D6FC-4f65-9D91-7224C49458BB}"/>
              </c:extLst>
            </c:dLbl>
            <c:dLbl>
              <c:idx val="7"/>
              <c:layout>
                <c:manualLayout>
                  <c:x val="-0.10444445292588964"/>
                  <c:y val="-6.9100137224654811E-3"/>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51" b="1" i="0" u="none" strike="noStrike" baseline="0">
                    <a:solidFill>
                      <a:srgbClr val="000000"/>
                    </a:solidFill>
                    <a:latin typeface="Times New Roman"/>
                    <a:ea typeface="Times New Roman"/>
                    <a:cs typeface="Times New Roman"/>
                  </a:defRPr>
                </a:pPr>
                <a:endParaRPr lang="en-US"/>
              </a:p>
            </c:txPr>
            <c:dLblPos val="t"/>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Sheet1!$B$1:$I$1</c:f>
              <c:numCache>
                <c:formatCode>0.00</c:formatCode>
                <c:ptCount val="8"/>
                <c:pt idx="0">
                  <c:v>8.0473857590827862</c:v>
                </c:pt>
                <c:pt idx="1">
                  <c:v>7.990387041486203</c:v>
                </c:pt>
                <c:pt idx="2">
                  <c:v>7.960755876353482</c:v>
                </c:pt>
                <c:pt idx="3">
                  <c:v>7.8770467986800732</c:v>
                </c:pt>
                <c:pt idx="4">
                  <c:v>8.5980402742933535</c:v>
                </c:pt>
                <c:pt idx="5">
                  <c:v>8.2608038373900605</c:v>
                </c:pt>
                <c:pt idx="6">
                  <c:v>8.1231177257985046</c:v>
                </c:pt>
                <c:pt idx="7">
                  <c:v>8.401018407189305</c:v>
                </c:pt>
              </c:numCache>
            </c:numRef>
          </c:xVal>
          <c:yVal>
            <c:numRef>
              <c:f>Sheet1!$B$2:$I$2</c:f>
              <c:numCache>
                <c:formatCode>0%</c:formatCode>
                <c:ptCount val="8"/>
                <c:pt idx="0">
                  <c:v>0.17245005257623552</c:v>
                </c:pt>
                <c:pt idx="1">
                  <c:v>5.257623554153522E-3</c:v>
                </c:pt>
                <c:pt idx="2">
                  <c:v>0.29232386961093587</c:v>
                </c:pt>
                <c:pt idx="3">
                  <c:v>6.9400630914826497E-2</c:v>
                </c:pt>
                <c:pt idx="4">
                  <c:v>8.9379600420609884E-2</c:v>
                </c:pt>
                <c:pt idx="5">
                  <c:v>1.1566771819137749E-2</c:v>
                </c:pt>
                <c:pt idx="6">
                  <c:v>0.10199789695057833</c:v>
                </c:pt>
                <c:pt idx="7">
                  <c:v>0.25762355415352256</c:v>
                </c:pt>
              </c:numCache>
            </c:numRef>
          </c:yVal>
          <c:smooth val="0"/>
        </c:ser>
        <c:dLbls>
          <c:showLegendKey val="0"/>
          <c:showVal val="0"/>
          <c:showCatName val="0"/>
          <c:showSerName val="0"/>
          <c:showPercent val="0"/>
          <c:showBubbleSize val="0"/>
        </c:dLbls>
        <c:axId val="388923760"/>
        <c:axId val="388924152"/>
      </c:scatterChart>
      <c:valAx>
        <c:axId val="388923760"/>
        <c:scaling>
          <c:orientation val="minMax"/>
          <c:max val="8.65"/>
          <c:min val="7.8"/>
        </c:scaling>
        <c:delete val="1"/>
        <c:axPos val="b"/>
        <c:numFmt formatCode="0.00" sourceLinked="1"/>
        <c:majorTickMark val="out"/>
        <c:minorTickMark val="none"/>
        <c:tickLblPos val="nextTo"/>
        <c:crossAx val="388924152"/>
        <c:crosses val="autoZero"/>
        <c:crossBetween val="midCat"/>
        <c:majorUnit val="0.2"/>
        <c:minorUnit val="0.1"/>
      </c:valAx>
      <c:valAx>
        <c:axId val="388924152"/>
        <c:scaling>
          <c:orientation val="minMax"/>
          <c:max val="0.35000000000000003"/>
          <c:min val="0"/>
        </c:scaling>
        <c:delete val="1"/>
        <c:axPos val="l"/>
        <c:numFmt formatCode="0%" sourceLinked="1"/>
        <c:majorTickMark val="out"/>
        <c:minorTickMark val="none"/>
        <c:tickLblPos val="nextTo"/>
        <c:crossAx val="388923760"/>
        <c:crosses val="autoZero"/>
        <c:crossBetween val="midCat"/>
        <c:majorUnit val="0.1"/>
      </c:valAx>
      <c:spPr>
        <a:noFill/>
        <a:ln w="31786">
          <a:noFill/>
        </a:ln>
      </c:spPr>
    </c:plotArea>
    <c:plotVisOnly val="1"/>
    <c:dispBlanksAs val="gap"/>
    <c:showDLblsOverMax val="0"/>
  </c:chart>
  <c:spPr>
    <a:noFill/>
    <a:ln>
      <a:noFill/>
    </a:ln>
  </c:spPr>
  <c:txPr>
    <a:bodyPr/>
    <a:lstStyle/>
    <a:p>
      <a:pPr>
        <a:defRPr sz="2697"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Problem Solving Skills</c:v>
                </c:pt>
                <c:pt idx="1">
                  <c:v>Give clear instructions</c:v>
                </c:pt>
                <c:pt idx="2">
                  <c:v>Delegate well</c:v>
                </c:pt>
                <c:pt idx="3">
                  <c:v>Make the right decisions</c:v>
                </c:pt>
                <c:pt idx="4">
                  <c:v>Prioritise well</c:v>
                </c:pt>
                <c:pt idx="5">
                  <c:v>Teach, guide and support employees</c:v>
                </c:pt>
                <c:pt idx="6">
                  <c:v>Decisive</c:v>
                </c:pt>
              </c:strCache>
            </c:strRef>
          </c:cat>
          <c:val>
            <c:numRef>
              <c:f>Sheet1!$B$2:$B$8</c:f>
              <c:numCache>
                <c:formatCode>0%</c:formatCode>
                <c:ptCount val="7"/>
                <c:pt idx="0">
                  <c:v>1.9715891532318286E-2</c:v>
                </c:pt>
                <c:pt idx="1">
                  <c:v>2.1689010646978937E-2</c:v>
                </c:pt>
                <c:pt idx="2">
                  <c:v>4.2483593080018547E-2</c:v>
                </c:pt>
                <c:pt idx="3">
                  <c:v>3.9762571075745191E-2</c:v>
                </c:pt>
                <c:pt idx="4">
                  <c:v>2.6660109025782842E-2</c:v>
                </c:pt>
                <c:pt idx="5">
                  <c:v>4.2498740943300375E-2</c:v>
                </c:pt>
                <c:pt idx="6">
                  <c:v>3.9801643068846759E-2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Problem Solving Skills</c:v>
                </c:pt>
                <c:pt idx="1">
                  <c:v>Give clear instructions</c:v>
                </c:pt>
                <c:pt idx="2">
                  <c:v>Delegate well</c:v>
                </c:pt>
                <c:pt idx="3">
                  <c:v>Make the right decisions</c:v>
                </c:pt>
                <c:pt idx="4">
                  <c:v>Prioritise well</c:v>
                </c:pt>
                <c:pt idx="5">
                  <c:v>Teach, guide and support employees</c:v>
                </c:pt>
                <c:pt idx="6">
                  <c:v>Decisive</c:v>
                </c:pt>
              </c:strCache>
            </c:strRef>
          </c:cat>
          <c:val>
            <c:numRef>
              <c:f>Sheet1!$C$2:$C$8</c:f>
              <c:numCache>
                <c:formatCode>0%</c:formatCode>
                <c:ptCount val="7"/>
                <c:pt idx="0">
                  <c:v>8.637973705698411E-2</c:v>
                </c:pt>
                <c:pt idx="1">
                  <c:v>7.290778270717331E-2</c:v>
                </c:pt>
                <c:pt idx="2">
                  <c:v>5.1379692329347922E-2</c:v>
                </c:pt>
                <c:pt idx="3">
                  <c:v>0.12375305079347769</c:v>
                </c:pt>
                <c:pt idx="4">
                  <c:v>7.3466129134510838E-2</c:v>
                </c:pt>
                <c:pt idx="5">
                  <c:v>7.4398142959899105E-2</c:v>
                </c:pt>
                <c:pt idx="6">
                  <c:v>7.4123240175193061E-2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Problem Solving Skills</c:v>
                </c:pt>
                <c:pt idx="1">
                  <c:v>Give clear instructions</c:v>
                </c:pt>
                <c:pt idx="2">
                  <c:v>Delegate well</c:v>
                </c:pt>
                <c:pt idx="3">
                  <c:v>Make the right decisions</c:v>
                </c:pt>
                <c:pt idx="4">
                  <c:v>Prioritise well</c:v>
                </c:pt>
                <c:pt idx="5">
                  <c:v>Teach, guide and support employees</c:v>
                </c:pt>
                <c:pt idx="6">
                  <c:v>Decisive</c:v>
                </c:pt>
              </c:strCache>
            </c:strRef>
          </c:cat>
          <c:val>
            <c:numRef>
              <c:f>Sheet1!$D$2:$D$8</c:f>
              <c:numCache>
                <c:formatCode>0%</c:formatCode>
                <c:ptCount val="7"/>
                <c:pt idx="0">
                  <c:v>0.44669159518062407</c:v>
                </c:pt>
                <c:pt idx="1">
                  <c:v>0.44097659196756889</c:v>
                </c:pt>
                <c:pt idx="2">
                  <c:v>0.44594058917748247</c:v>
                </c:pt>
                <c:pt idx="3">
                  <c:v>0.41157369050466874</c:v>
                </c:pt>
                <c:pt idx="4">
                  <c:v>0.45749127072763379</c:v>
                </c:pt>
                <c:pt idx="5">
                  <c:v>0.40810798545585486</c:v>
                </c:pt>
                <c:pt idx="6">
                  <c:v>0.42196918891923452</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Problem Solving Skills</c:v>
                </c:pt>
                <c:pt idx="1">
                  <c:v>Give clear instructions</c:v>
                </c:pt>
                <c:pt idx="2">
                  <c:v>Delegate well</c:v>
                </c:pt>
                <c:pt idx="3">
                  <c:v>Make the right decisions</c:v>
                </c:pt>
                <c:pt idx="4">
                  <c:v>Prioritise well</c:v>
                </c:pt>
                <c:pt idx="5">
                  <c:v>Teach, guide and support employees</c:v>
                </c:pt>
                <c:pt idx="6">
                  <c:v>Decisive</c:v>
                </c:pt>
              </c:strCache>
            </c:strRef>
          </c:cat>
          <c:val>
            <c:numRef>
              <c:f>Sheet1!$E$2:$E$8</c:f>
              <c:numCache>
                <c:formatCode>0%</c:formatCode>
                <c:ptCount val="7"/>
                <c:pt idx="0">
                  <c:v>0.4472127762300695</c:v>
                </c:pt>
                <c:pt idx="1">
                  <c:v>0.46442661467827506</c:v>
                </c:pt>
                <c:pt idx="2">
                  <c:v>0.46019612541314714</c:v>
                </c:pt>
                <c:pt idx="3">
                  <c:v>0.42491068762610418</c:v>
                </c:pt>
                <c:pt idx="4">
                  <c:v>0.4423824911120684</c:v>
                </c:pt>
                <c:pt idx="5">
                  <c:v>0.47499513064094195</c:v>
                </c:pt>
                <c:pt idx="6">
                  <c:v>0.46410592783672178</c:v>
                </c:pt>
              </c:numCache>
            </c:numRef>
          </c:val>
        </c:ser>
        <c:dLbls>
          <c:showLegendKey val="0"/>
          <c:showVal val="0"/>
          <c:showCatName val="0"/>
          <c:showSerName val="0"/>
          <c:showPercent val="0"/>
          <c:showBubbleSize val="0"/>
        </c:dLbls>
        <c:gapWidth val="50"/>
        <c:overlap val="100"/>
        <c:axId val="388928464"/>
        <c:axId val="388928856"/>
      </c:barChart>
      <c:catAx>
        <c:axId val="388928464"/>
        <c:scaling>
          <c:orientation val="maxMin"/>
        </c:scaling>
        <c:delete val="0"/>
        <c:axPos val="l"/>
        <c:numFmt formatCode="General" sourceLinked="1"/>
        <c:majorTickMark val="out"/>
        <c:minorTickMark val="none"/>
        <c:tickLblPos val="nextTo"/>
        <c:spPr>
          <a:ln w="12988">
            <a:solidFill>
              <a:srgbClr val="808080"/>
            </a:solidFill>
            <a:prstDash val="solid"/>
          </a:ln>
        </c:spPr>
        <c:txPr>
          <a:bodyPr rot="0" vert="horz"/>
          <a:lstStyle/>
          <a:p>
            <a:pPr>
              <a:defRPr sz="1263" b="0" i="0" u="none" strike="noStrike" baseline="0">
                <a:solidFill>
                  <a:srgbClr val="003366"/>
                </a:solidFill>
                <a:latin typeface="Calibri"/>
                <a:ea typeface="Calibri"/>
                <a:cs typeface="Calibri"/>
              </a:defRPr>
            </a:pPr>
            <a:endParaRPr lang="en-US"/>
          </a:p>
        </c:txPr>
        <c:crossAx val="388928856"/>
        <c:crosses val="autoZero"/>
        <c:auto val="1"/>
        <c:lblAlgn val="ctr"/>
        <c:lblOffset val="100"/>
        <c:tickLblSkip val="1"/>
        <c:tickMarkSkip val="1"/>
        <c:noMultiLvlLbl val="0"/>
      </c:catAx>
      <c:valAx>
        <c:axId val="388928856"/>
        <c:scaling>
          <c:orientation val="minMax"/>
          <c:max val="1"/>
        </c:scaling>
        <c:delete val="1"/>
        <c:axPos val="b"/>
        <c:numFmt formatCode="0%" sourceLinked="1"/>
        <c:majorTickMark val="out"/>
        <c:minorTickMark val="none"/>
        <c:tickLblPos val="nextTo"/>
        <c:crossAx val="388928464"/>
        <c:crosses val="max"/>
        <c:crossBetween val="between"/>
        <c:majorUnit val="0.2"/>
      </c:valAx>
      <c:spPr>
        <a:noFill/>
        <a:ln w="22911">
          <a:noFill/>
        </a:ln>
      </c:spPr>
    </c:plotArea>
    <c:legend>
      <c:legendPos val="r"/>
      <c:layout>
        <c:manualLayout>
          <c:xMode val="edge"/>
          <c:yMode val="edge"/>
          <c:x val="0.21586054818845715"/>
          <c:y val="0.94574536910482621"/>
          <c:w val="0.77387964970622458"/>
          <c:h val="5.1887073368945047E-2"/>
        </c:manualLayout>
      </c:layout>
      <c:overlay val="0"/>
      <c:spPr>
        <a:noFill/>
        <a:ln w="25977">
          <a:noFill/>
        </a:ln>
      </c:spPr>
      <c:txPr>
        <a:bodyPr/>
        <a:lstStyle/>
        <a:p>
          <a:pPr>
            <a:defRPr sz="834"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123" b="0" i="0" u="none" strike="noStrike" baseline="0">
          <a:solidFill>
            <a:srgbClr val="000000"/>
          </a:solidFill>
          <a:latin typeface="Calibri"/>
          <a:ea typeface="Calibri"/>
          <a:cs typeface="Calibri"/>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334"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2762">
              <a:noFill/>
            </a:ln>
          </c:spPr>
          <c:marker>
            <c:symbol val="diamond"/>
            <c:size val="11"/>
            <c:spPr>
              <a:solidFill>
                <a:srgbClr val="C00000"/>
              </a:solidFill>
              <a:ln>
                <a:solidFill>
                  <a:schemeClr val="tx1"/>
                </a:solidFill>
              </a:ln>
            </c:spPr>
          </c:marker>
          <c:dLbls>
            <c:dLbl>
              <c:idx val="0"/>
              <c:layout>
                <c:manualLayout>
                  <c:x val="-0.10757403607849911"/>
                  <c:y val="1.0491519959601682E-16"/>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9.7794578253181011E-2"/>
                  <c:y val="-1.1445426718402398E-2"/>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0.10512917162216949"/>
                  <c:y val="0"/>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0.10023944270951045"/>
                  <c:y val="0"/>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0757403607849901"/>
                  <c:y val="-1.0491519959601682E-16"/>
                </c:manualLayout>
              </c:layout>
              <c:dLblPos val="r"/>
              <c:showLegendKey val="0"/>
              <c:showVal val="1"/>
              <c:showCatName val="1"/>
              <c:showSerName val="0"/>
              <c:showPercent val="0"/>
              <c:showBubbleSize val="0"/>
              <c:extLst>
                <c:ext xmlns:c15="http://schemas.microsoft.com/office/drawing/2012/chart" uri="{CE6537A1-D6FC-4f65-9D91-7224C49458BB}"/>
              </c:extLst>
            </c:dLbl>
            <c:dLbl>
              <c:idx val="5"/>
              <c:layout>
                <c:manualLayout>
                  <c:x val="-0.11246376499115815"/>
                  <c:y val="0"/>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74" b="1" i="0" u="none" strike="noStrike" baseline="0">
                    <a:solidFill>
                      <a:srgbClr val="000000"/>
                    </a:solidFill>
                    <a:latin typeface="Times New Roman"/>
                    <a:ea typeface="Times New Roman"/>
                    <a:cs typeface="Times New Roman"/>
                  </a:defRPr>
                </a:pPr>
                <a:endParaRPr lang="en-US"/>
              </a:p>
            </c:txPr>
            <c:dLblPos val="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Sheet1!$B$1:$I$1</c:f>
              <c:numCache>
                <c:formatCode>0.00</c:formatCode>
                <c:ptCount val="8"/>
                <c:pt idx="0">
                  <c:v>8.15</c:v>
                </c:pt>
                <c:pt idx="1">
                  <c:v>8.15</c:v>
                </c:pt>
                <c:pt idx="2">
                  <c:v>7.9932866999856644</c:v>
                </c:pt>
                <c:pt idx="3">
                  <c:v>8.138388207673124</c:v>
                </c:pt>
                <c:pt idx="4">
                  <c:v>8.1332455231215519</c:v>
                </c:pt>
                <c:pt idx="5">
                  <c:v>8.15</c:v>
                </c:pt>
              </c:numCache>
            </c:numRef>
          </c:xVal>
          <c:yVal>
            <c:numRef>
              <c:f>Sheet1!$B$2:$I$2</c:f>
              <c:numCache>
                <c:formatCode>0%</c:formatCode>
                <c:ptCount val="8"/>
                <c:pt idx="0">
                  <c:v>0.14715025906735749</c:v>
                </c:pt>
                <c:pt idx="1">
                  <c:v>8.4974093264248707E-2</c:v>
                </c:pt>
                <c:pt idx="2">
                  <c:v>0.14922279792746113</c:v>
                </c:pt>
                <c:pt idx="3">
                  <c:v>0.16476683937823833</c:v>
                </c:pt>
                <c:pt idx="4">
                  <c:v>0.1160621761658031</c:v>
                </c:pt>
                <c:pt idx="5">
                  <c:v>0.33782383419689116</c:v>
                </c:pt>
              </c:numCache>
            </c:numRef>
          </c:yVal>
          <c:smooth val="0"/>
        </c:ser>
        <c:dLbls>
          <c:showLegendKey val="0"/>
          <c:showVal val="0"/>
          <c:showCatName val="0"/>
          <c:showSerName val="0"/>
          <c:showPercent val="0"/>
          <c:showBubbleSize val="0"/>
        </c:dLbls>
        <c:axId val="388921800"/>
        <c:axId val="388926504"/>
      </c:scatterChart>
      <c:valAx>
        <c:axId val="388921800"/>
        <c:scaling>
          <c:orientation val="minMax"/>
          <c:max val="8.18"/>
          <c:min val="7.95"/>
        </c:scaling>
        <c:delete val="1"/>
        <c:axPos val="b"/>
        <c:numFmt formatCode="0.00" sourceLinked="1"/>
        <c:majorTickMark val="out"/>
        <c:minorTickMark val="none"/>
        <c:tickLblPos val="nextTo"/>
        <c:crossAx val="388926504"/>
        <c:crosses val="autoZero"/>
        <c:crossBetween val="midCat"/>
        <c:majorUnit val="0.2"/>
        <c:minorUnit val="0.1"/>
      </c:valAx>
      <c:valAx>
        <c:axId val="388926504"/>
        <c:scaling>
          <c:orientation val="minMax"/>
          <c:max val="0.34000000000000008"/>
          <c:min val="8.0000000000000016E-2"/>
        </c:scaling>
        <c:delete val="1"/>
        <c:axPos val="l"/>
        <c:numFmt formatCode="0%" sourceLinked="1"/>
        <c:majorTickMark val="out"/>
        <c:minorTickMark val="none"/>
        <c:tickLblPos val="nextTo"/>
        <c:crossAx val="388921800"/>
        <c:crosses val="autoZero"/>
        <c:crossBetween val="midCat"/>
        <c:majorUnit val="0.1"/>
      </c:valAx>
      <c:spPr>
        <a:noFill/>
        <a:ln w="32762">
          <a:noFill/>
        </a:ln>
      </c:spPr>
    </c:plotArea>
    <c:plotVisOnly val="1"/>
    <c:dispBlanksAs val="gap"/>
    <c:showDLblsOverMax val="0"/>
  </c:chart>
  <c:spPr>
    <a:noFill/>
    <a:ln>
      <a:noFill/>
    </a:ln>
  </c:spPr>
  <c:txPr>
    <a:bodyPr/>
    <a:lstStyle/>
    <a:p>
      <a:pPr>
        <a:defRPr sz="2780"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4929">
                <a:noFill/>
              </a:ln>
            </c:spPr>
            <c:txPr>
              <a:bodyPr/>
              <a:lstStyle/>
              <a:p>
                <a:pPr>
                  <a:defRPr sz="1078"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Overall Building for the Future</c:v>
                </c:pt>
                <c:pt idx="1">
                  <c:v>Use available resources to maximum effect</c:v>
                </c:pt>
                <c:pt idx="2">
                  <c:v>Embrace the need for change</c:v>
                </c:pt>
                <c:pt idx="3">
                  <c:v>Enable the business to remain competitive</c:v>
                </c:pt>
                <c:pt idx="4">
                  <c:v>Organised and systematic</c:v>
                </c:pt>
                <c:pt idx="5">
                  <c:v>Have clear programmes for achieving success</c:v>
                </c:pt>
              </c:strCache>
            </c:strRef>
          </c:cat>
          <c:val>
            <c:numRef>
              <c:f>Sheet1!$B$2:$B$7</c:f>
              <c:numCache>
                <c:formatCode>0%</c:formatCode>
                <c:ptCount val="6"/>
                <c:pt idx="0">
                  <c:v>2.0048821567248288E-2</c:v>
                </c:pt>
                <c:pt idx="1">
                  <c:v>1.540949174451757E-2</c:v>
                </c:pt>
                <c:pt idx="2">
                  <c:v>4.5120251252351286E-2</c:v>
                </c:pt>
                <c:pt idx="3">
                  <c:v>3.5951214199296408E-2</c:v>
                </c:pt>
                <c:pt idx="4">
                  <c:v>1.6177787634762183E-2</c:v>
                </c:pt>
                <c:pt idx="5">
                  <c:v>3.2769567579242487E-2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4929">
                <a:noFill/>
              </a:ln>
            </c:spPr>
            <c:txPr>
              <a:bodyPr/>
              <a:lstStyle/>
              <a:p>
                <a:pPr>
                  <a:defRPr sz="1078"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Overall Building for the Future</c:v>
                </c:pt>
                <c:pt idx="1">
                  <c:v>Use available resources to maximum effect</c:v>
                </c:pt>
                <c:pt idx="2">
                  <c:v>Embrace the need for change</c:v>
                </c:pt>
                <c:pt idx="3">
                  <c:v>Enable the business to remain competitive</c:v>
                </c:pt>
                <c:pt idx="4">
                  <c:v>Organised and systematic</c:v>
                </c:pt>
                <c:pt idx="5">
                  <c:v>Have clear programmes for achieving success</c:v>
                </c:pt>
              </c:strCache>
            </c:strRef>
          </c:cat>
          <c:val>
            <c:numRef>
              <c:f>Sheet1!$C$2:$C$7</c:f>
              <c:numCache>
                <c:formatCode>0%</c:formatCode>
                <c:ptCount val="6"/>
                <c:pt idx="0">
                  <c:v>4.7734033933229149E-2</c:v>
                </c:pt>
                <c:pt idx="1">
                  <c:v>5.7994538154430432E-2</c:v>
                </c:pt>
                <c:pt idx="2">
                  <c:v>6.2862222113410901E-2</c:v>
                </c:pt>
                <c:pt idx="3">
                  <c:v>4.2481406309105532E-2</c:v>
                </c:pt>
                <c:pt idx="4">
                  <c:v>7.7625754570692332E-2</c:v>
                </c:pt>
                <c:pt idx="5">
                  <c:v>6.7267869004935699E-2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4929">
                <a:noFill/>
              </a:ln>
            </c:spPr>
            <c:txPr>
              <a:bodyPr/>
              <a:lstStyle/>
              <a:p>
                <a:pPr>
                  <a:defRPr sz="1078"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Overall Building for the Future</c:v>
                </c:pt>
                <c:pt idx="1">
                  <c:v>Use available resources to maximum effect</c:v>
                </c:pt>
                <c:pt idx="2">
                  <c:v>Embrace the need for change</c:v>
                </c:pt>
                <c:pt idx="3">
                  <c:v>Enable the business to remain competitive</c:v>
                </c:pt>
                <c:pt idx="4">
                  <c:v>Organised and systematic</c:v>
                </c:pt>
                <c:pt idx="5">
                  <c:v>Have clear programmes for achieving success</c:v>
                </c:pt>
              </c:strCache>
            </c:strRef>
          </c:cat>
          <c:val>
            <c:numRef>
              <c:f>Sheet1!$D$2:$D$7</c:f>
              <c:numCache>
                <c:formatCode>0%</c:formatCode>
                <c:ptCount val="6"/>
                <c:pt idx="0">
                  <c:v>0.44585489849699861</c:v>
                </c:pt>
                <c:pt idx="1">
                  <c:v>0.4502077982951127</c:v>
                </c:pt>
                <c:pt idx="2">
                  <c:v>0.39766499870390837</c:v>
                </c:pt>
                <c:pt idx="3">
                  <c:v>0.40663523026539949</c:v>
                </c:pt>
                <c:pt idx="4">
                  <c:v>0.43845749996917122</c:v>
                </c:pt>
                <c:pt idx="5">
                  <c:v>0.41561757077899231</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4929">
                <a:noFill/>
              </a:ln>
            </c:spPr>
            <c:txPr>
              <a:bodyPr/>
              <a:lstStyle/>
              <a:p>
                <a:pPr>
                  <a:defRPr sz="1078"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Overall Building for the Future</c:v>
                </c:pt>
                <c:pt idx="1">
                  <c:v>Use available resources to maximum effect</c:v>
                </c:pt>
                <c:pt idx="2">
                  <c:v>Embrace the need for change</c:v>
                </c:pt>
                <c:pt idx="3">
                  <c:v>Enable the business to remain competitive</c:v>
                </c:pt>
                <c:pt idx="4">
                  <c:v>Organised and systematic</c:v>
                </c:pt>
                <c:pt idx="5">
                  <c:v>Have clear programmes for achieving success</c:v>
                </c:pt>
              </c:strCache>
            </c:strRef>
          </c:cat>
          <c:val>
            <c:numRef>
              <c:f>Sheet1!$E$2:$E$7</c:f>
              <c:numCache>
                <c:formatCode>0%</c:formatCode>
                <c:ptCount val="6"/>
                <c:pt idx="0">
                  <c:v>0.48636224600252015</c:v>
                </c:pt>
                <c:pt idx="1">
                  <c:v>0.47638817180593568</c:v>
                </c:pt>
                <c:pt idx="2">
                  <c:v>0.49435252793032591</c:v>
                </c:pt>
                <c:pt idx="3">
                  <c:v>0.51493214922619535</c:v>
                </c:pt>
                <c:pt idx="4">
                  <c:v>0.46773895782537045</c:v>
                </c:pt>
                <c:pt idx="5">
                  <c:v>0.48434499263682573</c:v>
                </c:pt>
              </c:numCache>
            </c:numRef>
          </c:val>
        </c:ser>
        <c:dLbls>
          <c:showLegendKey val="0"/>
          <c:showVal val="0"/>
          <c:showCatName val="0"/>
          <c:showSerName val="0"/>
          <c:showPercent val="0"/>
          <c:showBubbleSize val="0"/>
        </c:dLbls>
        <c:gapWidth val="50"/>
        <c:overlap val="100"/>
        <c:axId val="388922976"/>
        <c:axId val="388926896"/>
      </c:barChart>
      <c:catAx>
        <c:axId val="388922976"/>
        <c:scaling>
          <c:orientation val="maxMin"/>
        </c:scaling>
        <c:delete val="0"/>
        <c:axPos val="l"/>
        <c:numFmt formatCode="General" sourceLinked="1"/>
        <c:majorTickMark val="out"/>
        <c:minorTickMark val="none"/>
        <c:tickLblPos val="nextTo"/>
        <c:spPr>
          <a:ln w="12464">
            <a:solidFill>
              <a:srgbClr val="808080"/>
            </a:solidFill>
            <a:prstDash val="solid"/>
          </a:ln>
        </c:spPr>
        <c:txPr>
          <a:bodyPr rot="0" vert="horz"/>
          <a:lstStyle/>
          <a:p>
            <a:pPr>
              <a:defRPr sz="1212" b="0" i="0" u="none" strike="noStrike" baseline="0">
                <a:solidFill>
                  <a:srgbClr val="003366"/>
                </a:solidFill>
                <a:latin typeface="Calibri"/>
                <a:ea typeface="Calibri"/>
                <a:cs typeface="Calibri"/>
              </a:defRPr>
            </a:pPr>
            <a:endParaRPr lang="en-US"/>
          </a:p>
        </c:txPr>
        <c:crossAx val="388926896"/>
        <c:crosses val="autoZero"/>
        <c:auto val="1"/>
        <c:lblAlgn val="ctr"/>
        <c:lblOffset val="100"/>
        <c:tickLblSkip val="1"/>
        <c:tickMarkSkip val="1"/>
        <c:noMultiLvlLbl val="0"/>
      </c:catAx>
      <c:valAx>
        <c:axId val="388926896"/>
        <c:scaling>
          <c:orientation val="minMax"/>
          <c:max val="1"/>
        </c:scaling>
        <c:delete val="1"/>
        <c:axPos val="b"/>
        <c:numFmt formatCode="0%" sourceLinked="1"/>
        <c:majorTickMark val="out"/>
        <c:minorTickMark val="none"/>
        <c:tickLblPos val="nextTo"/>
        <c:crossAx val="388922976"/>
        <c:crosses val="max"/>
        <c:crossBetween val="between"/>
        <c:majorUnit val="0.2"/>
      </c:valAx>
      <c:spPr>
        <a:noFill/>
        <a:ln w="21986">
          <a:noFill/>
        </a:ln>
      </c:spPr>
    </c:plotArea>
    <c:legend>
      <c:legendPos val="r"/>
      <c:layout>
        <c:manualLayout>
          <c:xMode val="edge"/>
          <c:yMode val="edge"/>
          <c:x val="0.21586063978463552"/>
          <c:y val="0.94574551370879223"/>
          <c:w val="0.77387969679434554"/>
          <c:h val="5.1886921550042819E-2"/>
        </c:manualLayout>
      </c:layout>
      <c:overlay val="0"/>
      <c:spPr>
        <a:noFill/>
        <a:ln w="24929">
          <a:noFill/>
        </a:ln>
      </c:spPr>
      <c:txPr>
        <a:bodyPr/>
        <a:lstStyle/>
        <a:p>
          <a:pPr>
            <a:defRPr sz="801"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078" b="0" i="0" u="none" strike="noStrike" baseline="0">
          <a:solidFill>
            <a:srgbClr val="000000"/>
          </a:solidFill>
          <a:latin typeface="Calibri"/>
          <a:ea typeface="Calibri"/>
          <a:cs typeface="Calibri"/>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334"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2762">
              <a:noFill/>
            </a:ln>
          </c:spPr>
          <c:marker>
            <c:symbol val="diamond"/>
            <c:size val="11"/>
            <c:spPr>
              <a:solidFill>
                <a:srgbClr val="C00000"/>
              </a:solidFill>
              <a:ln>
                <a:solidFill>
                  <a:schemeClr val="tx1"/>
                </a:solidFill>
              </a:ln>
            </c:spPr>
          </c:marker>
          <c:dLbls>
            <c:dLbl>
              <c:idx val="0"/>
              <c:layout>
                <c:manualLayout>
                  <c:x val="-0.10818544470159371"/>
                  <c:y val="1.5704764966808317E-2"/>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0.10574038773625187"/>
                  <c:y val="-2.7714291117897031E-3"/>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0.10574038773625187"/>
                  <c:y val="-2.7714291117897031E-3"/>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0.10574038773625187"/>
                  <c:y val="3.3873022477429703E-3"/>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1063011664891093"/>
                  <c:y val="-2.7714291117897031E-3"/>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74" b="1" i="0" u="none" strike="noStrike" baseline="0">
                    <a:solidFill>
                      <a:srgbClr val="000000"/>
                    </a:solidFill>
                    <a:latin typeface="Times New Roman"/>
                    <a:ea typeface="Times New Roman"/>
                    <a:cs typeface="Times New Roman"/>
                  </a:defRPr>
                </a:pPr>
                <a:endParaRPr lang="en-US"/>
              </a:p>
            </c:txPr>
            <c:dLblPos val="t"/>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Sheet1!$B$1:$I$1</c:f>
              <c:numCache>
                <c:formatCode>0.00</c:formatCode>
                <c:ptCount val="8"/>
                <c:pt idx="0">
                  <c:v>8.2839267615317311</c:v>
                </c:pt>
                <c:pt idx="1">
                  <c:v>8.2280373539116081</c:v>
                </c:pt>
                <c:pt idx="2">
                  <c:v>8.3526732381806355</c:v>
                </c:pt>
                <c:pt idx="3">
                  <c:v>8.3120151642503313</c:v>
                </c:pt>
                <c:pt idx="4">
                  <c:v>8.2551825194961364</c:v>
                </c:pt>
              </c:numCache>
            </c:numRef>
          </c:xVal>
          <c:yVal>
            <c:numRef>
              <c:f>Sheet1!$B$2:$I$2</c:f>
              <c:numCache>
                <c:formatCode>0%</c:formatCode>
                <c:ptCount val="8"/>
                <c:pt idx="0">
                  <c:v>0.10871794871794871</c:v>
                </c:pt>
                <c:pt idx="1">
                  <c:v>0.1046153846153846</c:v>
                </c:pt>
                <c:pt idx="2">
                  <c:v>0.17641025641025637</c:v>
                </c:pt>
                <c:pt idx="3">
                  <c:v>0.1846153846153846</c:v>
                </c:pt>
                <c:pt idx="4">
                  <c:v>0.42564102564102557</c:v>
                </c:pt>
              </c:numCache>
            </c:numRef>
          </c:yVal>
          <c:smooth val="0"/>
        </c:ser>
        <c:dLbls>
          <c:showLegendKey val="0"/>
          <c:showVal val="0"/>
          <c:showCatName val="0"/>
          <c:showSerName val="0"/>
          <c:showPercent val="0"/>
          <c:showBubbleSize val="0"/>
        </c:dLbls>
        <c:axId val="388924544"/>
        <c:axId val="388925328"/>
      </c:scatterChart>
      <c:valAx>
        <c:axId val="388924544"/>
        <c:scaling>
          <c:orientation val="minMax"/>
          <c:max val="8.4"/>
          <c:min val="8.1999999999999993"/>
        </c:scaling>
        <c:delete val="1"/>
        <c:axPos val="b"/>
        <c:numFmt formatCode="0.00" sourceLinked="1"/>
        <c:majorTickMark val="out"/>
        <c:minorTickMark val="none"/>
        <c:tickLblPos val="nextTo"/>
        <c:crossAx val="388925328"/>
        <c:crosses val="autoZero"/>
        <c:crossBetween val="midCat"/>
        <c:majorUnit val="0.2"/>
        <c:minorUnit val="0.1"/>
      </c:valAx>
      <c:valAx>
        <c:axId val="388925328"/>
        <c:scaling>
          <c:orientation val="minMax"/>
          <c:max val="0.45"/>
          <c:min val="8.0000000000000016E-2"/>
        </c:scaling>
        <c:delete val="1"/>
        <c:axPos val="l"/>
        <c:numFmt formatCode="0%" sourceLinked="1"/>
        <c:majorTickMark val="out"/>
        <c:minorTickMark val="none"/>
        <c:tickLblPos val="nextTo"/>
        <c:crossAx val="388924544"/>
        <c:crosses val="autoZero"/>
        <c:crossBetween val="midCat"/>
        <c:majorUnit val="0.1"/>
      </c:valAx>
      <c:spPr>
        <a:noFill/>
        <a:ln w="32762">
          <a:noFill/>
        </a:ln>
      </c:spPr>
    </c:plotArea>
    <c:plotVisOnly val="1"/>
    <c:dispBlanksAs val="gap"/>
    <c:showDLblsOverMax val="0"/>
  </c:chart>
  <c:spPr>
    <a:noFill/>
    <a:ln>
      <a:noFill/>
    </a:ln>
  </c:spPr>
  <c:txPr>
    <a:bodyPr/>
    <a:lstStyle/>
    <a:p>
      <a:pPr>
        <a:defRPr sz="2780"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Developing Building Success</c:v>
                </c:pt>
                <c:pt idx="1">
                  <c:v>Manage budgets and resources effectively</c:v>
                </c:pt>
                <c:pt idx="2">
                  <c:v>Plan and organise well</c:v>
                </c:pt>
                <c:pt idx="3">
                  <c:v>Driven by targets</c:v>
                </c:pt>
                <c:pt idx="4">
                  <c:v>Ensure that there are adequate and competent resources to succeed</c:v>
                </c:pt>
                <c:pt idx="5">
                  <c:v>Customer focused</c:v>
                </c:pt>
                <c:pt idx="6">
                  <c:v>Set high performance standards</c:v>
                </c:pt>
              </c:strCache>
            </c:strRef>
          </c:cat>
          <c:val>
            <c:numRef>
              <c:f>Sheet1!$B$2:$B$8</c:f>
              <c:numCache>
                <c:formatCode>0%</c:formatCode>
                <c:ptCount val="7"/>
                <c:pt idx="0">
                  <c:v>2.7361941866267159E-2</c:v>
                </c:pt>
                <c:pt idx="1">
                  <c:v>3.263181657592807E-2</c:v>
                </c:pt>
                <c:pt idx="2">
                  <c:v>2.4004841899906482E-2</c:v>
                </c:pt>
                <c:pt idx="3">
                  <c:v>1.6232598930965465E-2</c:v>
                </c:pt>
                <c:pt idx="4">
                  <c:v>4.4533486530773117E-2</c:v>
                </c:pt>
                <c:pt idx="5">
                  <c:v>1.8170350333501759E-2</c:v>
                </c:pt>
                <c:pt idx="6">
                  <c:v>2.7996517882496078E-2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Developing Building Success</c:v>
                </c:pt>
                <c:pt idx="1">
                  <c:v>Manage budgets and resources effectively</c:v>
                </c:pt>
                <c:pt idx="2">
                  <c:v>Plan and organise well</c:v>
                </c:pt>
                <c:pt idx="3">
                  <c:v>Driven by targets</c:v>
                </c:pt>
                <c:pt idx="4">
                  <c:v>Ensure that there are adequate and competent resources to succeed</c:v>
                </c:pt>
                <c:pt idx="5">
                  <c:v>Customer focused</c:v>
                </c:pt>
                <c:pt idx="6">
                  <c:v>Set high performance standards</c:v>
                </c:pt>
              </c:strCache>
            </c:strRef>
          </c:cat>
          <c:val>
            <c:numRef>
              <c:f>Sheet1!$C$2:$C$8</c:f>
              <c:numCache>
                <c:formatCode>0%</c:formatCode>
                <c:ptCount val="7"/>
                <c:pt idx="0">
                  <c:v>3.9320022339460074E-2</c:v>
                </c:pt>
                <c:pt idx="1">
                  <c:v>7.2906473368361521E-2</c:v>
                </c:pt>
                <c:pt idx="2">
                  <c:v>7.2933070650525123E-2</c:v>
                </c:pt>
                <c:pt idx="3">
                  <c:v>3.3645779835834319E-2</c:v>
                </c:pt>
                <c:pt idx="4">
                  <c:v>5.713922084410715E-2</c:v>
                </c:pt>
                <c:pt idx="5">
                  <c:v>5.6235841266314777E-2</c:v>
                </c:pt>
                <c:pt idx="6">
                  <c:v>3.7704520035632717E-2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Developing Building Success</c:v>
                </c:pt>
                <c:pt idx="1">
                  <c:v>Manage budgets and resources effectively</c:v>
                </c:pt>
                <c:pt idx="2">
                  <c:v>Plan and organise well</c:v>
                </c:pt>
                <c:pt idx="3">
                  <c:v>Driven by targets</c:v>
                </c:pt>
                <c:pt idx="4">
                  <c:v>Ensure that there are adequate and competent resources to succeed</c:v>
                </c:pt>
                <c:pt idx="5">
                  <c:v>Customer focused</c:v>
                </c:pt>
                <c:pt idx="6">
                  <c:v>Set high performance standards</c:v>
                </c:pt>
              </c:strCache>
            </c:strRef>
          </c:cat>
          <c:val>
            <c:numRef>
              <c:f>Sheet1!$D$2:$D$8</c:f>
              <c:numCache>
                <c:formatCode>0%</c:formatCode>
                <c:ptCount val="7"/>
                <c:pt idx="0">
                  <c:v>0.4543945015583114</c:v>
                </c:pt>
                <c:pt idx="1">
                  <c:v>0.43152791088362014</c:v>
                </c:pt>
                <c:pt idx="2">
                  <c:v>0.47277794143323759</c:v>
                </c:pt>
                <c:pt idx="3">
                  <c:v>0.42301240121286526</c:v>
                </c:pt>
                <c:pt idx="4">
                  <c:v>0.43376488219687848</c:v>
                </c:pt>
                <c:pt idx="5">
                  <c:v>0.38773125525556851</c:v>
                </c:pt>
                <c:pt idx="6">
                  <c:v>0.4158882420452501</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Developing Building Success</c:v>
                </c:pt>
                <c:pt idx="1">
                  <c:v>Manage budgets and resources effectively</c:v>
                </c:pt>
                <c:pt idx="2">
                  <c:v>Plan and organise well</c:v>
                </c:pt>
                <c:pt idx="3">
                  <c:v>Driven by targets</c:v>
                </c:pt>
                <c:pt idx="4">
                  <c:v>Ensure that there are adequate and competent resources to succeed</c:v>
                </c:pt>
                <c:pt idx="5">
                  <c:v>Customer focused</c:v>
                </c:pt>
                <c:pt idx="6">
                  <c:v>Set high performance standards</c:v>
                </c:pt>
              </c:strCache>
            </c:strRef>
          </c:cat>
          <c:val>
            <c:numRef>
              <c:f>Sheet1!$E$2:$E$8</c:f>
              <c:numCache>
                <c:formatCode>0%</c:formatCode>
                <c:ptCount val="7"/>
                <c:pt idx="0">
                  <c:v>0.47892353423595757</c:v>
                </c:pt>
                <c:pt idx="1">
                  <c:v>0.46293379917208632</c:v>
                </c:pt>
                <c:pt idx="2">
                  <c:v>0.4302841460163267</c:v>
                </c:pt>
                <c:pt idx="3">
                  <c:v>0.52710922002033156</c:v>
                </c:pt>
                <c:pt idx="4">
                  <c:v>0.4645624104282372</c:v>
                </c:pt>
                <c:pt idx="5">
                  <c:v>0.53786255314461162</c:v>
                </c:pt>
                <c:pt idx="6">
                  <c:v>0.5184107200366177</c:v>
                </c:pt>
              </c:numCache>
            </c:numRef>
          </c:val>
        </c:ser>
        <c:dLbls>
          <c:showLegendKey val="0"/>
          <c:showVal val="0"/>
          <c:showCatName val="0"/>
          <c:showSerName val="0"/>
          <c:showPercent val="0"/>
          <c:showBubbleSize val="0"/>
        </c:dLbls>
        <c:gapWidth val="50"/>
        <c:overlap val="100"/>
        <c:axId val="389453048"/>
        <c:axId val="389454616"/>
      </c:barChart>
      <c:catAx>
        <c:axId val="389453048"/>
        <c:scaling>
          <c:orientation val="maxMin"/>
        </c:scaling>
        <c:delete val="0"/>
        <c:axPos val="l"/>
        <c:numFmt formatCode="General" sourceLinked="1"/>
        <c:majorTickMark val="out"/>
        <c:minorTickMark val="none"/>
        <c:tickLblPos val="nextTo"/>
        <c:spPr>
          <a:ln w="12988">
            <a:solidFill>
              <a:srgbClr val="808080"/>
            </a:solidFill>
            <a:prstDash val="solid"/>
          </a:ln>
        </c:spPr>
        <c:txPr>
          <a:bodyPr rot="0" vert="horz"/>
          <a:lstStyle/>
          <a:p>
            <a:pPr>
              <a:defRPr sz="1263" b="0" i="0" u="none" strike="noStrike" baseline="0">
                <a:solidFill>
                  <a:srgbClr val="003366"/>
                </a:solidFill>
                <a:latin typeface="Calibri"/>
                <a:ea typeface="Calibri"/>
                <a:cs typeface="Calibri"/>
              </a:defRPr>
            </a:pPr>
            <a:endParaRPr lang="en-US"/>
          </a:p>
        </c:txPr>
        <c:crossAx val="389454616"/>
        <c:crosses val="autoZero"/>
        <c:auto val="1"/>
        <c:lblAlgn val="ctr"/>
        <c:lblOffset val="100"/>
        <c:tickLblSkip val="1"/>
        <c:tickMarkSkip val="1"/>
        <c:noMultiLvlLbl val="0"/>
      </c:catAx>
      <c:valAx>
        <c:axId val="389454616"/>
        <c:scaling>
          <c:orientation val="minMax"/>
          <c:max val="1"/>
        </c:scaling>
        <c:delete val="1"/>
        <c:axPos val="b"/>
        <c:numFmt formatCode="0%" sourceLinked="1"/>
        <c:majorTickMark val="out"/>
        <c:minorTickMark val="none"/>
        <c:tickLblPos val="nextTo"/>
        <c:crossAx val="389453048"/>
        <c:crosses val="max"/>
        <c:crossBetween val="between"/>
        <c:majorUnit val="0.2"/>
      </c:valAx>
      <c:spPr>
        <a:noFill/>
        <a:ln w="22911">
          <a:noFill/>
        </a:ln>
      </c:spPr>
    </c:plotArea>
    <c:legend>
      <c:legendPos val="r"/>
      <c:layout>
        <c:manualLayout>
          <c:xMode val="edge"/>
          <c:yMode val="edge"/>
          <c:x val="0.21586054818845715"/>
          <c:y val="0.94574547840024281"/>
          <c:w val="0.77387964970622458"/>
          <c:h val="5.1886927322624232E-2"/>
        </c:manualLayout>
      </c:layout>
      <c:overlay val="0"/>
      <c:spPr>
        <a:noFill/>
        <a:ln w="25977">
          <a:noFill/>
        </a:ln>
      </c:spPr>
      <c:txPr>
        <a:bodyPr/>
        <a:lstStyle/>
        <a:p>
          <a:pPr>
            <a:defRPr sz="834"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123" b="0" i="0" u="none" strike="noStrike" baseline="0">
          <a:solidFill>
            <a:srgbClr val="000000"/>
          </a:solidFill>
          <a:latin typeface="Calibri"/>
          <a:ea typeface="Calibri"/>
          <a:cs typeface="Calibri"/>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334"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2762">
              <a:noFill/>
            </a:ln>
          </c:spPr>
          <c:marker>
            <c:symbol val="diamond"/>
            <c:size val="11"/>
            <c:spPr>
              <a:solidFill>
                <a:srgbClr val="C00000"/>
              </a:solidFill>
              <a:ln>
                <a:solidFill>
                  <a:schemeClr val="tx1"/>
                </a:solidFill>
              </a:ln>
            </c:spPr>
          </c:marker>
          <c:dLbls>
            <c:dLbl>
              <c:idx val="0"/>
              <c:layout>
                <c:manualLayout>
                  <c:x val="-9.5337200711051312E-2"/>
                  <c:y val="1.9020937405706238E-2"/>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0.10574038773625186"/>
                  <c:y val="-2.3950615214403058E-3"/>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5.8002580390800994E-2"/>
                  <c:y val="-7.717420457974318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0.10574038773625187"/>
                  <c:y val="-2.3950615214402083E-3"/>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0574038773625187"/>
                  <c:y val="-1.8362138331042246E-2"/>
                </c:manualLayout>
              </c:layout>
              <c:dLblPos val="r"/>
              <c:showLegendKey val="0"/>
              <c:showVal val="1"/>
              <c:showCatName val="1"/>
              <c:showSerName val="0"/>
              <c:showPercent val="0"/>
              <c:showBubbleSize val="0"/>
              <c:extLst>
                <c:ext xmlns:c15="http://schemas.microsoft.com/office/drawing/2012/chart" uri="{CE6537A1-D6FC-4f65-9D91-7224C49458BB}"/>
              </c:extLst>
            </c:dLbl>
            <c:dLbl>
              <c:idx val="5"/>
              <c:layout>
                <c:manualLayout>
                  <c:x val="-0.10574038773625187"/>
                  <c:y val="2.9272974150937069E-3"/>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74" b="1" i="0" u="none" strike="noStrike" baseline="0">
                    <a:solidFill>
                      <a:srgbClr val="000000"/>
                    </a:solidFill>
                    <a:latin typeface="Times New Roman"/>
                    <a:ea typeface="Times New Roman"/>
                    <a:cs typeface="Times New Roman"/>
                  </a:defRPr>
                </a:pPr>
                <a:endParaRPr lang="en-US"/>
              </a:p>
            </c:txPr>
            <c:dLblPos val="t"/>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Sheet1!$B$1:$I$1</c:f>
              <c:numCache>
                <c:formatCode>0.00</c:formatCode>
                <c:ptCount val="8"/>
                <c:pt idx="0">
                  <c:v>8.2011637194223574</c:v>
                </c:pt>
                <c:pt idx="1">
                  <c:v>8.1522583021238955</c:v>
                </c:pt>
                <c:pt idx="2">
                  <c:v>8.4927918911958606</c:v>
                </c:pt>
                <c:pt idx="3">
                  <c:v>8.1950522234740557</c:v>
                </c:pt>
                <c:pt idx="4">
                  <c:v>8.4658040071093694</c:v>
                </c:pt>
                <c:pt idx="5">
                  <c:v>8.4028950999554919</c:v>
                </c:pt>
              </c:numCache>
            </c:numRef>
          </c:xVal>
          <c:yVal>
            <c:numRef>
              <c:f>Sheet1!$B$2:$I$2</c:f>
              <c:numCache>
                <c:formatCode>0%</c:formatCode>
                <c:ptCount val="8"/>
                <c:pt idx="0">
                  <c:v>0.1070366699702676</c:v>
                </c:pt>
                <c:pt idx="1">
                  <c:v>0.14073339940535184</c:v>
                </c:pt>
                <c:pt idx="2">
                  <c:v>7.2348860257680878E-2</c:v>
                </c:pt>
                <c:pt idx="3">
                  <c:v>0.13577799801783946</c:v>
                </c:pt>
                <c:pt idx="4">
                  <c:v>0.15064420218037664</c:v>
                </c:pt>
                <c:pt idx="5">
                  <c:v>0.39345887016848369</c:v>
                </c:pt>
              </c:numCache>
            </c:numRef>
          </c:yVal>
          <c:smooth val="0"/>
        </c:ser>
        <c:dLbls>
          <c:showLegendKey val="0"/>
          <c:showVal val="0"/>
          <c:showCatName val="0"/>
          <c:showSerName val="0"/>
          <c:showPercent val="0"/>
          <c:showBubbleSize val="0"/>
        </c:dLbls>
        <c:axId val="389452656"/>
        <c:axId val="389453832"/>
      </c:scatterChart>
      <c:valAx>
        <c:axId val="389452656"/>
        <c:scaling>
          <c:orientation val="minMax"/>
          <c:max val="8.5"/>
          <c:min val="8.1"/>
        </c:scaling>
        <c:delete val="1"/>
        <c:axPos val="b"/>
        <c:numFmt formatCode="0.00" sourceLinked="1"/>
        <c:majorTickMark val="out"/>
        <c:minorTickMark val="none"/>
        <c:tickLblPos val="nextTo"/>
        <c:crossAx val="389453832"/>
        <c:crosses val="autoZero"/>
        <c:crossBetween val="midCat"/>
        <c:majorUnit val="0.2"/>
        <c:minorUnit val="0.1"/>
      </c:valAx>
      <c:valAx>
        <c:axId val="389453832"/>
        <c:scaling>
          <c:orientation val="minMax"/>
          <c:max val="0.4"/>
          <c:min val="6.0000000000000012E-2"/>
        </c:scaling>
        <c:delete val="1"/>
        <c:axPos val="l"/>
        <c:numFmt formatCode="0%" sourceLinked="1"/>
        <c:majorTickMark val="out"/>
        <c:minorTickMark val="none"/>
        <c:tickLblPos val="nextTo"/>
        <c:crossAx val="389452656"/>
        <c:crosses val="autoZero"/>
        <c:crossBetween val="midCat"/>
        <c:majorUnit val="0.1"/>
      </c:valAx>
      <c:spPr>
        <a:noFill/>
        <a:ln w="32762">
          <a:noFill/>
        </a:ln>
      </c:spPr>
    </c:plotArea>
    <c:plotVisOnly val="1"/>
    <c:dispBlanksAs val="gap"/>
    <c:showDLblsOverMax val="0"/>
  </c:chart>
  <c:spPr>
    <a:noFill/>
    <a:ln>
      <a:noFill/>
    </a:ln>
  </c:spPr>
  <c:txPr>
    <a:bodyPr/>
    <a:lstStyle/>
    <a:p>
      <a:pPr>
        <a:defRPr sz="2780"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96466302583372E-2"/>
          <c:y val="9.0057017792876476E-2"/>
          <c:w val="0.93250688705234164"/>
          <c:h val="0.74926253687315636"/>
        </c:manualLayout>
      </c:layout>
      <c:barChart>
        <c:barDir val="col"/>
        <c:grouping val="clustered"/>
        <c:varyColors val="0"/>
        <c:ser>
          <c:idx val="2"/>
          <c:order val="0"/>
          <c:tx>
            <c:strRef>
              <c:f>Sheet1!$A$2</c:f>
              <c:strCache>
                <c:ptCount val="1"/>
                <c:pt idx="0">
                  <c:v>White Rated by White</c:v>
                </c:pt>
              </c:strCache>
            </c:strRef>
          </c:tx>
          <c:spPr>
            <a:solidFill>
              <a:srgbClr val="333399"/>
            </a:solidFill>
            <a:ln w="31002">
              <a:noFill/>
            </a:ln>
          </c:spPr>
          <c:invertIfNegative val="0"/>
          <c:dLbls>
            <c:numFmt formatCode="0.00" sourceLinked="0"/>
            <c:spPr>
              <a:noFill/>
              <a:ln w="31002">
                <a:noFill/>
              </a:ln>
            </c:spPr>
            <c:txPr>
              <a:bodyPr/>
              <a:lstStyle/>
              <a:p>
                <a:pPr>
                  <a:defRPr sz="1099"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Top Management</c:v>
                </c:pt>
                <c:pt idx="1">
                  <c:v>Middle Management</c:v>
                </c:pt>
                <c:pt idx="2">
                  <c:v>Lower/Junior Management</c:v>
                </c:pt>
              </c:strCache>
            </c:strRef>
          </c:cat>
          <c:val>
            <c:numRef>
              <c:f>Sheet1!$B$2:$D$2</c:f>
              <c:numCache>
                <c:formatCode>General</c:formatCode>
                <c:ptCount val="3"/>
                <c:pt idx="0">
                  <c:v>8</c:v>
                </c:pt>
                <c:pt idx="1">
                  <c:v>7.5</c:v>
                </c:pt>
                <c:pt idx="2">
                  <c:v>7.67</c:v>
                </c:pt>
              </c:numCache>
            </c:numRef>
          </c:val>
        </c:ser>
        <c:ser>
          <c:idx val="0"/>
          <c:order val="1"/>
          <c:tx>
            <c:strRef>
              <c:f>Sheet1!$A$3</c:f>
              <c:strCache>
                <c:ptCount val="1"/>
                <c:pt idx="0">
                  <c:v>White Rated by Black</c:v>
                </c:pt>
              </c:strCache>
            </c:strRef>
          </c:tx>
          <c:spPr>
            <a:solidFill>
              <a:srgbClr val="33CCCC"/>
            </a:solidFill>
            <a:ln w="31002">
              <a:noFill/>
            </a:ln>
          </c:spPr>
          <c:invertIfNegative val="0"/>
          <c:dLbls>
            <c:numFmt formatCode="0.00" sourceLinked="0"/>
            <c:spPr>
              <a:noFill/>
              <a:ln w="31002">
                <a:noFill/>
              </a:ln>
            </c:spPr>
            <c:txPr>
              <a:bodyPr/>
              <a:lstStyle/>
              <a:p>
                <a:pPr>
                  <a:defRPr sz="1099"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Top Management</c:v>
                </c:pt>
                <c:pt idx="1">
                  <c:v>Middle Management</c:v>
                </c:pt>
                <c:pt idx="2">
                  <c:v>Lower/Junior Management</c:v>
                </c:pt>
              </c:strCache>
            </c:strRef>
          </c:cat>
          <c:val>
            <c:numRef>
              <c:f>Sheet1!$B$3:$D$3</c:f>
              <c:numCache>
                <c:formatCode>General</c:formatCode>
                <c:ptCount val="3"/>
                <c:pt idx="0">
                  <c:v>8.66</c:v>
                </c:pt>
                <c:pt idx="1">
                  <c:v>8.16</c:v>
                </c:pt>
                <c:pt idx="2">
                  <c:v>7.25</c:v>
                </c:pt>
              </c:numCache>
            </c:numRef>
          </c:val>
        </c:ser>
        <c:ser>
          <c:idx val="1"/>
          <c:order val="2"/>
          <c:tx>
            <c:strRef>
              <c:f>Sheet1!$A$4</c:f>
              <c:strCache>
                <c:ptCount val="1"/>
                <c:pt idx="0">
                  <c:v>Black Rated by Black</c:v>
                </c:pt>
              </c:strCache>
            </c:strRef>
          </c:tx>
          <c:spPr>
            <a:solidFill>
              <a:srgbClr val="00FFFF"/>
            </a:solidFill>
            <a:ln w="31002">
              <a:noFill/>
            </a:ln>
          </c:spPr>
          <c:invertIfNegative val="0"/>
          <c:dLbls>
            <c:numFmt formatCode="0.00" sourceLinked="0"/>
            <c:spPr>
              <a:noFill/>
              <a:ln w="31002">
                <a:noFill/>
              </a:ln>
            </c:spPr>
            <c:txPr>
              <a:bodyPr/>
              <a:lstStyle/>
              <a:p>
                <a:pPr>
                  <a:defRPr sz="1099"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Top Management</c:v>
                </c:pt>
                <c:pt idx="1">
                  <c:v>Middle Management</c:v>
                </c:pt>
                <c:pt idx="2">
                  <c:v>Lower/Junior Management</c:v>
                </c:pt>
              </c:strCache>
            </c:strRef>
          </c:cat>
          <c:val>
            <c:numRef>
              <c:f>Sheet1!$B$4:$D$4</c:f>
              <c:numCache>
                <c:formatCode>General</c:formatCode>
                <c:ptCount val="3"/>
                <c:pt idx="0">
                  <c:v>8.4700000000000006</c:v>
                </c:pt>
                <c:pt idx="1">
                  <c:v>8.1999999999999993</c:v>
                </c:pt>
                <c:pt idx="2">
                  <c:v>8.25</c:v>
                </c:pt>
              </c:numCache>
            </c:numRef>
          </c:val>
        </c:ser>
        <c:ser>
          <c:idx val="11"/>
          <c:order val="3"/>
          <c:tx>
            <c:strRef>
              <c:f>Sheet1!$A$5</c:f>
              <c:strCache>
                <c:ptCount val="1"/>
                <c:pt idx="0">
                  <c:v>Black Rated by White</c:v>
                </c:pt>
              </c:strCache>
            </c:strRef>
          </c:tx>
          <c:spPr>
            <a:solidFill>
              <a:srgbClr val="0000FF"/>
            </a:solidFill>
            <a:ln w="31002">
              <a:noFill/>
            </a:ln>
          </c:spPr>
          <c:invertIfNegative val="0"/>
          <c:dLbls>
            <c:spPr>
              <a:noFill/>
              <a:ln w="31002">
                <a:noFill/>
              </a:ln>
            </c:spPr>
            <c:txPr>
              <a:bodyPr/>
              <a:lstStyle/>
              <a:p>
                <a:pPr>
                  <a:defRPr sz="1099"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Top Management</c:v>
                </c:pt>
                <c:pt idx="1">
                  <c:v>Middle Management</c:v>
                </c:pt>
                <c:pt idx="2">
                  <c:v>Lower/Junior Management</c:v>
                </c:pt>
              </c:strCache>
            </c:strRef>
          </c:cat>
          <c:val>
            <c:numRef>
              <c:f>Sheet1!$B$5:$D$5</c:f>
              <c:numCache>
                <c:formatCode>General</c:formatCode>
                <c:ptCount val="3"/>
                <c:pt idx="0">
                  <c:v>7.83</c:v>
                </c:pt>
                <c:pt idx="1">
                  <c:v>8.14</c:v>
                </c:pt>
                <c:pt idx="2">
                  <c:v>6.45</c:v>
                </c:pt>
              </c:numCache>
            </c:numRef>
          </c:val>
        </c:ser>
        <c:dLbls>
          <c:showLegendKey val="0"/>
          <c:showVal val="1"/>
          <c:showCatName val="0"/>
          <c:showSerName val="0"/>
          <c:showPercent val="0"/>
          <c:showBubbleSize val="0"/>
        </c:dLbls>
        <c:gapWidth val="30"/>
        <c:axId val="212780048"/>
        <c:axId val="212783184"/>
      </c:barChart>
      <c:catAx>
        <c:axId val="212780048"/>
        <c:scaling>
          <c:orientation val="minMax"/>
        </c:scaling>
        <c:delete val="0"/>
        <c:axPos val="b"/>
        <c:numFmt formatCode="General" sourceLinked="1"/>
        <c:majorTickMark val="out"/>
        <c:minorTickMark val="none"/>
        <c:tickLblPos val="nextTo"/>
        <c:spPr>
          <a:ln w="15501">
            <a:solidFill>
              <a:schemeClr val="bg2"/>
            </a:solidFill>
            <a:prstDash val="solid"/>
          </a:ln>
        </c:spPr>
        <c:txPr>
          <a:bodyPr rot="0" vert="horz"/>
          <a:lstStyle/>
          <a:p>
            <a:pPr>
              <a:defRPr sz="1099" b="0" i="0" u="none" strike="noStrike" baseline="0">
                <a:solidFill>
                  <a:srgbClr val="000080"/>
                </a:solidFill>
                <a:latin typeface="Arial"/>
                <a:ea typeface="Arial"/>
                <a:cs typeface="Arial"/>
              </a:defRPr>
            </a:pPr>
            <a:endParaRPr lang="en-US"/>
          </a:p>
        </c:txPr>
        <c:crossAx val="212783184"/>
        <c:crosses val="autoZero"/>
        <c:auto val="1"/>
        <c:lblAlgn val="ctr"/>
        <c:lblOffset val="100"/>
        <c:tickLblSkip val="1"/>
        <c:tickMarkSkip val="1"/>
        <c:noMultiLvlLbl val="0"/>
      </c:catAx>
      <c:valAx>
        <c:axId val="212783184"/>
        <c:scaling>
          <c:orientation val="minMax"/>
          <c:max val="10"/>
          <c:min val="1"/>
        </c:scaling>
        <c:delete val="0"/>
        <c:axPos val="l"/>
        <c:numFmt formatCode="General" sourceLinked="1"/>
        <c:majorTickMark val="out"/>
        <c:minorTickMark val="none"/>
        <c:tickLblPos val="nextTo"/>
        <c:spPr>
          <a:ln w="15501">
            <a:solidFill>
              <a:schemeClr val="bg2"/>
            </a:solidFill>
            <a:prstDash val="solid"/>
          </a:ln>
        </c:spPr>
        <c:txPr>
          <a:bodyPr rot="0" vert="horz"/>
          <a:lstStyle/>
          <a:p>
            <a:pPr>
              <a:defRPr sz="1343" b="0" i="0" u="none" strike="noStrike" baseline="0">
                <a:solidFill>
                  <a:srgbClr val="000080"/>
                </a:solidFill>
                <a:latin typeface="Arial"/>
                <a:ea typeface="Arial"/>
                <a:cs typeface="Arial"/>
              </a:defRPr>
            </a:pPr>
            <a:endParaRPr lang="en-US"/>
          </a:p>
        </c:txPr>
        <c:crossAx val="212780048"/>
        <c:crosses val="autoZero"/>
        <c:crossBetween val="between"/>
        <c:majorUnit val="1"/>
      </c:valAx>
      <c:spPr>
        <a:noFill/>
        <a:ln w="25400">
          <a:noFill/>
        </a:ln>
      </c:spPr>
    </c:plotArea>
    <c:legend>
      <c:legendPos val="t"/>
      <c:layout>
        <c:manualLayout>
          <c:xMode val="edge"/>
          <c:yMode val="edge"/>
          <c:x val="6.3360881542699726E-2"/>
          <c:y val="1.4749262536873156E-2"/>
          <c:w val="0.88842975206611574"/>
          <c:h val="6.1946902654867256E-2"/>
        </c:manualLayout>
      </c:layout>
      <c:overlay val="0"/>
      <c:spPr>
        <a:noFill/>
        <a:ln w="31002">
          <a:noFill/>
        </a:ln>
      </c:spPr>
      <c:txPr>
        <a:bodyPr/>
        <a:lstStyle/>
        <a:p>
          <a:pPr>
            <a:defRPr sz="1123" b="0" i="0" u="none" strike="noStrike" baseline="0">
              <a:solidFill>
                <a:srgbClr val="000080"/>
              </a:solidFill>
              <a:latin typeface="Arial"/>
              <a:ea typeface="Arial"/>
              <a:cs typeface="Arial"/>
            </a:defRPr>
          </a:pPr>
          <a:endParaRPr lang="en-US"/>
        </a:p>
      </c:txPr>
    </c:legend>
    <c:plotVisOnly val="1"/>
    <c:dispBlanksAs val="gap"/>
    <c:showDLblsOverMax val="0"/>
  </c:chart>
  <c:spPr>
    <a:noFill/>
    <a:ln>
      <a:noFill/>
    </a:ln>
  </c:spPr>
  <c:txPr>
    <a:bodyPr/>
    <a:lstStyle/>
    <a:p>
      <a:pPr>
        <a:defRPr sz="1099" b="0" i="0" u="none" strike="noStrike" baseline="0">
          <a:solidFill>
            <a:srgbClr val="000000"/>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 Qualifications and Experience</c:v>
                </c:pt>
                <c:pt idx="1">
                  <c:v>Have the right academic qualifications</c:v>
                </c:pt>
                <c:pt idx="2">
                  <c:v>Have relevant experience</c:v>
                </c:pt>
                <c:pt idx="3">
                  <c:v>Ensure that my experience and qualifications are up to date</c:v>
                </c:pt>
              </c:strCache>
            </c:strRef>
          </c:cat>
          <c:val>
            <c:numRef>
              <c:f>Sheet1!$B$2:$B$5</c:f>
              <c:numCache>
                <c:formatCode>0%</c:formatCode>
                <c:ptCount val="4"/>
                <c:pt idx="0">
                  <c:v>5.0533964515314916E-2</c:v>
                </c:pt>
                <c:pt idx="1">
                  <c:v>4.4506790026797631E-2</c:v>
                </c:pt>
                <c:pt idx="2">
                  <c:v>2.5934103028186183E-2</c:v>
                </c:pt>
                <c:pt idx="3">
                  <c:v>4.4491762786110653E-2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 Qualifications and Experience</c:v>
                </c:pt>
                <c:pt idx="1">
                  <c:v>Have the right academic qualifications</c:v>
                </c:pt>
                <c:pt idx="2">
                  <c:v>Have relevant experience</c:v>
                </c:pt>
                <c:pt idx="3">
                  <c:v>Ensure that my experience and qualifications are up to date</c:v>
                </c:pt>
              </c:strCache>
            </c:strRef>
          </c:cat>
          <c:val>
            <c:numRef>
              <c:f>Sheet1!$C$2:$C$5</c:f>
              <c:numCache>
                <c:formatCode>0%</c:formatCode>
                <c:ptCount val="4"/>
                <c:pt idx="0">
                  <c:v>4.5050045011099327E-2</c:v>
                </c:pt>
                <c:pt idx="1">
                  <c:v>8.241243851170782E-2</c:v>
                </c:pt>
                <c:pt idx="2">
                  <c:v>5.8757396300278354E-2</c:v>
                </c:pt>
                <c:pt idx="3">
                  <c:v>6.474515054658958E-2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 Qualifications and Experience</c:v>
                </c:pt>
                <c:pt idx="1">
                  <c:v>Have the right academic qualifications</c:v>
                </c:pt>
                <c:pt idx="2">
                  <c:v>Have relevant experience</c:v>
                </c:pt>
                <c:pt idx="3">
                  <c:v>Ensure that my experience and qualifications are up to date</c:v>
                </c:pt>
              </c:strCache>
            </c:strRef>
          </c:cat>
          <c:val>
            <c:numRef>
              <c:f>Sheet1!$D$2:$D$5</c:f>
              <c:numCache>
                <c:formatCode>0%</c:formatCode>
                <c:ptCount val="4"/>
                <c:pt idx="0">
                  <c:v>0.34327926874287118</c:v>
                </c:pt>
                <c:pt idx="1">
                  <c:v>0.38060425756592314</c:v>
                </c:pt>
                <c:pt idx="2">
                  <c:v>0.36386917797876533</c:v>
                </c:pt>
                <c:pt idx="3">
                  <c:v>0.36890166353071741</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5977">
                <a:noFill/>
              </a:ln>
            </c:spPr>
            <c:txPr>
              <a:bodyPr/>
              <a:lstStyle/>
              <a:p>
                <a:pPr>
                  <a:defRPr sz="1123"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 Qualifications and Experience</c:v>
                </c:pt>
                <c:pt idx="1">
                  <c:v>Have the right academic qualifications</c:v>
                </c:pt>
                <c:pt idx="2">
                  <c:v>Have relevant experience</c:v>
                </c:pt>
                <c:pt idx="3">
                  <c:v>Ensure that my experience and qualifications are up to date</c:v>
                </c:pt>
              </c:strCache>
            </c:strRef>
          </c:cat>
          <c:val>
            <c:numRef>
              <c:f>Sheet1!$E$2:$E$5</c:f>
              <c:numCache>
                <c:formatCode>0%</c:formatCode>
                <c:ptCount val="4"/>
                <c:pt idx="0">
                  <c:v>0.56113672173071127</c:v>
                </c:pt>
                <c:pt idx="1">
                  <c:v>0.49247651389556774</c:v>
                </c:pt>
                <c:pt idx="2">
                  <c:v>0.55143932269276696</c:v>
                </c:pt>
                <c:pt idx="3">
                  <c:v>0.52186142313657891</c:v>
                </c:pt>
              </c:numCache>
            </c:numRef>
          </c:val>
        </c:ser>
        <c:dLbls>
          <c:showLegendKey val="0"/>
          <c:showVal val="0"/>
          <c:showCatName val="0"/>
          <c:showSerName val="0"/>
          <c:showPercent val="0"/>
          <c:showBubbleSize val="0"/>
        </c:dLbls>
        <c:gapWidth val="50"/>
        <c:overlap val="100"/>
        <c:axId val="389455400"/>
        <c:axId val="389455792"/>
      </c:barChart>
      <c:catAx>
        <c:axId val="389455400"/>
        <c:scaling>
          <c:orientation val="maxMin"/>
        </c:scaling>
        <c:delete val="0"/>
        <c:axPos val="l"/>
        <c:numFmt formatCode="General" sourceLinked="1"/>
        <c:majorTickMark val="out"/>
        <c:minorTickMark val="none"/>
        <c:tickLblPos val="nextTo"/>
        <c:spPr>
          <a:ln w="12988">
            <a:solidFill>
              <a:srgbClr val="808080"/>
            </a:solidFill>
            <a:prstDash val="solid"/>
          </a:ln>
        </c:spPr>
        <c:txPr>
          <a:bodyPr rot="0" vert="horz"/>
          <a:lstStyle/>
          <a:p>
            <a:pPr>
              <a:defRPr sz="1263" b="0" i="0" u="none" strike="noStrike" baseline="0">
                <a:solidFill>
                  <a:srgbClr val="003366"/>
                </a:solidFill>
                <a:latin typeface="Calibri"/>
                <a:ea typeface="Calibri"/>
                <a:cs typeface="Calibri"/>
              </a:defRPr>
            </a:pPr>
            <a:endParaRPr lang="en-US"/>
          </a:p>
        </c:txPr>
        <c:crossAx val="389455792"/>
        <c:crosses val="autoZero"/>
        <c:auto val="1"/>
        <c:lblAlgn val="ctr"/>
        <c:lblOffset val="100"/>
        <c:tickLblSkip val="1"/>
        <c:tickMarkSkip val="1"/>
        <c:noMultiLvlLbl val="0"/>
      </c:catAx>
      <c:valAx>
        <c:axId val="389455792"/>
        <c:scaling>
          <c:orientation val="minMax"/>
          <c:max val="1"/>
        </c:scaling>
        <c:delete val="1"/>
        <c:axPos val="b"/>
        <c:numFmt formatCode="0%" sourceLinked="1"/>
        <c:majorTickMark val="out"/>
        <c:minorTickMark val="none"/>
        <c:tickLblPos val="nextTo"/>
        <c:crossAx val="389455400"/>
        <c:crosses val="max"/>
        <c:crossBetween val="between"/>
        <c:majorUnit val="0.2"/>
      </c:valAx>
      <c:spPr>
        <a:noFill/>
        <a:ln w="22911">
          <a:noFill/>
        </a:ln>
      </c:spPr>
    </c:plotArea>
    <c:legend>
      <c:legendPos val="r"/>
      <c:layout>
        <c:manualLayout>
          <c:xMode val="edge"/>
          <c:yMode val="edge"/>
          <c:x val="0.21586054818845715"/>
          <c:y val="0.94574547840024281"/>
          <c:w val="0.77387964970622458"/>
          <c:h val="5.1886927322624232E-2"/>
        </c:manualLayout>
      </c:layout>
      <c:overlay val="0"/>
      <c:spPr>
        <a:noFill/>
        <a:ln w="25977">
          <a:noFill/>
        </a:ln>
      </c:spPr>
      <c:txPr>
        <a:bodyPr/>
        <a:lstStyle/>
        <a:p>
          <a:pPr>
            <a:defRPr sz="834"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123" b="0" i="0" u="none" strike="noStrike" baseline="0">
          <a:solidFill>
            <a:srgbClr val="000000"/>
          </a:solidFill>
          <a:latin typeface="Calibri"/>
          <a:ea typeface="Calibri"/>
          <a:cs typeface="Calibri"/>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235"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1787">
              <a:noFill/>
            </a:ln>
          </c:spPr>
          <c:marker>
            <c:symbol val="diamond"/>
            <c:size val="11"/>
            <c:spPr>
              <a:solidFill>
                <a:srgbClr val="C00000"/>
              </a:solidFill>
              <a:ln>
                <a:solidFill>
                  <a:schemeClr val="tx1"/>
                </a:solidFill>
              </a:ln>
            </c:spPr>
          </c:marker>
          <c:dLbls>
            <c:dLbl>
              <c:idx val="0"/>
              <c:layout>
                <c:manualLayout>
                  <c:x val="-9.7312065197345241E-2"/>
                  <c:y val="0"/>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7.4105686288852793E-2"/>
                  <c:y val="3.300269404516050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0.10419393422877044"/>
                  <c:y val="6.763309377720853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9.4387967129943406E-2"/>
                  <c:y val="9.4659338256657833E-3"/>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011972353690095"/>
                  <c:y val="9.7466832223735145E-3"/>
                </c:manualLayout>
              </c:layout>
              <c:dLblPos val="r"/>
              <c:showLegendKey val="0"/>
              <c:showVal val="1"/>
              <c:showCatName val="1"/>
              <c:showSerName val="0"/>
              <c:showPercent val="0"/>
              <c:showBubbleSize val="0"/>
              <c:extLst>
                <c:ext xmlns:c15="http://schemas.microsoft.com/office/drawing/2012/chart" uri="{CE6537A1-D6FC-4f65-9D91-7224C49458BB}"/>
              </c:extLst>
            </c:dLbl>
            <c:dLbl>
              <c:idx val="5"/>
              <c:layout>
                <c:manualLayout>
                  <c:x val="-7.4791620060890556E-3"/>
                  <c:y val="1.2633504228964382E-2"/>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51" b="1" i="0" u="none" strike="noStrike" baseline="0">
                    <a:solidFill>
                      <a:srgbClr val="000000"/>
                    </a:solidFill>
                    <a:latin typeface="Times New Roman"/>
                    <a:ea typeface="Times New Roman"/>
                    <a:cs typeface="Times New Roman"/>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Sheet1!$B$1:$G$1</c:f>
              <c:numCache>
                <c:formatCode>0.00</c:formatCode>
                <c:ptCount val="6"/>
                <c:pt idx="0">
                  <c:v>8.1689903989418653</c:v>
                </c:pt>
                <c:pt idx="1">
                  <c:v>8.4389345988963793</c:v>
                </c:pt>
                <c:pt idx="2">
                  <c:v>8.2046406138030452</c:v>
                </c:pt>
              </c:numCache>
            </c:numRef>
          </c:xVal>
          <c:yVal>
            <c:numRef>
              <c:f>Sheet1!$B$2:$G$2</c:f>
              <c:numCache>
                <c:formatCode>0%</c:formatCode>
                <c:ptCount val="6"/>
                <c:pt idx="0">
                  <c:v>0.35129533678756475</c:v>
                </c:pt>
                <c:pt idx="1">
                  <c:v>0.38134715025906735</c:v>
                </c:pt>
                <c:pt idx="2">
                  <c:v>0.26735751295336785</c:v>
                </c:pt>
              </c:numCache>
            </c:numRef>
          </c:yVal>
          <c:smooth val="0"/>
        </c:ser>
        <c:dLbls>
          <c:showLegendKey val="0"/>
          <c:showVal val="0"/>
          <c:showCatName val="0"/>
          <c:showSerName val="0"/>
          <c:showPercent val="0"/>
          <c:showBubbleSize val="0"/>
        </c:dLbls>
        <c:axId val="389450696"/>
        <c:axId val="389456968"/>
      </c:scatterChart>
      <c:valAx>
        <c:axId val="389450696"/>
        <c:scaling>
          <c:orientation val="minMax"/>
          <c:max val="8.4500000000000011"/>
          <c:min val="8.15"/>
        </c:scaling>
        <c:delete val="1"/>
        <c:axPos val="b"/>
        <c:numFmt formatCode="0.00" sourceLinked="1"/>
        <c:majorTickMark val="out"/>
        <c:minorTickMark val="none"/>
        <c:tickLblPos val="nextTo"/>
        <c:crossAx val="389456968"/>
        <c:crosses val="autoZero"/>
        <c:crossBetween val="midCat"/>
        <c:majorUnit val="0.2"/>
        <c:minorUnit val="0.1"/>
      </c:valAx>
      <c:valAx>
        <c:axId val="389456968"/>
        <c:scaling>
          <c:orientation val="minMax"/>
          <c:max val="0.4"/>
          <c:min val="0.25"/>
        </c:scaling>
        <c:delete val="1"/>
        <c:axPos val="l"/>
        <c:numFmt formatCode="0%" sourceLinked="1"/>
        <c:majorTickMark val="out"/>
        <c:minorTickMark val="none"/>
        <c:tickLblPos val="nextTo"/>
        <c:crossAx val="389450696"/>
        <c:crosses val="autoZero"/>
        <c:crossBetween val="midCat"/>
        <c:majorUnit val="0.1"/>
      </c:valAx>
      <c:spPr>
        <a:noFill/>
        <a:ln w="31787">
          <a:noFill/>
        </a:ln>
      </c:spPr>
    </c:plotArea>
    <c:plotVisOnly val="1"/>
    <c:dispBlanksAs val="gap"/>
    <c:showDLblsOverMax val="0"/>
  </c:chart>
  <c:spPr>
    <a:noFill/>
    <a:ln>
      <a:noFill/>
    </a:ln>
  </c:spPr>
  <c:txPr>
    <a:bodyPr/>
    <a:lstStyle/>
    <a:p>
      <a:pPr>
        <a:defRPr sz="2697"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86776859504134E-2"/>
          <c:y val="0.18681318681318682"/>
          <c:w val="0.93801652892561982"/>
          <c:h val="0.59890109890109888"/>
        </c:manualLayout>
      </c:layout>
      <c:barChart>
        <c:barDir val="col"/>
        <c:grouping val="clustered"/>
        <c:varyColors val="0"/>
        <c:ser>
          <c:idx val="2"/>
          <c:order val="0"/>
          <c:tx>
            <c:strRef>
              <c:f>Sheet1!$A$2</c:f>
              <c:strCache>
                <c:ptCount val="1"/>
                <c:pt idx="0">
                  <c:v>White Rated by White</c:v>
                </c:pt>
              </c:strCache>
            </c:strRef>
          </c:tx>
          <c:spPr>
            <a:solidFill>
              <a:srgbClr val="000080"/>
            </a:solidFill>
            <a:ln w="31152">
              <a:noFill/>
            </a:ln>
          </c:spPr>
          <c:invertIfNegative val="0"/>
          <c:dLbls>
            <c:numFmt formatCode="0.00" sourceLinked="0"/>
            <c:spPr>
              <a:noFill/>
              <a:ln w="31152">
                <a:noFill/>
              </a:ln>
            </c:spPr>
            <c:txPr>
              <a:bodyPr/>
              <a:lstStyle/>
              <a:p>
                <a:pPr>
                  <a:defRPr sz="1104"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20 - 30 years</c:v>
                </c:pt>
                <c:pt idx="1">
                  <c:v>31 - 35 years</c:v>
                </c:pt>
                <c:pt idx="2">
                  <c:v>36 - 40 years</c:v>
                </c:pt>
                <c:pt idx="3">
                  <c:v>41- 49 years</c:v>
                </c:pt>
                <c:pt idx="4">
                  <c:v>50 + years</c:v>
                </c:pt>
              </c:strCache>
            </c:strRef>
          </c:cat>
          <c:val>
            <c:numRef>
              <c:f>Sheet1!$B$2:$F$2</c:f>
              <c:numCache>
                <c:formatCode>General</c:formatCode>
                <c:ptCount val="5"/>
                <c:pt idx="0">
                  <c:v>7.85</c:v>
                </c:pt>
                <c:pt idx="1">
                  <c:v>8.0299999999999994</c:v>
                </c:pt>
                <c:pt idx="2">
                  <c:v>8.15</c:v>
                </c:pt>
                <c:pt idx="3">
                  <c:v>8.06</c:v>
                </c:pt>
                <c:pt idx="4">
                  <c:v>7.94</c:v>
                </c:pt>
              </c:numCache>
            </c:numRef>
          </c:val>
        </c:ser>
        <c:dLbls>
          <c:showLegendKey val="0"/>
          <c:showVal val="1"/>
          <c:showCatName val="0"/>
          <c:showSerName val="0"/>
          <c:showPercent val="0"/>
          <c:showBubbleSize val="0"/>
        </c:dLbls>
        <c:gapWidth val="30"/>
        <c:axId val="212782400"/>
        <c:axId val="212785928"/>
      </c:barChart>
      <c:catAx>
        <c:axId val="212782400"/>
        <c:scaling>
          <c:orientation val="minMax"/>
        </c:scaling>
        <c:delete val="0"/>
        <c:axPos val="b"/>
        <c:numFmt formatCode="General" sourceLinked="1"/>
        <c:majorTickMark val="out"/>
        <c:minorTickMark val="none"/>
        <c:tickLblPos val="nextTo"/>
        <c:spPr>
          <a:ln w="15576">
            <a:solidFill>
              <a:schemeClr val="bg2"/>
            </a:solidFill>
            <a:prstDash val="solid"/>
          </a:ln>
        </c:spPr>
        <c:txPr>
          <a:bodyPr rot="0" vert="horz"/>
          <a:lstStyle/>
          <a:p>
            <a:pPr>
              <a:defRPr sz="1104" b="0" i="0" u="none" strike="noStrike" baseline="0">
                <a:solidFill>
                  <a:srgbClr val="000080"/>
                </a:solidFill>
                <a:latin typeface="Arial"/>
                <a:ea typeface="Arial"/>
                <a:cs typeface="Arial"/>
              </a:defRPr>
            </a:pPr>
            <a:endParaRPr lang="en-US"/>
          </a:p>
        </c:txPr>
        <c:crossAx val="212785928"/>
        <c:crosses val="autoZero"/>
        <c:auto val="1"/>
        <c:lblAlgn val="ctr"/>
        <c:lblOffset val="100"/>
        <c:tickLblSkip val="1"/>
        <c:tickMarkSkip val="1"/>
        <c:noMultiLvlLbl val="0"/>
      </c:catAx>
      <c:valAx>
        <c:axId val="212785928"/>
        <c:scaling>
          <c:orientation val="minMax"/>
          <c:max val="10"/>
          <c:min val="1"/>
        </c:scaling>
        <c:delete val="0"/>
        <c:axPos val="l"/>
        <c:numFmt formatCode="General" sourceLinked="1"/>
        <c:majorTickMark val="out"/>
        <c:minorTickMark val="none"/>
        <c:tickLblPos val="nextTo"/>
        <c:spPr>
          <a:ln w="15576">
            <a:solidFill>
              <a:schemeClr val="bg2"/>
            </a:solidFill>
            <a:prstDash val="solid"/>
          </a:ln>
        </c:spPr>
        <c:txPr>
          <a:bodyPr rot="0" vert="horz"/>
          <a:lstStyle/>
          <a:p>
            <a:pPr>
              <a:defRPr sz="1226" b="0" i="0" u="none" strike="noStrike" baseline="0">
                <a:solidFill>
                  <a:srgbClr val="000080"/>
                </a:solidFill>
                <a:latin typeface="Arial"/>
                <a:ea typeface="Arial"/>
                <a:cs typeface="Arial"/>
              </a:defRPr>
            </a:pPr>
            <a:endParaRPr lang="en-US"/>
          </a:p>
        </c:txPr>
        <c:crossAx val="212782400"/>
        <c:crosses val="autoZero"/>
        <c:crossBetween val="between"/>
        <c:majorUnit val="9"/>
      </c:valAx>
      <c:spPr>
        <a:noFill/>
        <a:ln w="31152">
          <a:noFill/>
        </a:ln>
      </c:spPr>
    </c:plotArea>
    <c:plotVisOnly val="1"/>
    <c:dispBlanksAs val="gap"/>
    <c:showDLblsOverMax val="0"/>
  </c:chart>
  <c:spPr>
    <a:noFill/>
    <a:ln>
      <a:noFill/>
    </a:ln>
  </c:spPr>
  <c:txPr>
    <a:bodyPr/>
    <a:lstStyle/>
    <a:p>
      <a:pPr>
        <a:defRPr sz="583"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64968152866242"/>
          <c:y val="0.19753086419753085"/>
          <c:w val="0.85668789808917201"/>
          <c:h val="0.56172839506172845"/>
        </c:manualLayout>
      </c:layout>
      <c:barChart>
        <c:barDir val="col"/>
        <c:grouping val="clustered"/>
        <c:varyColors val="0"/>
        <c:ser>
          <c:idx val="2"/>
          <c:order val="0"/>
          <c:tx>
            <c:strRef>
              <c:f>Sheet1!$A$2</c:f>
              <c:strCache>
                <c:ptCount val="1"/>
                <c:pt idx="0">
                  <c:v>Disability</c:v>
                </c:pt>
              </c:strCache>
            </c:strRef>
          </c:tx>
          <c:spPr>
            <a:solidFill>
              <a:srgbClr val="0000FF"/>
            </a:solidFill>
            <a:ln w="31111">
              <a:noFill/>
            </a:ln>
          </c:spPr>
          <c:invertIfNegative val="0"/>
          <c:dLbls>
            <c:numFmt formatCode="0.00" sourceLinked="0"/>
            <c:spPr>
              <a:noFill/>
              <a:ln w="31111">
                <a:noFill/>
              </a:ln>
            </c:spPr>
            <c:txPr>
              <a:bodyPr/>
              <a:lstStyle/>
              <a:p>
                <a:pPr>
                  <a:defRPr sz="1102"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Disabled</c:v>
                </c:pt>
                <c:pt idx="1">
                  <c:v>Not Disabled</c:v>
                </c:pt>
              </c:strCache>
            </c:strRef>
          </c:cat>
          <c:val>
            <c:numRef>
              <c:f>Sheet1!$B$2:$C$2</c:f>
              <c:numCache>
                <c:formatCode>General</c:formatCode>
                <c:ptCount val="2"/>
                <c:pt idx="0">
                  <c:v>7.82</c:v>
                </c:pt>
                <c:pt idx="1">
                  <c:v>8.0299999999999994</c:v>
                </c:pt>
              </c:numCache>
            </c:numRef>
          </c:val>
        </c:ser>
        <c:dLbls>
          <c:showLegendKey val="0"/>
          <c:showVal val="1"/>
          <c:showCatName val="0"/>
          <c:showSerName val="0"/>
          <c:showPercent val="0"/>
          <c:showBubbleSize val="0"/>
        </c:dLbls>
        <c:gapWidth val="30"/>
        <c:axId val="212783968"/>
        <c:axId val="212780832"/>
      </c:barChart>
      <c:catAx>
        <c:axId val="212783968"/>
        <c:scaling>
          <c:orientation val="minMax"/>
        </c:scaling>
        <c:delete val="0"/>
        <c:axPos val="b"/>
        <c:numFmt formatCode="General" sourceLinked="1"/>
        <c:majorTickMark val="out"/>
        <c:minorTickMark val="none"/>
        <c:tickLblPos val="nextTo"/>
        <c:spPr>
          <a:ln w="15556">
            <a:solidFill>
              <a:schemeClr val="bg2"/>
            </a:solidFill>
            <a:prstDash val="solid"/>
          </a:ln>
        </c:spPr>
        <c:txPr>
          <a:bodyPr rot="0" vert="horz"/>
          <a:lstStyle/>
          <a:p>
            <a:pPr>
              <a:defRPr sz="1102" b="0" i="0" u="none" strike="noStrike" baseline="0">
                <a:solidFill>
                  <a:srgbClr val="000080"/>
                </a:solidFill>
                <a:latin typeface="Arial"/>
                <a:ea typeface="Arial"/>
                <a:cs typeface="Arial"/>
              </a:defRPr>
            </a:pPr>
            <a:endParaRPr lang="en-US"/>
          </a:p>
        </c:txPr>
        <c:crossAx val="212780832"/>
        <c:crosses val="autoZero"/>
        <c:auto val="1"/>
        <c:lblAlgn val="ctr"/>
        <c:lblOffset val="100"/>
        <c:tickLblSkip val="1"/>
        <c:tickMarkSkip val="1"/>
        <c:noMultiLvlLbl val="0"/>
      </c:catAx>
      <c:valAx>
        <c:axId val="212780832"/>
        <c:scaling>
          <c:orientation val="minMax"/>
          <c:max val="10"/>
          <c:min val="1"/>
        </c:scaling>
        <c:delete val="0"/>
        <c:axPos val="l"/>
        <c:numFmt formatCode="General" sourceLinked="1"/>
        <c:majorTickMark val="out"/>
        <c:minorTickMark val="none"/>
        <c:tickLblPos val="nextTo"/>
        <c:spPr>
          <a:ln w="15556">
            <a:solidFill>
              <a:schemeClr val="bg2"/>
            </a:solidFill>
            <a:prstDash val="solid"/>
          </a:ln>
        </c:spPr>
        <c:txPr>
          <a:bodyPr rot="0" vert="horz"/>
          <a:lstStyle/>
          <a:p>
            <a:pPr>
              <a:defRPr sz="1225" b="0" i="0" u="none" strike="noStrike" baseline="0">
                <a:solidFill>
                  <a:srgbClr val="000080"/>
                </a:solidFill>
                <a:latin typeface="Arial"/>
                <a:ea typeface="Arial"/>
                <a:cs typeface="Arial"/>
              </a:defRPr>
            </a:pPr>
            <a:endParaRPr lang="en-US"/>
          </a:p>
        </c:txPr>
        <c:crossAx val="212783968"/>
        <c:crosses val="autoZero"/>
        <c:crossBetween val="between"/>
        <c:majorUnit val="9"/>
      </c:valAx>
      <c:spPr>
        <a:noFill/>
        <a:ln w="31111">
          <a:noFill/>
        </a:ln>
      </c:spPr>
    </c:plotArea>
    <c:plotVisOnly val="1"/>
    <c:dispBlanksAs val="gap"/>
    <c:showDLblsOverMax val="0"/>
  </c:chart>
  <c:spPr>
    <a:noFill/>
    <a:ln>
      <a:noFill/>
    </a:ln>
  </c:spPr>
  <c:txPr>
    <a:bodyPr/>
    <a:lstStyle/>
    <a:p>
      <a:pPr>
        <a:defRPr sz="521"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64968152866242"/>
          <c:y val="0.19753086419753085"/>
          <c:w val="0.85668789808917201"/>
          <c:h val="0.56172839506172845"/>
        </c:manualLayout>
      </c:layout>
      <c:barChart>
        <c:barDir val="col"/>
        <c:grouping val="clustered"/>
        <c:varyColors val="0"/>
        <c:ser>
          <c:idx val="2"/>
          <c:order val="0"/>
          <c:tx>
            <c:strRef>
              <c:f>Sheet1!$A$2</c:f>
              <c:strCache>
                <c:ptCount val="1"/>
                <c:pt idx="0">
                  <c:v>Gender</c:v>
                </c:pt>
              </c:strCache>
            </c:strRef>
          </c:tx>
          <c:spPr>
            <a:solidFill>
              <a:srgbClr val="00FFFF"/>
            </a:solidFill>
            <a:ln w="31111">
              <a:noFill/>
            </a:ln>
          </c:spPr>
          <c:invertIfNegative val="0"/>
          <c:dLbls>
            <c:numFmt formatCode="0.00" sourceLinked="0"/>
            <c:spPr>
              <a:noFill/>
              <a:ln w="31111">
                <a:noFill/>
              </a:ln>
            </c:spPr>
            <c:txPr>
              <a:bodyPr/>
              <a:lstStyle/>
              <a:p>
                <a:pPr>
                  <a:defRPr sz="1102"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Male</c:v>
                </c:pt>
                <c:pt idx="1">
                  <c:v>Female</c:v>
                </c:pt>
              </c:strCache>
            </c:strRef>
          </c:cat>
          <c:val>
            <c:numRef>
              <c:f>Sheet1!$B$2:$C$2</c:f>
              <c:numCache>
                <c:formatCode>General</c:formatCode>
                <c:ptCount val="2"/>
                <c:pt idx="0">
                  <c:v>7.95</c:v>
                </c:pt>
                <c:pt idx="1">
                  <c:v>8.16</c:v>
                </c:pt>
              </c:numCache>
            </c:numRef>
          </c:val>
        </c:ser>
        <c:dLbls>
          <c:showLegendKey val="0"/>
          <c:showVal val="1"/>
          <c:showCatName val="0"/>
          <c:showSerName val="0"/>
          <c:showPercent val="0"/>
          <c:showBubbleSize val="0"/>
        </c:dLbls>
        <c:gapWidth val="30"/>
        <c:axId val="212783576"/>
        <c:axId val="212781224"/>
      </c:barChart>
      <c:catAx>
        <c:axId val="212783576"/>
        <c:scaling>
          <c:orientation val="minMax"/>
        </c:scaling>
        <c:delete val="0"/>
        <c:axPos val="b"/>
        <c:numFmt formatCode="General" sourceLinked="1"/>
        <c:majorTickMark val="out"/>
        <c:minorTickMark val="none"/>
        <c:tickLblPos val="nextTo"/>
        <c:spPr>
          <a:ln w="15556">
            <a:solidFill>
              <a:schemeClr val="bg2"/>
            </a:solidFill>
            <a:prstDash val="solid"/>
          </a:ln>
        </c:spPr>
        <c:txPr>
          <a:bodyPr rot="0" vert="horz"/>
          <a:lstStyle/>
          <a:p>
            <a:pPr>
              <a:defRPr sz="1102" b="0" i="0" u="none" strike="noStrike" baseline="0">
                <a:solidFill>
                  <a:srgbClr val="000080"/>
                </a:solidFill>
                <a:latin typeface="Arial"/>
                <a:ea typeface="Arial"/>
                <a:cs typeface="Arial"/>
              </a:defRPr>
            </a:pPr>
            <a:endParaRPr lang="en-US"/>
          </a:p>
        </c:txPr>
        <c:crossAx val="212781224"/>
        <c:crosses val="autoZero"/>
        <c:auto val="1"/>
        <c:lblAlgn val="ctr"/>
        <c:lblOffset val="100"/>
        <c:tickLblSkip val="1"/>
        <c:tickMarkSkip val="1"/>
        <c:noMultiLvlLbl val="0"/>
      </c:catAx>
      <c:valAx>
        <c:axId val="212781224"/>
        <c:scaling>
          <c:orientation val="minMax"/>
          <c:max val="10"/>
          <c:min val="1"/>
        </c:scaling>
        <c:delete val="0"/>
        <c:axPos val="l"/>
        <c:numFmt formatCode="General" sourceLinked="1"/>
        <c:majorTickMark val="out"/>
        <c:minorTickMark val="none"/>
        <c:tickLblPos val="nextTo"/>
        <c:spPr>
          <a:ln w="15556">
            <a:solidFill>
              <a:schemeClr val="bg2"/>
            </a:solidFill>
            <a:prstDash val="solid"/>
          </a:ln>
        </c:spPr>
        <c:txPr>
          <a:bodyPr rot="0" vert="horz"/>
          <a:lstStyle/>
          <a:p>
            <a:pPr>
              <a:defRPr sz="1225" b="0" i="0" u="none" strike="noStrike" baseline="0">
                <a:solidFill>
                  <a:srgbClr val="000080"/>
                </a:solidFill>
                <a:latin typeface="Arial"/>
                <a:ea typeface="Arial"/>
                <a:cs typeface="Arial"/>
              </a:defRPr>
            </a:pPr>
            <a:endParaRPr lang="en-US"/>
          </a:p>
        </c:txPr>
        <c:crossAx val="212783576"/>
        <c:crosses val="autoZero"/>
        <c:crossBetween val="between"/>
        <c:majorUnit val="9"/>
      </c:valAx>
      <c:spPr>
        <a:noFill/>
        <a:ln w="31111">
          <a:noFill/>
        </a:ln>
      </c:spPr>
    </c:plotArea>
    <c:plotVisOnly val="1"/>
    <c:dispBlanksAs val="gap"/>
    <c:showDLblsOverMax val="0"/>
  </c:chart>
  <c:spPr>
    <a:noFill/>
    <a:ln>
      <a:noFill/>
    </a:ln>
  </c:spPr>
  <c:txPr>
    <a:bodyPr/>
    <a:lstStyle/>
    <a:p>
      <a:pPr>
        <a:defRPr sz="521"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465256797583083E-2"/>
          <c:y val="0.13535911602209943"/>
          <c:w val="0.91993957703927487"/>
          <c:h val="0.66022099447513816"/>
        </c:manualLayout>
      </c:layout>
      <c:barChart>
        <c:barDir val="col"/>
        <c:grouping val="clustered"/>
        <c:varyColors val="0"/>
        <c:ser>
          <c:idx val="2"/>
          <c:order val="0"/>
          <c:tx>
            <c:strRef>
              <c:f>Sheet1!$A$2</c:f>
              <c:strCache>
                <c:ptCount val="1"/>
                <c:pt idx="0">
                  <c:v>Gender</c:v>
                </c:pt>
              </c:strCache>
            </c:strRef>
          </c:tx>
          <c:spPr>
            <a:solidFill>
              <a:srgbClr val="000080"/>
            </a:solidFill>
            <a:ln w="34150">
              <a:noFill/>
            </a:ln>
          </c:spPr>
          <c:invertIfNegative val="0"/>
          <c:dPt>
            <c:idx val="1"/>
            <c:invertIfNegative val="0"/>
            <c:bubble3D val="0"/>
            <c:spPr>
              <a:solidFill>
                <a:srgbClr val="0000FF"/>
              </a:solidFill>
              <a:ln w="34150">
                <a:noFill/>
              </a:ln>
            </c:spPr>
          </c:dPt>
          <c:dPt>
            <c:idx val="3"/>
            <c:invertIfNegative val="0"/>
            <c:bubble3D val="0"/>
            <c:spPr>
              <a:solidFill>
                <a:srgbClr val="0000FF"/>
              </a:solidFill>
              <a:ln w="34150">
                <a:noFill/>
              </a:ln>
            </c:spPr>
          </c:dPt>
          <c:dPt>
            <c:idx val="4"/>
            <c:invertIfNegative val="0"/>
            <c:bubble3D val="0"/>
            <c:spPr>
              <a:solidFill>
                <a:srgbClr val="003366"/>
              </a:solidFill>
              <a:ln w="34150">
                <a:noFill/>
              </a:ln>
            </c:spPr>
          </c:dPt>
          <c:dPt>
            <c:idx val="5"/>
            <c:invertIfNegative val="0"/>
            <c:bubble3D val="0"/>
            <c:spPr>
              <a:solidFill>
                <a:srgbClr val="0000FF"/>
              </a:solidFill>
              <a:ln w="34150">
                <a:noFill/>
              </a:ln>
            </c:spPr>
          </c:dPt>
          <c:dLbls>
            <c:numFmt formatCode="0.00" sourceLinked="0"/>
            <c:spPr>
              <a:noFill/>
              <a:ln w="34150">
                <a:noFill/>
              </a:ln>
            </c:spPr>
            <c:txPr>
              <a:bodyPr/>
              <a:lstStyle/>
              <a:p>
                <a:pPr>
                  <a:defRPr sz="1613"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Male (n=340)</c:v>
                </c:pt>
                <c:pt idx="1">
                  <c:v>Total Female (n=174)</c:v>
                </c:pt>
                <c:pt idx="2">
                  <c:v>Male Rated by Male (n=258)</c:v>
                </c:pt>
                <c:pt idx="3">
                  <c:v>Female Rated by Male (n=82)</c:v>
                </c:pt>
                <c:pt idx="4">
                  <c:v>Male Rated by Female (n=82)</c:v>
                </c:pt>
                <c:pt idx="5">
                  <c:v>Female Rated by Female (n=92)</c:v>
                </c:pt>
              </c:strCache>
            </c:strRef>
          </c:cat>
          <c:val>
            <c:numRef>
              <c:f>Sheet1!$B$2:$G$2</c:f>
              <c:numCache>
                <c:formatCode>General</c:formatCode>
                <c:ptCount val="6"/>
                <c:pt idx="0">
                  <c:v>7.95</c:v>
                </c:pt>
                <c:pt idx="1">
                  <c:v>8.16</c:v>
                </c:pt>
                <c:pt idx="2">
                  <c:v>7.82</c:v>
                </c:pt>
                <c:pt idx="3">
                  <c:v>8.3800000000000008</c:v>
                </c:pt>
                <c:pt idx="4">
                  <c:v>8.3800000000000008</c:v>
                </c:pt>
                <c:pt idx="5">
                  <c:v>7.97</c:v>
                </c:pt>
              </c:numCache>
            </c:numRef>
          </c:val>
        </c:ser>
        <c:dLbls>
          <c:showLegendKey val="0"/>
          <c:showVal val="1"/>
          <c:showCatName val="0"/>
          <c:showSerName val="0"/>
          <c:showPercent val="0"/>
          <c:showBubbleSize val="0"/>
        </c:dLbls>
        <c:gapWidth val="30"/>
        <c:axId val="212784752"/>
        <c:axId val="212781616"/>
      </c:barChart>
      <c:catAx>
        <c:axId val="212784752"/>
        <c:scaling>
          <c:orientation val="minMax"/>
        </c:scaling>
        <c:delete val="0"/>
        <c:axPos val="b"/>
        <c:numFmt formatCode="General" sourceLinked="1"/>
        <c:majorTickMark val="out"/>
        <c:minorTickMark val="none"/>
        <c:tickLblPos val="nextTo"/>
        <c:spPr>
          <a:ln w="17075">
            <a:solidFill>
              <a:schemeClr val="bg2"/>
            </a:solidFill>
            <a:prstDash val="solid"/>
          </a:ln>
        </c:spPr>
        <c:txPr>
          <a:bodyPr rot="0" vert="horz"/>
          <a:lstStyle/>
          <a:p>
            <a:pPr>
              <a:defRPr sz="1344" b="0" i="0" u="none" strike="noStrike" baseline="0">
                <a:solidFill>
                  <a:srgbClr val="000080"/>
                </a:solidFill>
                <a:latin typeface="Arial"/>
                <a:ea typeface="Arial"/>
                <a:cs typeface="Arial"/>
              </a:defRPr>
            </a:pPr>
            <a:endParaRPr lang="en-US"/>
          </a:p>
        </c:txPr>
        <c:crossAx val="212781616"/>
        <c:crosses val="autoZero"/>
        <c:auto val="1"/>
        <c:lblAlgn val="ctr"/>
        <c:lblOffset val="100"/>
        <c:tickLblSkip val="1"/>
        <c:tickMarkSkip val="1"/>
        <c:noMultiLvlLbl val="0"/>
      </c:catAx>
      <c:valAx>
        <c:axId val="212781616"/>
        <c:scaling>
          <c:orientation val="minMax"/>
          <c:max val="10"/>
          <c:min val="1"/>
        </c:scaling>
        <c:delete val="0"/>
        <c:axPos val="l"/>
        <c:numFmt formatCode="General" sourceLinked="1"/>
        <c:majorTickMark val="out"/>
        <c:minorTickMark val="none"/>
        <c:tickLblPos val="nextTo"/>
        <c:spPr>
          <a:ln w="17075">
            <a:solidFill>
              <a:schemeClr val="bg2"/>
            </a:solidFill>
            <a:prstDash val="solid"/>
          </a:ln>
        </c:spPr>
        <c:txPr>
          <a:bodyPr rot="0" vert="horz"/>
          <a:lstStyle/>
          <a:p>
            <a:pPr>
              <a:defRPr sz="1613" b="0" i="0" u="none" strike="noStrike" baseline="0">
                <a:solidFill>
                  <a:srgbClr val="000080"/>
                </a:solidFill>
                <a:latin typeface="Arial"/>
                <a:ea typeface="Arial"/>
                <a:cs typeface="Arial"/>
              </a:defRPr>
            </a:pPr>
            <a:endParaRPr lang="en-US"/>
          </a:p>
        </c:txPr>
        <c:crossAx val="212784752"/>
        <c:crosses val="autoZero"/>
        <c:crossBetween val="between"/>
        <c:majorUnit val="9"/>
      </c:valAx>
      <c:spPr>
        <a:noFill/>
        <a:ln w="34150">
          <a:noFill/>
        </a:ln>
      </c:spPr>
    </c:plotArea>
    <c:plotVisOnly val="1"/>
    <c:dispBlanksAs val="gap"/>
    <c:showDLblsOverMax val="0"/>
  </c:chart>
  <c:spPr>
    <a:noFill/>
    <a:ln>
      <a:noFill/>
    </a:ln>
  </c:spPr>
  <c:txPr>
    <a:bodyPr/>
    <a:lstStyle/>
    <a:p>
      <a:pPr>
        <a:defRPr sz="1277"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96418732782371E-2"/>
          <c:y val="0.13569321533923304"/>
          <c:w val="0.93250688705234164"/>
          <c:h val="0.70206489675516226"/>
        </c:manualLayout>
      </c:layout>
      <c:barChart>
        <c:barDir val="col"/>
        <c:grouping val="clustered"/>
        <c:varyColors val="0"/>
        <c:ser>
          <c:idx val="0"/>
          <c:order val="0"/>
          <c:tx>
            <c:strRef>
              <c:f>Sheet1!$A$2</c:f>
              <c:strCache>
                <c:ptCount val="1"/>
                <c:pt idx="0">
                  <c:v>Self Rating Score</c:v>
                </c:pt>
              </c:strCache>
            </c:strRef>
          </c:tx>
          <c:spPr>
            <a:solidFill>
              <a:srgbClr val="000080"/>
            </a:solidFill>
            <a:ln w="30968">
              <a:noFill/>
            </a:ln>
          </c:spPr>
          <c:invertIfNegative val="0"/>
          <c:dLbls>
            <c:spPr>
              <a:noFill/>
              <a:ln w="30968">
                <a:noFill/>
              </a:ln>
            </c:spPr>
            <c:txPr>
              <a:bodyPr/>
              <a:lstStyle/>
              <a:p>
                <a:pPr>
                  <a:defRPr sz="1097"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c:v>
                </c:pt>
                <c:pt idx="1">
                  <c:v>Black</c:v>
                </c:pt>
                <c:pt idx="2">
                  <c:v>White</c:v>
                </c:pt>
                <c:pt idx="3">
                  <c:v>Top Management</c:v>
                </c:pt>
                <c:pt idx="4">
                  <c:v>Middle Management</c:v>
                </c:pt>
                <c:pt idx="5">
                  <c:v>Lower/Junior Management</c:v>
                </c:pt>
              </c:strCache>
            </c:strRef>
          </c:cat>
          <c:val>
            <c:numRef>
              <c:f>Sheet1!$B$2:$G$2</c:f>
              <c:numCache>
                <c:formatCode>General</c:formatCode>
                <c:ptCount val="6"/>
                <c:pt idx="0">
                  <c:v>8.49</c:v>
                </c:pt>
                <c:pt idx="1">
                  <c:v>8.6300000000000008</c:v>
                </c:pt>
                <c:pt idx="2">
                  <c:v>8.34</c:v>
                </c:pt>
                <c:pt idx="3">
                  <c:v>8.6199999999999992</c:v>
                </c:pt>
                <c:pt idx="4">
                  <c:v>8.39</c:v>
                </c:pt>
                <c:pt idx="5">
                  <c:v>8.5299999999999994</c:v>
                </c:pt>
              </c:numCache>
            </c:numRef>
          </c:val>
        </c:ser>
        <c:ser>
          <c:idx val="1"/>
          <c:order val="1"/>
          <c:tx>
            <c:strRef>
              <c:f>Sheet1!$A$3</c:f>
              <c:strCache>
                <c:ptCount val="1"/>
                <c:pt idx="0">
                  <c:v>Third Party Ratings</c:v>
                </c:pt>
              </c:strCache>
            </c:strRef>
          </c:tx>
          <c:spPr>
            <a:solidFill>
              <a:srgbClr val="00FFFF"/>
            </a:solidFill>
            <a:ln w="30968">
              <a:noFill/>
            </a:ln>
          </c:spPr>
          <c:invertIfNegative val="0"/>
          <c:dLbls>
            <c:spPr>
              <a:noFill/>
              <a:ln w="30968">
                <a:noFill/>
              </a:ln>
            </c:spPr>
            <c:txPr>
              <a:bodyPr/>
              <a:lstStyle/>
              <a:p>
                <a:pPr>
                  <a:defRPr sz="1097" b="0" i="0" u="none" strike="noStrike" baseline="0">
                    <a:solidFill>
                      <a:srgbClr val="00008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c:v>
                </c:pt>
                <c:pt idx="1">
                  <c:v>Black</c:v>
                </c:pt>
                <c:pt idx="2">
                  <c:v>White</c:v>
                </c:pt>
                <c:pt idx="3">
                  <c:v>Top Management</c:v>
                </c:pt>
                <c:pt idx="4">
                  <c:v>Middle Management</c:v>
                </c:pt>
                <c:pt idx="5">
                  <c:v>Lower/Junior Management</c:v>
                </c:pt>
              </c:strCache>
            </c:strRef>
          </c:cat>
          <c:val>
            <c:numRef>
              <c:f>Sheet1!$B$3:$G$3</c:f>
              <c:numCache>
                <c:formatCode>General</c:formatCode>
                <c:ptCount val="6"/>
                <c:pt idx="0">
                  <c:v>8.02</c:v>
                </c:pt>
                <c:pt idx="1">
                  <c:v>8.06</c:v>
                </c:pt>
                <c:pt idx="2">
                  <c:v>7.98</c:v>
                </c:pt>
                <c:pt idx="3">
                  <c:v>8.24</c:v>
                </c:pt>
                <c:pt idx="4">
                  <c:v>8</c:v>
                </c:pt>
                <c:pt idx="5">
                  <c:v>7.41</c:v>
                </c:pt>
              </c:numCache>
            </c:numRef>
          </c:val>
        </c:ser>
        <c:dLbls>
          <c:showLegendKey val="0"/>
          <c:showVal val="1"/>
          <c:showCatName val="0"/>
          <c:showSerName val="0"/>
          <c:showPercent val="0"/>
          <c:showBubbleSize val="0"/>
        </c:dLbls>
        <c:gapWidth val="30"/>
        <c:axId val="268131736"/>
        <c:axId val="268128208"/>
      </c:barChart>
      <c:catAx>
        <c:axId val="268131736"/>
        <c:scaling>
          <c:orientation val="minMax"/>
        </c:scaling>
        <c:delete val="0"/>
        <c:axPos val="b"/>
        <c:numFmt formatCode="General" sourceLinked="1"/>
        <c:majorTickMark val="out"/>
        <c:minorTickMark val="none"/>
        <c:tickLblPos val="nextTo"/>
        <c:spPr>
          <a:ln w="15484">
            <a:solidFill>
              <a:schemeClr val="bg2"/>
            </a:solidFill>
            <a:prstDash val="solid"/>
          </a:ln>
        </c:spPr>
        <c:txPr>
          <a:bodyPr rot="0" vert="horz"/>
          <a:lstStyle/>
          <a:p>
            <a:pPr>
              <a:defRPr sz="1097" b="0" i="0" u="none" strike="noStrike" baseline="0">
                <a:solidFill>
                  <a:srgbClr val="000080"/>
                </a:solidFill>
                <a:latin typeface="Arial"/>
                <a:ea typeface="Arial"/>
                <a:cs typeface="Arial"/>
              </a:defRPr>
            </a:pPr>
            <a:endParaRPr lang="en-US"/>
          </a:p>
        </c:txPr>
        <c:crossAx val="268128208"/>
        <c:crosses val="autoZero"/>
        <c:auto val="1"/>
        <c:lblAlgn val="ctr"/>
        <c:lblOffset val="100"/>
        <c:tickLblSkip val="1"/>
        <c:tickMarkSkip val="1"/>
        <c:noMultiLvlLbl val="0"/>
      </c:catAx>
      <c:valAx>
        <c:axId val="268128208"/>
        <c:scaling>
          <c:orientation val="minMax"/>
          <c:max val="10"/>
          <c:min val="1"/>
        </c:scaling>
        <c:delete val="0"/>
        <c:axPos val="l"/>
        <c:numFmt formatCode="General" sourceLinked="1"/>
        <c:majorTickMark val="out"/>
        <c:minorTickMark val="none"/>
        <c:tickLblPos val="nextTo"/>
        <c:spPr>
          <a:ln w="15484">
            <a:solidFill>
              <a:schemeClr val="bg2"/>
            </a:solidFill>
            <a:prstDash val="solid"/>
          </a:ln>
        </c:spPr>
        <c:txPr>
          <a:bodyPr rot="0" vert="horz"/>
          <a:lstStyle/>
          <a:p>
            <a:pPr>
              <a:defRPr sz="1341" b="0" i="0" u="none" strike="noStrike" baseline="0">
                <a:solidFill>
                  <a:srgbClr val="000080"/>
                </a:solidFill>
                <a:latin typeface="Arial"/>
                <a:ea typeface="Arial"/>
                <a:cs typeface="Arial"/>
              </a:defRPr>
            </a:pPr>
            <a:endParaRPr lang="en-US"/>
          </a:p>
        </c:txPr>
        <c:crossAx val="268131736"/>
        <c:crosses val="autoZero"/>
        <c:crossBetween val="between"/>
        <c:majorUnit val="1"/>
      </c:valAx>
      <c:spPr>
        <a:noFill/>
        <a:ln w="30968">
          <a:noFill/>
        </a:ln>
      </c:spPr>
    </c:plotArea>
    <c:legend>
      <c:legendPos val="t"/>
      <c:layout>
        <c:manualLayout>
          <c:xMode val="edge"/>
          <c:yMode val="edge"/>
          <c:x val="0.5826446280991735"/>
          <c:y val="1.4749262536873156E-2"/>
          <c:w val="0.34297520661157027"/>
          <c:h val="6.4896755162241887E-2"/>
        </c:manualLayout>
      </c:layout>
      <c:overlay val="0"/>
      <c:spPr>
        <a:noFill/>
        <a:ln w="30968">
          <a:noFill/>
        </a:ln>
      </c:spPr>
      <c:txPr>
        <a:bodyPr/>
        <a:lstStyle/>
        <a:p>
          <a:pPr>
            <a:defRPr sz="1122" b="0" i="0" u="none" strike="noStrike" baseline="0">
              <a:solidFill>
                <a:srgbClr val="000080"/>
              </a:solidFill>
              <a:latin typeface="Arial"/>
              <a:ea typeface="Arial"/>
              <a:cs typeface="Arial"/>
            </a:defRPr>
          </a:pPr>
          <a:endParaRPr lang="en-US"/>
        </a:p>
      </c:txPr>
    </c:legend>
    <c:plotVisOnly val="1"/>
    <c:dispBlanksAs val="gap"/>
    <c:showDLblsOverMax val="0"/>
  </c:chart>
  <c:spPr>
    <a:noFill/>
    <a:ln>
      <a:noFill/>
    </a:ln>
  </c:spPr>
  <c:txPr>
    <a:bodyPr/>
    <a:lstStyle/>
    <a:p>
      <a:pPr>
        <a:defRPr sz="1097"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563343001751194"/>
          <c:y val="2.3584905660377492E-3"/>
          <c:w val="0.6043665699824845"/>
          <c:h val="0.91273584905660377"/>
        </c:manualLayout>
      </c:layout>
      <c:barChart>
        <c:barDir val="bar"/>
        <c:grouping val="percentStacked"/>
        <c:varyColors val="0"/>
        <c:ser>
          <c:idx val="1"/>
          <c:order val="0"/>
          <c:tx>
            <c:strRef>
              <c:f>Sheet1!$B$1</c:f>
              <c:strCache>
                <c:ptCount val="1"/>
                <c:pt idx="0">
                  <c:v>Bottom Box (1-4)</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2.071161039527147E-2"/>
                  <c:y val="-2.2652331129992811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6603">
                <a:noFill/>
              </a:ln>
            </c:spPr>
            <c:txPr>
              <a:bodyPr/>
              <a:lstStyle/>
              <a:p>
                <a:pPr>
                  <a:defRPr sz="115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Competency Rating</c:v>
                </c:pt>
                <c:pt idx="1">
                  <c:v>Interpersonal Skills</c:v>
                </c:pt>
                <c:pt idx="2">
                  <c:v>Natural Flair</c:v>
                </c:pt>
                <c:pt idx="3">
                  <c:v>Problem Solving Skills</c:v>
                </c:pt>
                <c:pt idx="4">
                  <c:v>Building for the Future</c:v>
                </c:pt>
                <c:pt idx="5">
                  <c:v>Developing Business Success</c:v>
                </c:pt>
                <c:pt idx="6">
                  <c:v>Qualifications and Experience</c:v>
                </c:pt>
              </c:strCache>
            </c:strRef>
          </c:cat>
          <c:val>
            <c:numRef>
              <c:f>Sheet1!$B$2:$B$8</c:f>
              <c:numCache>
                <c:formatCode>0%</c:formatCode>
                <c:ptCount val="7"/>
                <c:pt idx="0">
                  <c:v>2.6422223759014506E-2</c:v>
                </c:pt>
                <c:pt idx="1">
                  <c:v>1.3427423211529612E-2</c:v>
                </c:pt>
                <c:pt idx="2">
                  <c:v>3.8201290573826957E-2</c:v>
                </c:pt>
                <c:pt idx="3">
                  <c:v>1.9715891532318286E-2</c:v>
                </c:pt>
                <c:pt idx="4">
                  <c:v>2.0048821567248288E-2</c:v>
                </c:pt>
                <c:pt idx="5">
                  <c:v>2.7361941866267159E-2</c:v>
                </c:pt>
                <c:pt idx="6">
                  <c:v>5.0533964515314916E-2</c:v>
                </c:pt>
              </c:numCache>
            </c:numRef>
          </c:val>
        </c:ser>
        <c:ser>
          <c:idx val="0"/>
          <c:order val="1"/>
          <c:tx>
            <c:strRef>
              <c:f>Sheet1!$C$1</c:f>
              <c:strCache>
                <c:ptCount val="1"/>
                <c:pt idx="0">
                  <c:v>Lower Middle Box (5-6)</c:v>
                </c:pt>
              </c:strCache>
            </c:strRef>
          </c:tx>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6603">
                <a:noFill/>
              </a:ln>
            </c:spPr>
            <c:txPr>
              <a:bodyPr/>
              <a:lstStyle/>
              <a:p>
                <a:pPr>
                  <a:defRPr sz="115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Competency Rating</c:v>
                </c:pt>
                <c:pt idx="1">
                  <c:v>Interpersonal Skills</c:v>
                </c:pt>
                <c:pt idx="2">
                  <c:v>Natural Flair</c:v>
                </c:pt>
                <c:pt idx="3">
                  <c:v>Problem Solving Skills</c:v>
                </c:pt>
                <c:pt idx="4">
                  <c:v>Building for the Future</c:v>
                </c:pt>
                <c:pt idx="5">
                  <c:v>Developing Business Success</c:v>
                </c:pt>
                <c:pt idx="6">
                  <c:v>Qualifications and Experience</c:v>
                </c:pt>
              </c:strCache>
            </c:strRef>
          </c:cat>
          <c:val>
            <c:numRef>
              <c:f>Sheet1!$C$2:$C$8</c:f>
              <c:numCache>
                <c:formatCode>0%</c:formatCode>
                <c:ptCount val="7"/>
                <c:pt idx="0">
                  <c:v>7.6588849671456613E-2</c:v>
                </c:pt>
                <c:pt idx="1">
                  <c:v>7.6980692170814671E-2</c:v>
                </c:pt>
                <c:pt idx="2">
                  <c:v>4.0860308673297888E-2</c:v>
                </c:pt>
                <c:pt idx="3">
                  <c:v>8.637973705698411E-2</c:v>
                </c:pt>
                <c:pt idx="4">
                  <c:v>4.7734033933229149E-2</c:v>
                </c:pt>
                <c:pt idx="5">
                  <c:v>3.9320022339460074E-2</c:v>
                </c:pt>
                <c:pt idx="6">
                  <c:v>4.5050045011099327E-2</c:v>
                </c:pt>
              </c:numCache>
            </c:numRef>
          </c:val>
        </c:ser>
        <c:ser>
          <c:idx val="2"/>
          <c:order val="2"/>
          <c:tx>
            <c:strRef>
              <c:f>Sheet1!$D$1</c:f>
              <c:strCache>
                <c:ptCount val="1"/>
                <c:pt idx="0">
                  <c:v>Upper Middle Box (7-8)</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6603">
                <a:noFill/>
              </a:ln>
            </c:spPr>
            <c:txPr>
              <a:bodyPr/>
              <a:lstStyle/>
              <a:p>
                <a:pPr>
                  <a:defRPr sz="115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Competency Rating</c:v>
                </c:pt>
                <c:pt idx="1">
                  <c:v>Interpersonal Skills</c:v>
                </c:pt>
                <c:pt idx="2">
                  <c:v>Natural Flair</c:v>
                </c:pt>
                <c:pt idx="3">
                  <c:v>Problem Solving Skills</c:v>
                </c:pt>
                <c:pt idx="4">
                  <c:v>Building for the Future</c:v>
                </c:pt>
                <c:pt idx="5">
                  <c:v>Developing Business Success</c:v>
                </c:pt>
                <c:pt idx="6">
                  <c:v>Qualifications and Experience</c:v>
                </c:pt>
              </c:strCache>
            </c:strRef>
          </c:cat>
          <c:val>
            <c:numRef>
              <c:f>Sheet1!$D$2:$D$8</c:f>
              <c:numCache>
                <c:formatCode>0%</c:formatCode>
                <c:ptCount val="7"/>
                <c:pt idx="0">
                  <c:v>0.49043537531056708</c:v>
                </c:pt>
                <c:pt idx="1">
                  <c:v>0.45859006669117991</c:v>
                </c:pt>
                <c:pt idx="2">
                  <c:v>0.43775916129288572</c:v>
                </c:pt>
                <c:pt idx="3">
                  <c:v>0.44669159518062407</c:v>
                </c:pt>
                <c:pt idx="4">
                  <c:v>0.44585489849699861</c:v>
                </c:pt>
                <c:pt idx="5">
                  <c:v>0.4543945015583114</c:v>
                </c:pt>
                <c:pt idx="6">
                  <c:v>0.34327926874287118</c:v>
                </c:pt>
              </c:numCache>
            </c:numRef>
          </c:val>
        </c:ser>
        <c:ser>
          <c:idx val="3"/>
          <c:order val="3"/>
          <c:tx>
            <c:strRef>
              <c:f>Sheet1!$E$1</c:f>
              <c:strCache>
                <c:ptCount val="1"/>
                <c:pt idx="0">
                  <c:v>Top Box (9-10)</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w="26603">
                <a:noFill/>
              </a:ln>
            </c:spPr>
            <c:txPr>
              <a:bodyPr/>
              <a:lstStyle/>
              <a:p>
                <a:pPr>
                  <a:defRPr sz="1150" b="0" i="0" u="none" strike="noStrike" baseline="0">
                    <a:solidFill>
                      <a:srgbClr val="FFFFFF"/>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Competency Rating</c:v>
                </c:pt>
                <c:pt idx="1">
                  <c:v>Interpersonal Skills</c:v>
                </c:pt>
                <c:pt idx="2">
                  <c:v>Natural Flair</c:v>
                </c:pt>
                <c:pt idx="3">
                  <c:v>Problem Solving Skills</c:v>
                </c:pt>
                <c:pt idx="4">
                  <c:v>Building for the Future</c:v>
                </c:pt>
                <c:pt idx="5">
                  <c:v>Developing Business Success</c:v>
                </c:pt>
                <c:pt idx="6">
                  <c:v>Qualifications and Experience</c:v>
                </c:pt>
              </c:strCache>
            </c:strRef>
          </c:cat>
          <c:val>
            <c:numRef>
              <c:f>Sheet1!$E$2:$E$8</c:f>
              <c:numCache>
                <c:formatCode>0%</c:formatCode>
                <c:ptCount val="7"/>
                <c:pt idx="0">
                  <c:v>0.40655355125895754</c:v>
                </c:pt>
                <c:pt idx="1">
                  <c:v>0.45100181792647165</c:v>
                </c:pt>
                <c:pt idx="2">
                  <c:v>0.48317923945998559</c:v>
                </c:pt>
                <c:pt idx="3">
                  <c:v>0.4472127762300695</c:v>
                </c:pt>
                <c:pt idx="4">
                  <c:v>0.48636224600252015</c:v>
                </c:pt>
                <c:pt idx="5">
                  <c:v>0.47892353423595757</c:v>
                </c:pt>
                <c:pt idx="6">
                  <c:v>0.56113672173071127</c:v>
                </c:pt>
              </c:numCache>
            </c:numRef>
          </c:val>
        </c:ser>
        <c:dLbls>
          <c:showLegendKey val="0"/>
          <c:showVal val="0"/>
          <c:showCatName val="0"/>
          <c:showSerName val="0"/>
          <c:showPercent val="0"/>
          <c:showBubbleSize val="0"/>
        </c:dLbls>
        <c:gapWidth val="50"/>
        <c:overlap val="100"/>
        <c:axId val="268128992"/>
        <c:axId val="268129384"/>
      </c:barChart>
      <c:catAx>
        <c:axId val="268128992"/>
        <c:scaling>
          <c:orientation val="maxMin"/>
        </c:scaling>
        <c:delete val="0"/>
        <c:axPos val="l"/>
        <c:numFmt formatCode="General" sourceLinked="1"/>
        <c:majorTickMark val="out"/>
        <c:minorTickMark val="none"/>
        <c:tickLblPos val="nextTo"/>
        <c:spPr>
          <a:ln w="13301">
            <a:solidFill>
              <a:srgbClr val="808080"/>
            </a:solidFill>
            <a:prstDash val="solid"/>
          </a:ln>
        </c:spPr>
        <c:txPr>
          <a:bodyPr rot="0" vert="horz"/>
          <a:lstStyle/>
          <a:p>
            <a:pPr>
              <a:defRPr sz="1293" b="0" i="0" u="none" strike="noStrike" baseline="0">
                <a:solidFill>
                  <a:srgbClr val="003366"/>
                </a:solidFill>
                <a:latin typeface="Calibri"/>
                <a:ea typeface="Calibri"/>
                <a:cs typeface="Calibri"/>
              </a:defRPr>
            </a:pPr>
            <a:endParaRPr lang="en-US"/>
          </a:p>
        </c:txPr>
        <c:crossAx val="268129384"/>
        <c:crosses val="autoZero"/>
        <c:auto val="1"/>
        <c:lblAlgn val="ctr"/>
        <c:lblOffset val="100"/>
        <c:tickLblSkip val="1"/>
        <c:tickMarkSkip val="1"/>
        <c:noMultiLvlLbl val="0"/>
      </c:catAx>
      <c:valAx>
        <c:axId val="268129384"/>
        <c:scaling>
          <c:orientation val="minMax"/>
          <c:max val="1"/>
        </c:scaling>
        <c:delete val="1"/>
        <c:axPos val="b"/>
        <c:numFmt formatCode="0%" sourceLinked="1"/>
        <c:majorTickMark val="out"/>
        <c:minorTickMark val="none"/>
        <c:tickLblPos val="nextTo"/>
        <c:crossAx val="268128992"/>
        <c:crosses val="max"/>
        <c:crossBetween val="between"/>
        <c:majorUnit val="0.2"/>
      </c:valAx>
      <c:spPr>
        <a:noFill/>
        <a:ln w="23463">
          <a:noFill/>
        </a:ln>
      </c:spPr>
    </c:plotArea>
    <c:legend>
      <c:legendPos val="r"/>
      <c:layout>
        <c:manualLayout>
          <c:xMode val="edge"/>
          <c:yMode val="edge"/>
          <c:x val="0.22384302730257827"/>
          <c:y val="0.91693839386184195"/>
          <c:w val="0.7738796874497692"/>
          <c:h val="5.1886936510955661E-2"/>
        </c:manualLayout>
      </c:layout>
      <c:overlay val="0"/>
      <c:spPr>
        <a:noFill/>
        <a:ln w="26603">
          <a:noFill/>
        </a:ln>
      </c:spPr>
      <c:txPr>
        <a:bodyPr/>
        <a:lstStyle/>
        <a:p>
          <a:pPr>
            <a:defRPr sz="933" b="0" i="0" u="none" strike="noStrike" baseline="0">
              <a:solidFill>
                <a:srgbClr val="003366"/>
              </a:solidFill>
              <a:latin typeface="Calibri"/>
              <a:ea typeface="Calibri"/>
              <a:cs typeface="Calibri"/>
            </a:defRPr>
          </a:pPr>
          <a:endParaRPr lang="en-US"/>
        </a:p>
      </c:txPr>
    </c:legend>
    <c:plotVisOnly val="1"/>
    <c:dispBlanksAs val="gap"/>
    <c:showDLblsOverMax val="0"/>
  </c:chart>
  <c:spPr>
    <a:noFill/>
    <a:ln>
      <a:noFill/>
    </a:ln>
  </c:spPr>
  <c:txPr>
    <a:bodyPr/>
    <a:lstStyle/>
    <a:p>
      <a:pPr>
        <a:defRPr sz="1150"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331" b="1" i="0" u="none" strike="noStrike" baseline="0">
              <a:solidFill>
                <a:srgbClr val="000000"/>
              </a:solidFill>
              <a:latin typeface="Times New Roman"/>
              <a:ea typeface="Times New Roman"/>
              <a:cs typeface="Times New Roman"/>
            </a:defRPr>
          </a:pPr>
          <a:endParaRPr lang="en-US"/>
        </a:p>
      </c:txPr>
    </c:title>
    <c:autoTitleDeleted val="0"/>
    <c:plotArea>
      <c:layout/>
      <c:scatterChart>
        <c:scatterStyle val="lineMarker"/>
        <c:varyColors val="0"/>
        <c:ser>
          <c:idx val="0"/>
          <c:order val="0"/>
          <c:tx>
            <c:strRef>
              <c:f>Sheet1!$A$2</c:f>
              <c:strCache>
                <c:ptCount val="1"/>
              </c:strCache>
            </c:strRef>
          </c:tx>
          <c:spPr>
            <a:ln w="32728">
              <a:noFill/>
            </a:ln>
          </c:spPr>
          <c:marker>
            <c:symbol val="diamond"/>
            <c:size val="11"/>
            <c:spPr>
              <a:solidFill>
                <a:srgbClr val="C00000"/>
              </a:solidFill>
              <a:ln>
                <a:solidFill>
                  <a:schemeClr val="tx1"/>
                </a:solidFill>
              </a:ln>
            </c:spPr>
          </c:marker>
          <c:dLbls>
            <c:dLbl>
              <c:idx val="0"/>
              <c:layout>
                <c:manualLayout>
                  <c:x val="-1.0683619458166658E-5"/>
                  <c:y val="0"/>
                </c:manualLayout>
              </c:layout>
              <c:dLblPos val="r"/>
              <c:showLegendKey val="0"/>
              <c:showVal val="1"/>
              <c:showCatName val="1"/>
              <c:showSerName val="0"/>
              <c:showPercent val="0"/>
              <c:showBubbleSize val="0"/>
              <c:extLst>
                <c:ext xmlns:c15="http://schemas.microsoft.com/office/drawing/2012/chart" uri="{CE6537A1-D6FC-4f65-9D91-7224C49458BB}"/>
              </c:extLst>
            </c:dLbl>
            <c:dLbl>
              <c:idx val="1"/>
              <c:layout>
                <c:manualLayout>
                  <c:x val="-0.10388483063026265"/>
                  <c:y val="-1.8249606219025764E-2"/>
                </c:manualLayout>
              </c:layout>
              <c:dLblPos val="r"/>
              <c:showLegendKey val="0"/>
              <c:showVal val="1"/>
              <c:showCatName val="1"/>
              <c:showSerName val="0"/>
              <c:showPercent val="0"/>
              <c:showBubbleSize val="0"/>
              <c:extLst>
                <c:ext xmlns:c15="http://schemas.microsoft.com/office/drawing/2012/chart" uri="{CE6537A1-D6FC-4f65-9D91-7224C49458BB}"/>
              </c:extLst>
            </c:dLbl>
            <c:dLbl>
              <c:idx val="2"/>
              <c:layout>
                <c:manualLayout>
                  <c:x val="-9.2093617876023853E-3"/>
                  <c:y val="6.7632776198249152E-3"/>
                </c:manualLayout>
              </c:layout>
              <c:dLblPos val="r"/>
              <c:showLegendKey val="0"/>
              <c:showVal val="1"/>
              <c:showCatName val="1"/>
              <c:showSerName val="0"/>
              <c:showPercent val="0"/>
              <c:showBubbleSize val="0"/>
              <c:extLst>
                <c:ext xmlns:c15="http://schemas.microsoft.com/office/drawing/2012/chart" uri="{CE6537A1-D6FC-4f65-9D91-7224C49458BB}"/>
              </c:extLst>
            </c:dLbl>
            <c:dLbl>
              <c:idx val="3"/>
              <c:layout>
                <c:manualLayout>
                  <c:x val="3.616528598832975E-4"/>
                  <c:y val="2.4955011705189007E-2"/>
                </c:manualLayout>
              </c:layout>
              <c:dLblPos val="r"/>
              <c:showLegendKey val="0"/>
              <c:showVal val="1"/>
              <c:showCatName val="1"/>
              <c:showSerName val="0"/>
              <c:showPercent val="0"/>
              <c:showBubbleSize val="0"/>
              <c:extLst>
                <c:ext xmlns:c15="http://schemas.microsoft.com/office/drawing/2012/chart" uri="{CE6537A1-D6FC-4f65-9D91-7224C49458BB}"/>
              </c:extLst>
            </c:dLbl>
            <c:dLbl>
              <c:idx val="4"/>
              <c:layout>
                <c:manualLayout>
                  <c:x val="-0.1011972353690095"/>
                  <c:y val="9.7466832223735145E-3"/>
                </c:manualLayout>
              </c:layout>
              <c:dLblPos val="r"/>
              <c:showLegendKey val="0"/>
              <c:showVal val="1"/>
              <c:showCatName val="1"/>
              <c:showSerName val="0"/>
              <c:showPercent val="0"/>
              <c:showBubbleSize val="0"/>
              <c:extLst>
                <c:ext xmlns:c15="http://schemas.microsoft.com/office/drawing/2012/chart" uri="{CE6537A1-D6FC-4f65-9D91-7224C49458BB}"/>
              </c:extLst>
            </c:dLbl>
            <c:dLbl>
              <c:idx val="5"/>
              <c:layout>
                <c:manualLayout>
                  <c:x val="-7.4791620060890556E-3"/>
                  <c:y val="1.2633504228964382E-2"/>
                </c:manualLayout>
              </c:layout>
              <c:dLblPos val="r"/>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773" b="1" i="0" u="none" strike="noStrike" baseline="0">
                    <a:solidFill>
                      <a:srgbClr val="000000"/>
                    </a:solidFill>
                    <a:latin typeface="Times New Roman"/>
                    <a:ea typeface="Times New Roman"/>
                    <a:cs typeface="Times New Roman"/>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Sheet1!$B$1:$I$1</c:f>
              <c:numCache>
                <c:formatCode>0.00</c:formatCode>
                <c:ptCount val="8"/>
                <c:pt idx="0">
                  <c:v>8.3264587915473047</c:v>
                </c:pt>
                <c:pt idx="1">
                  <c:v>8.3093066105776767</c:v>
                </c:pt>
                <c:pt idx="2">
                  <c:v>8.3228971517074744</c:v>
                </c:pt>
                <c:pt idx="3">
                  <c:v>8.1535394170438984</c:v>
                </c:pt>
                <c:pt idx="4">
                  <c:v>8.2845319920063325</c:v>
                </c:pt>
                <c:pt idx="5">
                  <c:v>8.1758597508180273</c:v>
                </c:pt>
              </c:numCache>
            </c:numRef>
          </c:xVal>
          <c:yVal>
            <c:numRef>
              <c:f>Sheet1!$B$2:$I$2</c:f>
              <c:numCache>
                <c:formatCode>0%</c:formatCode>
                <c:ptCount val="8"/>
                <c:pt idx="0">
                  <c:v>0.17684887459807075</c:v>
                </c:pt>
                <c:pt idx="1">
                  <c:v>0.16934619506966772</c:v>
                </c:pt>
                <c:pt idx="2">
                  <c:v>6.3236870310825283E-2</c:v>
                </c:pt>
                <c:pt idx="3">
                  <c:v>0.31404072883172557</c:v>
                </c:pt>
                <c:pt idx="4">
                  <c:v>0.14576634512325831</c:v>
                </c:pt>
                <c:pt idx="5">
                  <c:v>0.13076098606645228</c:v>
                </c:pt>
              </c:numCache>
            </c:numRef>
          </c:yVal>
          <c:smooth val="0"/>
        </c:ser>
        <c:dLbls>
          <c:showLegendKey val="0"/>
          <c:showVal val="0"/>
          <c:showCatName val="0"/>
          <c:showSerName val="0"/>
          <c:showPercent val="0"/>
          <c:showBubbleSize val="0"/>
        </c:dLbls>
        <c:axId val="268125464"/>
        <c:axId val="268132128"/>
      </c:scatterChart>
      <c:valAx>
        <c:axId val="268125464"/>
        <c:scaling>
          <c:orientation val="minMax"/>
          <c:max val="8.3500000000000014"/>
          <c:min val="8.1"/>
        </c:scaling>
        <c:delete val="1"/>
        <c:axPos val="b"/>
        <c:numFmt formatCode="0.00" sourceLinked="1"/>
        <c:majorTickMark val="out"/>
        <c:minorTickMark val="none"/>
        <c:tickLblPos val="nextTo"/>
        <c:crossAx val="268132128"/>
        <c:crosses val="autoZero"/>
        <c:crossBetween val="midCat"/>
        <c:majorUnit val="0.2"/>
        <c:minorUnit val="0.1"/>
      </c:valAx>
      <c:valAx>
        <c:axId val="268132128"/>
        <c:scaling>
          <c:orientation val="minMax"/>
          <c:max val="0.35000000000000003"/>
          <c:min val="0"/>
        </c:scaling>
        <c:delete val="1"/>
        <c:axPos val="l"/>
        <c:numFmt formatCode="0%" sourceLinked="1"/>
        <c:majorTickMark val="out"/>
        <c:minorTickMark val="none"/>
        <c:tickLblPos val="nextTo"/>
        <c:crossAx val="268125464"/>
        <c:crosses val="autoZero"/>
        <c:crossBetween val="midCat"/>
        <c:majorUnit val="0.1"/>
      </c:valAx>
      <c:spPr>
        <a:noFill/>
        <a:ln w="32728">
          <a:noFill/>
        </a:ln>
      </c:spPr>
    </c:plotArea>
    <c:plotVisOnly val="1"/>
    <c:dispBlanksAs val="gap"/>
    <c:showDLblsOverMax val="0"/>
  </c:chart>
  <c:spPr>
    <a:noFill/>
    <a:ln>
      <a:noFill/>
    </a:ln>
  </c:spPr>
  <c:txPr>
    <a:bodyPr/>
    <a:lstStyle/>
    <a:p>
      <a:pPr>
        <a:defRPr sz="2777" b="1"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7"/>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sz="quarter" idx="1"/>
          </p:nvPr>
        </p:nvSpPr>
        <p:spPr>
          <a:xfrm>
            <a:off x="3970340" y="1"/>
            <a:ext cx="3038475" cy="465137"/>
          </a:xfrm>
          <a:prstGeom prst="rect">
            <a:avLst/>
          </a:prstGeom>
        </p:spPr>
        <p:txBody>
          <a:bodyPr vert="horz" lIns="92382" tIns="46191" rIns="92382" bIns="46191" rtlCol="0"/>
          <a:lstStyle>
            <a:lvl1pPr algn="r">
              <a:defRPr sz="1200"/>
            </a:lvl1pPr>
          </a:lstStyle>
          <a:p>
            <a:fld id="{3B344962-9D07-2B4A-B725-AD7DDBE92592}" type="datetimeFigureOut">
              <a:rPr lang="en-US" smtClean="0"/>
              <a:pPr/>
              <a:t>3/4/2014</a:t>
            </a:fld>
            <a:endParaRPr lang="en-US"/>
          </a:p>
        </p:txBody>
      </p:sp>
      <p:sp>
        <p:nvSpPr>
          <p:cNvPr id="4" name="Footer Placeholder 3"/>
          <p:cNvSpPr>
            <a:spLocks noGrp="1"/>
          </p:cNvSpPr>
          <p:nvPr>
            <p:ph type="ftr" sz="quarter" idx="2"/>
          </p:nvPr>
        </p:nvSpPr>
        <p:spPr>
          <a:xfrm>
            <a:off x="2" y="8829676"/>
            <a:ext cx="3038475" cy="465137"/>
          </a:xfrm>
          <a:prstGeom prst="rect">
            <a:avLst/>
          </a:prstGeom>
        </p:spPr>
        <p:txBody>
          <a:bodyPr vert="horz" lIns="92382" tIns="46191" rIns="92382" bIns="46191"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6"/>
            <a:ext cx="3038475" cy="465137"/>
          </a:xfrm>
          <a:prstGeom prst="rect">
            <a:avLst/>
          </a:prstGeom>
        </p:spPr>
        <p:txBody>
          <a:bodyPr vert="horz" lIns="92382" tIns="46191" rIns="92382" bIns="46191" rtlCol="0" anchor="b"/>
          <a:lstStyle>
            <a:lvl1pPr algn="r">
              <a:defRPr sz="1200"/>
            </a:lvl1pPr>
          </a:lstStyle>
          <a:p>
            <a:fld id="{6BA750D2-CF8D-8940-AF0E-84FC8231DA13}" type="slidenum">
              <a:rPr lang="en-US" smtClean="0"/>
              <a:pPr/>
              <a:t>‹#›</a:t>
            </a:fld>
            <a:endParaRPr lang="en-US"/>
          </a:p>
        </p:txBody>
      </p:sp>
    </p:spTree>
    <p:extLst>
      <p:ext uri="{BB962C8B-B14F-4D97-AF65-F5344CB8AC3E}">
        <p14:creationId xmlns:p14="http://schemas.microsoft.com/office/powerpoint/2010/main" val="41399689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7"/>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70340" y="1"/>
            <a:ext cx="3038475" cy="465137"/>
          </a:xfrm>
          <a:prstGeom prst="rect">
            <a:avLst/>
          </a:prstGeom>
        </p:spPr>
        <p:txBody>
          <a:bodyPr vert="horz" lIns="92382" tIns="46191" rIns="92382" bIns="46191" rtlCol="0"/>
          <a:lstStyle>
            <a:lvl1pPr algn="r">
              <a:defRPr sz="1200"/>
            </a:lvl1pPr>
          </a:lstStyle>
          <a:p>
            <a:fld id="{E02DA846-C584-4944-AAAF-08B9D36DD608}" type="datetimeFigureOut">
              <a:rPr lang="en-US" smtClean="0"/>
              <a:pPr/>
              <a:t>3/4/2014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701676" y="4416426"/>
            <a:ext cx="5607050" cy="4183063"/>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6"/>
            <a:ext cx="3038475" cy="465137"/>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6"/>
            <a:ext cx="3038475" cy="465137"/>
          </a:xfrm>
          <a:prstGeom prst="rect">
            <a:avLst/>
          </a:prstGeom>
        </p:spPr>
        <p:txBody>
          <a:bodyPr vert="horz" lIns="92382" tIns="46191" rIns="92382" bIns="46191" rtlCol="0" anchor="b"/>
          <a:lstStyle>
            <a:lvl1pPr algn="r">
              <a:defRPr sz="1200"/>
            </a:lvl1pPr>
          </a:lstStyle>
          <a:p>
            <a:fld id="{8C240B89-4447-3045-959F-58CF539AC51C}" type="slidenum">
              <a:rPr lang="en-US" smtClean="0"/>
              <a:pPr/>
              <a:t>‹#›</a:t>
            </a:fld>
            <a:endParaRPr lang="en-US"/>
          </a:p>
        </p:txBody>
      </p:sp>
    </p:spTree>
    <p:extLst>
      <p:ext uri="{BB962C8B-B14F-4D97-AF65-F5344CB8AC3E}">
        <p14:creationId xmlns:p14="http://schemas.microsoft.com/office/powerpoint/2010/main" val="25795230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40B89-4447-3045-959F-58CF539AC51C}" type="slidenum">
              <a:rPr lang="en-US" smtClean="0"/>
              <a:pPr/>
              <a:t>1</a:t>
            </a:fld>
            <a:endParaRPr lang="en-US"/>
          </a:p>
        </p:txBody>
      </p:sp>
    </p:spTree>
    <p:extLst>
      <p:ext uri="{BB962C8B-B14F-4D97-AF65-F5344CB8AC3E}">
        <p14:creationId xmlns:p14="http://schemas.microsoft.com/office/powerpoint/2010/main" val="1625008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40B89-4447-3045-959F-58CF539AC51C}" type="slidenum">
              <a:rPr lang="en-US" smtClean="0"/>
              <a:pPr/>
              <a:t>10</a:t>
            </a:fld>
            <a:endParaRPr lang="en-US"/>
          </a:p>
        </p:txBody>
      </p:sp>
    </p:spTree>
    <p:extLst>
      <p:ext uri="{BB962C8B-B14F-4D97-AF65-F5344CB8AC3E}">
        <p14:creationId xmlns:p14="http://schemas.microsoft.com/office/powerpoint/2010/main" val="201462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C240B89-4447-3045-959F-58CF539AC51C}" type="slidenum">
              <a:rPr lang="en-US" smtClean="0"/>
              <a:pPr/>
              <a:t>12</a:t>
            </a:fld>
            <a:endParaRPr lang="en-US"/>
          </a:p>
        </p:txBody>
      </p:sp>
    </p:spTree>
    <p:extLst>
      <p:ext uri="{BB962C8B-B14F-4D97-AF65-F5344CB8AC3E}">
        <p14:creationId xmlns:p14="http://schemas.microsoft.com/office/powerpoint/2010/main" val="3409589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b="1">
                <a:solidFill>
                  <a:schemeClr val="tx1"/>
                </a:solidFill>
                <a:latin typeface="Arial" charset="0"/>
                <a:cs typeface="Arial" charset="0"/>
              </a:defRPr>
            </a:lvl1pPr>
            <a:lvl2pPr marL="742727" indent="-285664" defTabSz="931583" eaLnBrk="0" hangingPunct="0">
              <a:defRPr sz="1200" b="1">
                <a:solidFill>
                  <a:schemeClr val="tx1"/>
                </a:solidFill>
                <a:latin typeface="Arial" charset="0"/>
                <a:cs typeface="Arial" charset="0"/>
              </a:defRPr>
            </a:lvl2pPr>
            <a:lvl3pPr marL="1142657" indent="-228531" defTabSz="931583" eaLnBrk="0" hangingPunct="0">
              <a:defRPr sz="1200" b="1">
                <a:solidFill>
                  <a:schemeClr val="tx1"/>
                </a:solidFill>
                <a:latin typeface="Arial" charset="0"/>
                <a:cs typeface="Arial" charset="0"/>
              </a:defRPr>
            </a:lvl3pPr>
            <a:lvl4pPr marL="1599720" indent="-228531" defTabSz="931583" eaLnBrk="0" hangingPunct="0">
              <a:defRPr sz="1200" b="1">
                <a:solidFill>
                  <a:schemeClr val="tx1"/>
                </a:solidFill>
                <a:latin typeface="Arial" charset="0"/>
                <a:cs typeface="Arial" charset="0"/>
              </a:defRPr>
            </a:lvl4pPr>
            <a:lvl5pPr marL="2056783" indent="-228531" defTabSz="931583" eaLnBrk="0" hangingPunct="0">
              <a:defRPr sz="1200" b="1">
                <a:solidFill>
                  <a:schemeClr val="tx1"/>
                </a:solidFill>
                <a:latin typeface="Arial" charset="0"/>
                <a:cs typeface="Arial" charset="0"/>
              </a:defRPr>
            </a:lvl5pPr>
            <a:lvl6pPr marL="2513846" indent="-228531" algn="ctr" defTabSz="931583" eaLnBrk="0" fontAlgn="base" hangingPunct="0">
              <a:spcBef>
                <a:spcPct val="0"/>
              </a:spcBef>
              <a:spcAft>
                <a:spcPct val="0"/>
              </a:spcAft>
              <a:defRPr sz="1200" b="1">
                <a:solidFill>
                  <a:schemeClr val="tx1"/>
                </a:solidFill>
                <a:latin typeface="Arial" charset="0"/>
                <a:cs typeface="Arial" charset="0"/>
              </a:defRPr>
            </a:lvl6pPr>
            <a:lvl7pPr marL="2970908" indent="-228531" algn="ctr" defTabSz="931583" eaLnBrk="0" fontAlgn="base" hangingPunct="0">
              <a:spcBef>
                <a:spcPct val="0"/>
              </a:spcBef>
              <a:spcAft>
                <a:spcPct val="0"/>
              </a:spcAft>
              <a:defRPr sz="1200" b="1">
                <a:solidFill>
                  <a:schemeClr val="tx1"/>
                </a:solidFill>
                <a:latin typeface="Arial" charset="0"/>
                <a:cs typeface="Arial" charset="0"/>
              </a:defRPr>
            </a:lvl7pPr>
            <a:lvl8pPr marL="3427971" indent="-228531" algn="ctr" defTabSz="931583" eaLnBrk="0" fontAlgn="base" hangingPunct="0">
              <a:spcBef>
                <a:spcPct val="0"/>
              </a:spcBef>
              <a:spcAft>
                <a:spcPct val="0"/>
              </a:spcAft>
              <a:defRPr sz="1200" b="1">
                <a:solidFill>
                  <a:schemeClr val="tx1"/>
                </a:solidFill>
                <a:latin typeface="Arial" charset="0"/>
                <a:cs typeface="Arial" charset="0"/>
              </a:defRPr>
            </a:lvl8pPr>
            <a:lvl9pPr marL="3885034" indent="-228531" algn="ctr" defTabSz="931583" eaLnBrk="0" fontAlgn="base" hangingPunct="0">
              <a:spcBef>
                <a:spcPct val="0"/>
              </a:spcBef>
              <a:spcAft>
                <a:spcPct val="0"/>
              </a:spcAft>
              <a:defRPr sz="1200" b="1">
                <a:solidFill>
                  <a:schemeClr val="tx1"/>
                </a:solidFill>
                <a:latin typeface="Arial" charset="0"/>
                <a:cs typeface="Arial" charset="0"/>
              </a:defRPr>
            </a:lvl9pPr>
          </a:lstStyle>
          <a:p>
            <a:pPr eaLnBrk="1" hangingPunct="1"/>
            <a:fld id="{5A29DFE2-A6AD-49B0-842A-2F8336D03BCC}" type="slidenum">
              <a:rPr lang="en-ZA" b="0" smtClean="0"/>
              <a:pPr eaLnBrk="1" hangingPunct="1"/>
              <a:t>13</a:t>
            </a:fld>
            <a:endParaRPr lang="en-ZA" b="0" dirty="0" smtClean="0"/>
          </a:p>
        </p:txBody>
      </p:sp>
    </p:spTree>
    <p:extLst>
      <p:ext uri="{BB962C8B-B14F-4D97-AF65-F5344CB8AC3E}">
        <p14:creationId xmlns:p14="http://schemas.microsoft.com/office/powerpoint/2010/main" val="472270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b="1">
                <a:solidFill>
                  <a:schemeClr val="tx1"/>
                </a:solidFill>
                <a:latin typeface="Arial" charset="0"/>
                <a:cs typeface="Arial" charset="0"/>
              </a:defRPr>
            </a:lvl1pPr>
            <a:lvl2pPr marL="742727" indent="-285664" defTabSz="931583" eaLnBrk="0" hangingPunct="0">
              <a:defRPr sz="1200" b="1">
                <a:solidFill>
                  <a:schemeClr val="tx1"/>
                </a:solidFill>
                <a:latin typeface="Arial" charset="0"/>
                <a:cs typeface="Arial" charset="0"/>
              </a:defRPr>
            </a:lvl2pPr>
            <a:lvl3pPr marL="1142657" indent="-228531" defTabSz="931583" eaLnBrk="0" hangingPunct="0">
              <a:defRPr sz="1200" b="1">
                <a:solidFill>
                  <a:schemeClr val="tx1"/>
                </a:solidFill>
                <a:latin typeface="Arial" charset="0"/>
                <a:cs typeface="Arial" charset="0"/>
              </a:defRPr>
            </a:lvl3pPr>
            <a:lvl4pPr marL="1599720" indent="-228531" defTabSz="931583" eaLnBrk="0" hangingPunct="0">
              <a:defRPr sz="1200" b="1">
                <a:solidFill>
                  <a:schemeClr val="tx1"/>
                </a:solidFill>
                <a:latin typeface="Arial" charset="0"/>
                <a:cs typeface="Arial" charset="0"/>
              </a:defRPr>
            </a:lvl4pPr>
            <a:lvl5pPr marL="2056783" indent="-228531" defTabSz="931583" eaLnBrk="0" hangingPunct="0">
              <a:defRPr sz="1200" b="1">
                <a:solidFill>
                  <a:schemeClr val="tx1"/>
                </a:solidFill>
                <a:latin typeface="Arial" charset="0"/>
                <a:cs typeface="Arial" charset="0"/>
              </a:defRPr>
            </a:lvl5pPr>
            <a:lvl6pPr marL="2513846" indent="-228531" algn="ctr" defTabSz="931583" eaLnBrk="0" fontAlgn="base" hangingPunct="0">
              <a:spcBef>
                <a:spcPct val="0"/>
              </a:spcBef>
              <a:spcAft>
                <a:spcPct val="0"/>
              </a:spcAft>
              <a:defRPr sz="1200" b="1">
                <a:solidFill>
                  <a:schemeClr val="tx1"/>
                </a:solidFill>
                <a:latin typeface="Arial" charset="0"/>
                <a:cs typeface="Arial" charset="0"/>
              </a:defRPr>
            </a:lvl6pPr>
            <a:lvl7pPr marL="2970908" indent="-228531" algn="ctr" defTabSz="931583" eaLnBrk="0" fontAlgn="base" hangingPunct="0">
              <a:spcBef>
                <a:spcPct val="0"/>
              </a:spcBef>
              <a:spcAft>
                <a:spcPct val="0"/>
              </a:spcAft>
              <a:defRPr sz="1200" b="1">
                <a:solidFill>
                  <a:schemeClr val="tx1"/>
                </a:solidFill>
                <a:latin typeface="Arial" charset="0"/>
                <a:cs typeface="Arial" charset="0"/>
              </a:defRPr>
            </a:lvl7pPr>
            <a:lvl8pPr marL="3427971" indent="-228531" algn="ctr" defTabSz="931583" eaLnBrk="0" fontAlgn="base" hangingPunct="0">
              <a:spcBef>
                <a:spcPct val="0"/>
              </a:spcBef>
              <a:spcAft>
                <a:spcPct val="0"/>
              </a:spcAft>
              <a:defRPr sz="1200" b="1">
                <a:solidFill>
                  <a:schemeClr val="tx1"/>
                </a:solidFill>
                <a:latin typeface="Arial" charset="0"/>
                <a:cs typeface="Arial" charset="0"/>
              </a:defRPr>
            </a:lvl8pPr>
            <a:lvl9pPr marL="3885034" indent="-228531" algn="ctr" defTabSz="931583" eaLnBrk="0" fontAlgn="base" hangingPunct="0">
              <a:spcBef>
                <a:spcPct val="0"/>
              </a:spcBef>
              <a:spcAft>
                <a:spcPct val="0"/>
              </a:spcAft>
              <a:defRPr sz="1200" b="1">
                <a:solidFill>
                  <a:schemeClr val="tx1"/>
                </a:solidFill>
                <a:latin typeface="Arial" charset="0"/>
                <a:cs typeface="Arial" charset="0"/>
              </a:defRPr>
            </a:lvl9pPr>
          </a:lstStyle>
          <a:p>
            <a:pPr eaLnBrk="1" hangingPunct="1"/>
            <a:fld id="{5A29DFE2-A6AD-49B0-842A-2F8336D03BCC}" type="slidenum">
              <a:rPr lang="en-ZA" b="0" smtClean="0"/>
              <a:pPr eaLnBrk="1" hangingPunct="1"/>
              <a:t>14</a:t>
            </a:fld>
            <a:endParaRPr lang="en-ZA" b="0" dirty="0" smtClean="0"/>
          </a:p>
        </p:txBody>
      </p:sp>
    </p:spTree>
    <p:extLst>
      <p:ext uri="{BB962C8B-B14F-4D97-AF65-F5344CB8AC3E}">
        <p14:creationId xmlns:p14="http://schemas.microsoft.com/office/powerpoint/2010/main" val="3892103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727" indent="-285664" eaLnBrk="0" hangingPunct="0">
              <a:defRPr sz="2000">
                <a:solidFill>
                  <a:schemeClr val="tx1"/>
                </a:solidFill>
                <a:latin typeface="Arial" pitchFamily="34" charset="0"/>
              </a:defRPr>
            </a:lvl2pPr>
            <a:lvl3pPr marL="1142657" indent="-228531" eaLnBrk="0" hangingPunct="0">
              <a:defRPr sz="2000">
                <a:solidFill>
                  <a:schemeClr val="tx1"/>
                </a:solidFill>
                <a:latin typeface="Arial" pitchFamily="34" charset="0"/>
              </a:defRPr>
            </a:lvl3pPr>
            <a:lvl4pPr marL="1599720" indent="-228531" eaLnBrk="0" hangingPunct="0">
              <a:defRPr sz="2000">
                <a:solidFill>
                  <a:schemeClr val="tx1"/>
                </a:solidFill>
                <a:latin typeface="Arial" pitchFamily="34" charset="0"/>
              </a:defRPr>
            </a:lvl4pPr>
            <a:lvl5pPr marL="2056783" indent="-228531" eaLnBrk="0" hangingPunct="0">
              <a:defRPr sz="2000">
                <a:solidFill>
                  <a:schemeClr val="tx1"/>
                </a:solidFill>
                <a:latin typeface="Arial" pitchFamily="34" charset="0"/>
              </a:defRPr>
            </a:lvl5pPr>
            <a:lvl6pPr marL="2513846" indent="-228531" algn="ctr" eaLnBrk="0" fontAlgn="base" hangingPunct="0">
              <a:spcBef>
                <a:spcPct val="0"/>
              </a:spcBef>
              <a:spcAft>
                <a:spcPct val="0"/>
              </a:spcAft>
              <a:defRPr sz="2000">
                <a:solidFill>
                  <a:schemeClr val="tx1"/>
                </a:solidFill>
                <a:latin typeface="Arial" pitchFamily="34" charset="0"/>
              </a:defRPr>
            </a:lvl6pPr>
            <a:lvl7pPr marL="2970908" indent="-228531" algn="ctr" eaLnBrk="0" fontAlgn="base" hangingPunct="0">
              <a:spcBef>
                <a:spcPct val="0"/>
              </a:spcBef>
              <a:spcAft>
                <a:spcPct val="0"/>
              </a:spcAft>
              <a:defRPr sz="2000">
                <a:solidFill>
                  <a:schemeClr val="tx1"/>
                </a:solidFill>
                <a:latin typeface="Arial" pitchFamily="34" charset="0"/>
              </a:defRPr>
            </a:lvl7pPr>
            <a:lvl8pPr marL="3427971" indent="-228531" algn="ctr" eaLnBrk="0" fontAlgn="base" hangingPunct="0">
              <a:spcBef>
                <a:spcPct val="0"/>
              </a:spcBef>
              <a:spcAft>
                <a:spcPct val="0"/>
              </a:spcAft>
              <a:defRPr sz="2000">
                <a:solidFill>
                  <a:schemeClr val="tx1"/>
                </a:solidFill>
                <a:latin typeface="Arial" pitchFamily="34" charset="0"/>
              </a:defRPr>
            </a:lvl8pPr>
            <a:lvl9pPr marL="3885034" indent="-228531" algn="ctr" eaLnBrk="0" fontAlgn="base" hangingPunct="0">
              <a:spcBef>
                <a:spcPct val="0"/>
              </a:spcBef>
              <a:spcAft>
                <a:spcPct val="0"/>
              </a:spcAft>
              <a:defRPr sz="2000">
                <a:solidFill>
                  <a:schemeClr val="tx1"/>
                </a:solidFill>
                <a:latin typeface="Arial" pitchFamily="34" charset="0"/>
              </a:defRPr>
            </a:lvl9pPr>
          </a:lstStyle>
          <a:p>
            <a:pPr eaLnBrk="1" hangingPunct="1"/>
            <a:fld id="{773EF1E4-0E50-4DE7-89A1-E177DB484B16}" type="slidenum">
              <a:rPr lang="en-GB" sz="1200">
                <a:latin typeface="Times New Roman" pitchFamily="18" charset="0"/>
              </a:rPr>
              <a:pPr eaLnBrk="1" hangingPunct="1"/>
              <a:t>17</a:t>
            </a:fld>
            <a:endParaRPr lang="en-GB" sz="1200" dirty="0">
              <a:latin typeface="Times New Roman" pitchFamily="18"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1070394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727" indent="-285664" eaLnBrk="0" hangingPunct="0">
              <a:defRPr sz="2000">
                <a:solidFill>
                  <a:schemeClr val="tx1"/>
                </a:solidFill>
                <a:latin typeface="Arial" pitchFamily="34" charset="0"/>
              </a:defRPr>
            </a:lvl2pPr>
            <a:lvl3pPr marL="1142657" indent="-228531" eaLnBrk="0" hangingPunct="0">
              <a:defRPr sz="2000">
                <a:solidFill>
                  <a:schemeClr val="tx1"/>
                </a:solidFill>
                <a:latin typeface="Arial" pitchFamily="34" charset="0"/>
              </a:defRPr>
            </a:lvl3pPr>
            <a:lvl4pPr marL="1599720" indent="-228531" eaLnBrk="0" hangingPunct="0">
              <a:defRPr sz="2000">
                <a:solidFill>
                  <a:schemeClr val="tx1"/>
                </a:solidFill>
                <a:latin typeface="Arial" pitchFamily="34" charset="0"/>
              </a:defRPr>
            </a:lvl4pPr>
            <a:lvl5pPr marL="2056783" indent="-228531" eaLnBrk="0" hangingPunct="0">
              <a:defRPr sz="2000">
                <a:solidFill>
                  <a:schemeClr val="tx1"/>
                </a:solidFill>
                <a:latin typeface="Arial" pitchFamily="34" charset="0"/>
              </a:defRPr>
            </a:lvl5pPr>
            <a:lvl6pPr marL="2513846" indent="-228531" algn="ctr" eaLnBrk="0" fontAlgn="base" hangingPunct="0">
              <a:spcBef>
                <a:spcPct val="0"/>
              </a:spcBef>
              <a:spcAft>
                <a:spcPct val="0"/>
              </a:spcAft>
              <a:defRPr sz="2000">
                <a:solidFill>
                  <a:schemeClr val="tx1"/>
                </a:solidFill>
                <a:latin typeface="Arial" pitchFamily="34" charset="0"/>
              </a:defRPr>
            </a:lvl6pPr>
            <a:lvl7pPr marL="2970908" indent="-228531" algn="ctr" eaLnBrk="0" fontAlgn="base" hangingPunct="0">
              <a:spcBef>
                <a:spcPct val="0"/>
              </a:spcBef>
              <a:spcAft>
                <a:spcPct val="0"/>
              </a:spcAft>
              <a:defRPr sz="2000">
                <a:solidFill>
                  <a:schemeClr val="tx1"/>
                </a:solidFill>
                <a:latin typeface="Arial" pitchFamily="34" charset="0"/>
              </a:defRPr>
            </a:lvl7pPr>
            <a:lvl8pPr marL="3427971" indent="-228531" algn="ctr" eaLnBrk="0" fontAlgn="base" hangingPunct="0">
              <a:spcBef>
                <a:spcPct val="0"/>
              </a:spcBef>
              <a:spcAft>
                <a:spcPct val="0"/>
              </a:spcAft>
              <a:defRPr sz="2000">
                <a:solidFill>
                  <a:schemeClr val="tx1"/>
                </a:solidFill>
                <a:latin typeface="Arial" pitchFamily="34" charset="0"/>
              </a:defRPr>
            </a:lvl8pPr>
            <a:lvl9pPr marL="3885034" indent="-228531" algn="ctr" eaLnBrk="0" fontAlgn="base" hangingPunct="0">
              <a:spcBef>
                <a:spcPct val="0"/>
              </a:spcBef>
              <a:spcAft>
                <a:spcPct val="0"/>
              </a:spcAft>
              <a:defRPr sz="2000">
                <a:solidFill>
                  <a:schemeClr val="tx1"/>
                </a:solidFill>
                <a:latin typeface="Arial" pitchFamily="34" charset="0"/>
              </a:defRPr>
            </a:lvl9pPr>
          </a:lstStyle>
          <a:p>
            <a:pPr eaLnBrk="1" hangingPunct="1"/>
            <a:fld id="{773EF1E4-0E50-4DE7-89A1-E177DB484B16}" type="slidenum">
              <a:rPr lang="en-GB" sz="1200">
                <a:latin typeface="Times New Roman" pitchFamily="18" charset="0"/>
              </a:rPr>
              <a:pPr eaLnBrk="1" hangingPunct="1"/>
              <a:t>18</a:t>
            </a:fld>
            <a:endParaRPr lang="en-GB" sz="1200" dirty="0">
              <a:latin typeface="Times New Roman" pitchFamily="18"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1221035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727" indent="-285664" eaLnBrk="0" hangingPunct="0">
              <a:defRPr sz="2000">
                <a:solidFill>
                  <a:schemeClr val="tx1"/>
                </a:solidFill>
                <a:latin typeface="Arial" pitchFamily="34" charset="0"/>
              </a:defRPr>
            </a:lvl2pPr>
            <a:lvl3pPr marL="1142657" indent="-228531" eaLnBrk="0" hangingPunct="0">
              <a:defRPr sz="2000">
                <a:solidFill>
                  <a:schemeClr val="tx1"/>
                </a:solidFill>
                <a:latin typeface="Arial" pitchFamily="34" charset="0"/>
              </a:defRPr>
            </a:lvl3pPr>
            <a:lvl4pPr marL="1599720" indent="-228531" eaLnBrk="0" hangingPunct="0">
              <a:defRPr sz="2000">
                <a:solidFill>
                  <a:schemeClr val="tx1"/>
                </a:solidFill>
                <a:latin typeface="Arial" pitchFamily="34" charset="0"/>
              </a:defRPr>
            </a:lvl4pPr>
            <a:lvl5pPr marL="2056783" indent="-228531" eaLnBrk="0" hangingPunct="0">
              <a:defRPr sz="2000">
                <a:solidFill>
                  <a:schemeClr val="tx1"/>
                </a:solidFill>
                <a:latin typeface="Arial" pitchFamily="34" charset="0"/>
              </a:defRPr>
            </a:lvl5pPr>
            <a:lvl6pPr marL="2513846" indent="-228531" algn="ctr" eaLnBrk="0" fontAlgn="base" hangingPunct="0">
              <a:spcBef>
                <a:spcPct val="0"/>
              </a:spcBef>
              <a:spcAft>
                <a:spcPct val="0"/>
              </a:spcAft>
              <a:defRPr sz="2000">
                <a:solidFill>
                  <a:schemeClr val="tx1"/>
                </a:solidFill>
                <a:latin typeface="Arial" pitchFamily="34" charset="0"/>
              </a:defRPr>
            </a:lvl6pPr>
            <a:lvl7pPr marL="2970908" indent="-228531" algn="ctr" eaLnBrk="0" fontAlgn="base" hangingPunct="0">
              <a:spcBef>
                <a:spcPct val="0"/>
              </a:spcBef>
              <a:spcAft>
                <a:spcPct val="0"/>
              </a:spcAft>
              <a:defRPr sz="2000">
                <a:solidFill>
                  <a:schemeClr val="tx1"/>
                </a:solidFill>
                <a:latin typeface="Arial" pitchFamily="34" charset="0"/>
              </a:defRPr>
            </a:lvl7pPr>
            <a:lvl8pPr marL="3427971" indent="-228531" algn="ctr" eaLnBrk="0" fontAlgn="base" hangingPunct="0">
              <a:spcBef>
                <a:spcPct val="0"/>
              </a:spcBef>
              <a:spcAft>
                <a:spcPct val="0"/>
              </a:spcAft>
              <a:defRPr sz="2000">
                <a:solidFill>
                  <a:schemeClr val="tx1"/>
                </a:solidFill>
                <a:latin typeface="Arial" pitchFamily="34" charset="0"/>
              </a:defRPr>
            </a:lvl8pPr>
            <a:lvl9pPr marL="3885034" indent="-228531" algn="ctr" eaLnBrk="0" fontAlgn="base" hangingPunct="0">
              <a:spcBef>
                <a:spcPct val="0"/>
              </a:spcBef>
              <a:spcAft>
                <a:spcPct val="0"/>
              </a:spcAft>
              <a:defRPr sz="2000">
                <a:solidFill>
                  <a:schemeClr val="tx1"/>
                </a:solidFill>
                <a:latin typeface="Arial" pitchFamily="34" charset="0"/>
              </a:defRPr>
            </a:lvl9pPr>
          </a:lstStyle>
          <a:p>
            <a:pPr eaLnBrk="1" hangingPunct="1"/>
            <a:fld id="{773EF1E4-0E50-4DE7-89A1-E177DB484B16}" type="slidenum">
              <a:rPr lang="en-GB" sz="1200">
                <a:latin typeface="Times New Roman" pitchFamily="18" charset="0"/>
              </a:rPr>
              <a:pPr eaLnBrk="1" hangingPunct="1"/>
              <a:t>19</a:t>
            </a:fld>
            <a:endParaRPr lang="en-GB" sz="1200" dirty="0">
              <a:latin typeface="Times New Roman" pitchFamily="18"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561689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727" indent="-285664" eaLnBrk="0" hangingPunct="0">
              <a:defRPr sz="2000">
                <a:solidFill>
                  <a:schemeClr val="tx1"/>
                </a:solidFill>
                <a:latin typeface="Arial" pitchFamily="34" charset="0"/>
              </a:defRPr>
            </a:lvl2pPr>
            <a:lvl3pPr marL="1142657" indent="-228531" eaLnBrk="0" hangingPunct="0">
              <a:defRPr sz="2000">
                <a:solidFill>
                  <a:schemeClr val="tx1"/>
                </a:solidFill>
                <a:latin typeface="Arial" pitchFamily="34" charset="0"/>
              </a:defRPr>
            </a:lvl3pPr>
            <a:lvl4pPr marL="1599720" indent="-228531" eaLnBrk="0" hangingPunct="0">
              <a:defRPr sz="2000">
                <a:solidFill>
                  <a:schemeClr val="tx1"/>
                </a:solidFill>
                <a:latin typeface="Arial" pitchFamily="34" charset="0"/>
              </a:defRPr>
            </a:lvl4pPr>
            <a:lvl5pPr marL="2056783" indent="-228531" eaLnBrk="0" hangingPunct="0">
              <a:defRPr sz="2000">
                <a:solidFill>
                  <a:schemeClr val="tx1"/>
                </a:solidFill>
                <a:latin typeface="Arial" pitchFamily="34" charset="0"/>
              </a:defRPr>
            </a:lvl5pPr>
            <a:lvl6pPr marL="2513846" indent="-228531" algn="ctr" eaLnBrk="0" fontAlgn="base" hangingPunct="0">
              <a:spcBef>
                <a:spcPct val="0"/>
              </a:spcBef>
              <a:spcAft>
                <a:spcPct val="0"/>
              </a:spcAft>
              <a:defRPr sz="2000">
                <a:solidFill>
                  <a:schemeClr val="tx1"/>
                </a:solidFill>
                <a:latin typeface="Arial" pitchFamily="34" charset="0"/>
              </a:defRPr>
            </a:lvl6pPr>
            <a:lvl7pPr marL="2970908" indent="-228531" algn="ctr" eaLnBrk="0" fontAlgn="base" hangingPunct="0">
              <a:spcBef>
                <a:spcPct val="0"/>
              </a:spcBef>
              <a:spcAft>
                <a:spcPct val="0"/>
              </a:spcAft>
              <a:defRPr sz="2000">
                <a:solidFill>
                  <a:schemeClr val="tx1"/>
                </a:solidFill>
                <a:latin typeface="Arial" pitchFamily="34" charset="0"/>
              </a:defRPr>
            </a:lvl7pPr>
            <a:lvl8pPr marL="3427971" indent="-228531" algn="ctr" eaLnBrk="0" fontAlgn="base" hangingPunct="0">
              <a:spcBef>
                <a:spcPct val="0"/>
              </a:spcBef>
              <a:spcAft>
                <a:spcPct val="0"/>
              </a:spcAft>
              <a:defRPr sz="2000">
                <a:solidFill>
                  <a:schemeClr val="tx1"/>
                </a:solidFill>
                <a:latin typeface="Arial" pitchFamily="34" charset="0"/>
              </a:defRPr>
            </a:lvl8pPr>
            <a:lvl9pPr marL="3885034" indent="-228531" algn="ctr" eaLnBrk="0" fontAlgn="base" hangingPunct="0">
              <a:spcBef>
                <a:spcPct val="0"/>
              </a:spcBef>
              <a:spcAft>
                <a:spcPct val="0"/>
              </a:spcAft>
              <a:defRPr sz="2000">
                <a:solidFill>
                  <a:schemeClr val="tx1"/>
                </a:solidFill>
                <a:latin typeface="Arial" pitchFamily="34" charset="0"/>
              </a:defRPr>
            </a:lvl9pPr>
          </a:lstStyle>
          <a:p>
            <a:pPr eaLnBrk="1" hangingPunct="1"/>
            <a:fld id="{773EF1E4-0E50-4DE7-89A1-E177DB484B16}" type="slidenum">
              <a:rPr lang="en-GB" sz="1200">
                <a:latin typeface="Times New Roman" pitchFamily="18" charset="0"/>
              </a:rPr>
              <a:pPr eaLnBrk="1" hangingPunct="1"/>
              <a:t>20</a:t>
            </a:fld>
            <a:endParaRPr lang="en-GB" sz="1200" dirty="0">
              <a:latin typeface="Times New Roman" pitchFamily="18"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2566092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40B89-4447-3045-959F-58CF539AC51C}" type="slidenum">
              <a:rPr lang="en-US" smtClean="0"/>
              <a:pPr/>
              <a:t>25</a:t>
            </a:fld>
            <a:endParaRPr lang="en-US"/>
          </a:p>
        </p:txBody>
      </p:sp>
    </p:spTree>
    <p:extLst>
      <p:ext uri="{BB962C8B-B14F-4D97-AF65-F5344CB8AC3E}">
        <p14:creationId xmlns:p14="http://schemas.microsoft.com/office/powerpoint/2010/main" val="2811252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727" indent="-285664" eaLnBrk="0" hangingPunct="0">
              <a:defRPr sz="2000">
                <a:solidFill>
                  <a:schemeClr val="tx1"/>
                </a:solidFill>
                <a:latin typeface="Arial" pitchFamily="34" charset="0"/>
              </a:defRPr>
            </a:lvl2pPr>
            <a:lvl3pPr marL="1142657" indent="-228531" eaLnBrk="0" hangingPunct="0">
              <a:defRPr sz="2000">
                <a:solidFill>
                  <a:schemeClr val="tx1"/>
                </a:solidFill>
                <a:latin typeface="Arial" pitchFamily="34" charset="0"/>
              </a:defRPr>
            </a:lvl3pPr>
            <a:lvl4pPr marL="1599720" indent="-228531" eaLnBrk="0" hangingPunct="0">
              <a:defRPr sz="2000">
                <a:solidFill>
                  <a:schemeClr val="tx1"/>
                </a:solidFill>
                <a:latin typeface="Arial" pitchFamily="34" charset="0"/>
              </a:defRPr>
            </a:lvl4pPr>
            <a:lvl5pPr marL="2056783" indent="-228531" eaLnBrk="0" hangingPunct="0">
              <a:defRPr sz="2000">
                <a:solidFill>
                  <a:schemeClr val="tx1"/>
                </a:solidFill>
                <a:latin typeface="Arial" pitchFamily="34" charset="0"/>
              </a:defRPr>
            </a:lvl5pPr>
            <a:lvl6pPr marL="2513846" indent="-228531" algn="ctr" eaLnBrk="0" fontAlgn="base" hangingPunct="0">
              <a:spcBef>
                <a:spcPct val="0"/>
              </a:spcBef>
              <a:spcAft>
                <a:spcPct val="0"/>
              </a:spcAft>
              <a:defRPr sz="2000">
                <a:solidFill>
                  <a:schemeClr val="tx1"/>
                </a:solidFill>
                <a:latin typeface="Arial" pitchFamily="34" charset="0"/>
              </a:defRPr>
            </a:lvl6pPr>
            <a:lvl7pPr marL="2970908" indent="-228531" algn="ctr" eaLnBrk="0" fontAlgn="base" hangingPunct="0">
              <a:spcBef>
                <a:spcPct val="0"/>
              </a:spcBef>
              <a:spcAft>
                <a:spcPct val="0"/>
              </a:spcAft>
              <a:defRPr sz="2000">
                <a:solidFill>
                  <a:schemeClr val="tx1"/>
                </a:solidFill>
                <a:latin typeface="Arial" pitchFamily="34" charset="0"/>
              </a:defRPr>
            </a:lvl7pPr>
            <a:lvl8pPr marL="3427971" indent="-228531" algn="ctr" eaLnBrk="0" fontAlgn="base" hangingPunct="0">
              <a:spcBef>
                <a:spcPct val="0"/>
              </a:spcBef>
              <a:spcAft>
                <a:spcPct val="0"/>
              </a:spcAft>
              <a:defRPr sz="2000">
                <a:solidFill>
                  <a:schemeClr val="tx1"/>
                </a:solidFill>
                <a:latin typeface="Arial" pitchFamily="34" charset="0"/>
              </a:defRPr>
            </a:lvl8pPr>
            <a:lvl9pPr marL="3885034" indent="-228531" algn="ctr" eaLnBrk="0" fontAlgn="base" hangingPunct="0">
              <a:spcBef>
                <a:spcPct val="0"/>
              </a:spcBef>
              <a:spcAft>
                <a:spcPct val="0"/>
              </a:spcAft>
              <a:defRPr sz="2000">
                <a:solidFill>
                  <a:schemeClr val="tx1"/>
                </a:solidFill>
                <a:latin typeface="Arial" pitchFamily="34" charset="0"/>
              </a:defRPr>
            </a:lvl9pPr>
          </a:lstStyle>
          <a:p>
            <a:pPr eaLnBrk="1" hangingPunct="1"/>
            <a:fld id="{7A347273-E824-40D2-AFE1-C8A4A9BA4DE9}" type="slidenum">
              <a:rPr lang="en-GB" sz="1200">
                <a:latin typeface="Times New Roman" pitchFamily="18" charset="0"/>
              </a:rPr>
              <a:pPr eaLnBrk="1" hangingPunct="1"/>
              <a:t>28</a:t>
            </a:fld>
            <a:endParaRPr lang="en-GB" sz="1200" dirty="0">
              <a:latin typeface="Times New Roman" pitchFamily="18" charset="0"/>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4633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C240B89-4447-3045-959F-58CF539AC51C}" type="slidenum">
              <a:rPr lang="en-US" smtClean="0"/>
              <a:pPr/>
              <a:t>2</a:t>
            </a:fld>
            <a:endParaRPr lang="en-US"/>
          </a:p>
        </p:txBody>
      </p:sp>
    </p:spTree>
    <p:extLst>
      <p:ext uri="{BB962C8B-B14F-4D97-AF65-F5344CB8AC3E}">
        <p14:creationId xmlns:p14="http://schemas.microsoft.com/office/powerpoint/2010/main" val="307139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727" indent="-285664" eaLnBrk="0" hangingPunct="0">
              <a:defRPr sz="2000">
                <a:solidFill>
                  <a:schemeClr val="tx1"/>
                </a:solidFill>
                <a:latin typeface="Arial" pitchFamily="34" charset="0"/>
              </a:defRPr>
            </a:lvl2pPr>
            <a:lvl3pPr marL="1142657" indent="-228531" eaLnBrk="0" hangingPunct="0">
              <a:defRPr sz="2000">
                <a:solidFill>
                  <a:schemeClr val="tx1"/>
                </a:solidFill>
                <a:latin typeface="Arial" pitchFamily="34" charset="0"/>
              </a:defRPr>
            </a:lvl3pPr>
            <a:lvl4pPr marL="1599720" indent="-228531" eaLnBrk="0" hangingPunct="0">
              <a:defRPr sz="2000">
                <a:solidFill>
                  <a:schemeClr val="tx1"/>
                </a:solidFill>
                <a:latin typeface="Arial" pitchFamily="34" charset="0"/>
              </a:defRPr>
            </a:lvl4pPr>
            <a:lvl5pPr marL="2056783" indent="-228531" eaLnBrk="0" hangingPunct="0">
              <a:defRPr sz="2000">
                <a:solidFill>
                  <a:schemeClr val="tx1"/>
                </a:solidFill>
                <a:latin typeface="Arial" pitchFamily="34" charset="0"/>
              </a:defRPr>
            </a:lvl5pPr>
            <a:lvl6pPr marL="2513846" indent="-228531" algn="ctr" eaLnBrk="0" fontAlgn="base" hangingPunct="0">
              <a:spcBef>
                <a:spcPct val="0"/>
              </a:spcBef>
              <a:spcAft>
                <a:spcPct val="0"/>
              </a:spcAft>
              <a:defRPr sz="2000">
                <a:solidFill>
                  <a:schemeClr val="tx1"/>
                </a:solidFill>
                <a:latin typeface="Arial" pitchFamily="34" charset="0"/>
              </a:defRPr>
            </a:lvl6pPr>
            <a:lvl7pPr marL="2970908" indent="-228531" algn="ctr" eaLnBrk="0" fontAlgn="base" hangingPunct="0">
              <a:spcBef>
                <a:spcPct val="0"/>
              </a:spcBef>
              <a:spcAft>
                <a:spcPct val="0"/>
              </a:spcAft>
              <a:defRPr sz="2000">
                <a:solidFill>
                  <a:schemeClr val="tx1"/>
                </a:solidFill>
                <a:latin typeface="Arial" pitchFamily="34" charset="0"/>
              </a:defRPr>
            </a:lvl7pPr>
            <a:lvl8pPr marL="3427971" indent="-228531" algn="ctr" eaLnBrk="0" fontAlgn="base" hangingPunct="0">
              <a:spcBef>
                <a:spcPct val="0"/>
              </a:spcBef>
              <a:spcAft>
                <a:spcPct val="0"/>
              </a:spcAft>
              <a:defRPr sz="2000">
                <a:solidFill>
                  <a:schemeClr val="tx1"/>
                </a:solidFill>
                <a:latin typeface="Arial" pitchFamily="34" charset="0"/>
              </a:defRPr>
            </a:lvl8pPr>
            <a:lvl9pPr marL="3885034" indent="-228531" algn="ctr" eaLnBrk="0" fontAlgn="base" hangingPunct="0">
              <a:spcBef>
                <a:spcPct val="0"/>
              </a:spcBef>
              <a:spcAft>
                <a:spcPct val="0"/>
              </a:spcAft>
              <a:defRPr sz="2000">
                <a:solidFill>
                  <a:schemeClr val="tx1"/>
                </a:solidFill>
                <a:latin typeface="Arial" pitchFamily="34" charset="0"/>
              </a:defRPr>
            </a:lvl9pPr>
          </a:lstStyle>
          <a:p>
            <a:pPr eaLnBrk="1" hangingPunct="1"/>
            <a:fld id="{7A347273-E824-40D2-AFE1-C8A4A9BA4DE9}" type="slidenum">
              <a:rPr lang="en-GB" sz="1200">
                <a:latin typeface="Times New Roman" pitchFamily="18" charset="0"/>
              </a:rPr>
              <a:pPr eaLnBrk="1" hangingPunct="1"/>
              <a:t>29</a:t>
            </a:fld>
            <a:endParaRPr lang="en-GB" sz="1200" dirty="0">
              <a:latin typeface="Times New Roman" pitchFamily="18" charset="0"/>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4261855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b="1">
                <a:solidFill>
                  <a:schemeClr val="tx1"/>
                </a:solidFill>
                <a:latin typeface="Arial" pitchFamily="34" charset="0"/>
                <a:cs typeface="Arial" pitchFamily="34" charset="0"/>
              </a:defRPr>
            </a:lvl1pPr>
            <a:lvl2pPr marL="742727" indent="-285664" defTabSz="931583" eaLnBrk="0" hangingPunct="0">
              <a:defRPr sz="1200" b="1">
                <a:solidFill>
                  <a:schemeClr val="tx1"/>
                </a:solidFill>
                <a:latin typeface="Arial" pitchFamily="34" charset="0"/>
                <a:cs typeface="Arial" pitchFamily="34" charset="0"/>
              </a:defRPr>
            </a:lvl2pPr>
            <a:lvl3pPr marL="1142657" indent="-228531" defTabSz="931583" eaLnBrk="0" hangingPunct="0">
              <a:defRPr sz="1200" b="1">
                <a:solidFill>
                  <a:schemeClr val="tx1"/>
                </a:solidFill>
                <a:latin typeface="Arial" pitchFamily="34" charset="0"/>
                <a:cs typeface="Arial" pitchFamily="34" charset="0"/>
              </a:defRPr>
            </a:lvl3pPr>
            <a:lvl4pPr marL="1599720" indent="-228531" defTabSz="931583" eaLnBrk="0" hangingPunct="0">
              <a:defRPr sz="1200" b="1">
                <a:solidFill>
                  <a:schemeClr val="tx1"/>
                </a:solidFill>
                <a:latin typeface="Arial" pitchFamily="34" charset="0"/>
                <a:cs typeface="Arial" pitchFamily="34" charset="0"/>
              </a:defRPr>
            </a:lvl4pPr>
            <a:lvl5pPr marL="2056783" indent="-228531" defTabSz="931583" eaLnBrk="0" hangingPunct="0">
              <a:defRPr sz="1200" b="1">
                <a:solidFill>
                  <a:schemeClr val="tx1"/>
                </a:solidFill>
                <a:latin typeface="Arial" pitchFamily="34" charset="0"/>
                <a:cs typeface="Arial" pitchFamily="34" charset="0"/>
              </a:defRPr>
            </a:lvl5pPr>
            <a:lvl6pPr marL="2513846"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6pPr>
            <a:lvl7pPr marL="2970908"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7pPr>
            <a:lvl8pPr marL="3427971"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8pPr>
            <a:lvl9pPr marL="3885034"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9pPr>
          </a:lstStyle>
          <a:p>
            <a:pPr eaLnBrk="1" hangingPunct="1"/>
            <a:fld id="{B27BC935-D08F-4B0B-A27B-FDDACF06D069}" type="slidenum">
              <a:rPr lang="en-US" b="0" smtClean="0"/>
              <a:pPr eaLnBrk="1" hangingPunct="1"/>
              <a:t>30</a:t>
            </a:fld>
            <a:endParaRPr lang="en-US" b="0" dirty="0" smtClean="0"/>
          </a:p>
        </p:txBody>
      </p:sp>
      <p:sp>
        <p:nvSpPr>
          <p:cNvPr id="145411" name="Rectangle 2"/>
          <p:cNvSpPr>
            <a:spLocks noGrp="1" noRot="1" noChangeAspect="1" noChangeArrowheads="1" noTextEdit="1"/>
          </p:cNvSpPr>
          <p:nvPr>
            <p:ph type="sldImg"/>
          </p:nvPr>
        </p:nvSpPr>
        <p:spPr>
          <a:xfrm>
            <a:off x="1179513" y="696913"/>
            <a:ext cx="4648200" cy="3486150"/>
          </a:xfrm>
          <a:ln/>
        </p:spPr>
      </p:sp>
      <p:sp>
        <p:nvSpPr>
          <p:cNvPr id="145412" name="Rectangle 3"/>
          <p:cNvSpPr>
            <a:spLocks noGrp="1" noChangeArrowheads="1"/>
          </p:cNvSpPr>
          <p:nvPr>
            <p:ph type="body" idx="1"/>
          </p:nvPr>
        </p:nvSpPr>
        <p:spPr>
          <a:xfrm>
            <a:off x="700717" y="4415533"/>
            <a:ext cx="5608975"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latin typeface="Arial" pitchFamily="34" charset="0"/>
              <a:cs typeface="Arial" pitchFamily="34" charset="0"/>
            </a:endParaRPr>
          </a:p>
        </p:txBody>
      </p:sp>
    </p:spTree>
    <p:extLst>
      <p:ext uri="{BB962C8B-B14F-4D97-AF65-F5344CB8AC3E}">
        <p14:creationId xmlns:p14="http://schemas.microsoft.com/office/powerpoint/2010/main" val="2034748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40B89-4447-3045-959F-58CF539AC51C}" type="slidenum">
              <a:rPr lang="en-US" smtClean="0"/>
              <a:pPr/>
              <a:t>34</a:t>
            </a:fld>
            <a:endParaRPr lang="en-US"/>
          </a:p>
        </p:txBody>
      </p:sp>
    </p:spTree>
    <p:extLst>
      <p:ext uri="{BB962C8B-B14F-4D97-AF65-F5344CB8AC3E}">
        <p14:creationId xmlns:p14="http://schemas.microsoft.com/office/powerpoint/2010/main" val="1924116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b="1">
                <a:solidFill>
                  <a:schemeClr val="tx1"/>
                </a:solidFill>
                <a:latin typeface="Arial" pitchFamily="34" charset="0"/>
                <a:cs typeface="Arial" pitchFamily="34" charset="0"/>
              </a:defRPr>
            </a:lvl1pPr>
            <a:lvl2pPr marL="742727" indent="-285664" defTabSz="931583" eaLnBrk="0" hangingPunct="0">
              <a:defRPr sz="1200" b="1">
                <a:solidFill>
                  <a:schemeClr val="tx1"/>
                </a:solidFill>
                <a:latin typeface="Arial" pitchFamily="34" charset="0"/>
                <a:cs typeface="Arial" pitchFamily="34" charset="0"/>
              </a:defRPr>
            </a:lvl2pPr>
            <a:lvl3pPr marL="1142657" indent="-228531" defTabSz="931583" eaLnBrk="0" hangingPunct="0">
              <a:defRPr sz="1200" b="1">
                <a:solidFill>
                  <a:schemeClr val="tx1"/>
                </a:solidFill>
                <a:latin typeface="Arial" pitchFamily="34" charset="0"/>
                <a:cs typeface="Arial" pitchFamily="34" charset="0"/>
              </a:defRPr>
            </a:lvl3pPr>
            <a:lvl4pPr marL="1599720" indent="-228531" defTabSz="931583" eaLnBrk="0" hangingPunct="0">
              <a:defRPr sz="1200" b="1">
                <a:solidFill>
                  <a:schemeClr val="tx1"/>
                </a:solidFill>
                <a:latin typeface="Arial" pitchFamily="34" charset="0"/>
                <a:cs typeface="Arial" pitchFamily="34" charset="0"/>
              </a:defRPr>
            </a:lvl4pPr>
            <a:lvl5pPr marL="2056783" indent="-228531" defTabSz="931583" eaLnBrk="0" hangingPunct="0">
              <a:defRPr sz="1200" b="1">
                <a:solidFill>
                  <a:schemeClr val="tx1"/>
                </a:solidFill>
                <a:latin typeface="Arial" pitchFamily="34" charset="0"/>
                <a:cs typeface="Arial" pitchFamily="34" charset="0"/>
              </a:defRPr>
            </a:lvl5pPr>
            <a:lvl6pPr marL="2513846"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6pPr>
            <a:lvl7pPr marL="2970908"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7pPr>
            <a:lvl8pPr marL="3427971"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8pPr>
            <a:lvl9pPr marL="3885034" indent="-228531" algn="ctr" defTabSz="931583" eaLnBrk="0" fontAlgn="base" hangingPunct="0">
              <a:spcBef>
                <a:spcPct val="0"/>
              </a:spcBef>
              <a:spcAft>
                <a:spcPct val="0"/>
              </a:spcAft>
              <a:defRPr sz="1200" b="1">
                <a:solidFill>
                  <a:schemeClr val="tx1"/>
                </a:solidFill>
                <a:latin typeface="Arial" pitchFamily="34" charset="0"/>
                <a:cs typeface="Arial" pitchFamily="34" charset="0"/>
              </a:defRPr>
            </a:lvl9pPr>
          </a:lstStyle>
          <a:p>
            <a:pPr eaLnBrk="1" hangingPunct="1"/>
            <a:fld id="{B27BC935-D08F-4B0B-A27B-FDDACF06D069}" type="slidenum">
              <a:rPr lang="en-US" b="0" smtClean="0"/>
              <a:pPr eaLnBrk="1" hangingPunct="1"/>
              <a:t>35</a:t>
            </a:fld>
            <a:endParaRPr lang="en-US" b="0" dirty="0" smtClean="0"/>
          </a:p>
        </p:txBody>
      </p:sp>
      <p:sp>
        <p:nvSpPr>
          <p:cNvPr id="145411" name="Rectangle 2"/>
          <p:cNvSpPr>
            <a:spLocks noGrp="1" noRot="1" noChangeAspect="1" noChangeArrowheads="1" noTextEdit="1"/>
          </p:cNvSpPr>
          <p:nvPr>
            <p:ph type="sldImg"/>
          </p:nvPr>
        </p:nvSpPr>
        <p:spPr>
          <a:xfrm>
            <a:off x="1179513" y="696913"/>
            <a:ext cx="4648200" cy="3486150"/>
          </a:xfrm>
          <a:ln/>
        </p:spPr>
      </p:sp>
      <p:sp>
        <p:nvSpPr>
          <p:cNvPr id="145412" name="Rectangle 3"/>
          <p:cNvSpPr>
            <a:spLocks noGrp="1" noChangeArrowheads="1"/>
          </p:cNvSpPr>
          <p:nvPr>
            <p:ph type="body" idx="1"/>
          </p:nvPr>
        </p:nvSpPr>
        <p:spPr>
          <a:xfrm>
            <a:off x="700716" y="4415532"/>
            <a:ext cx="5608975"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latin typeface="Arial" pitchFamily="34" charset="0"/>
              <a:cs typeface="Arial" pitchFamily="34" charset="0"/>
            </a:endParaRPr>
          </a:p>
        </p:txBody>
      </p:sp>
    </p:spTree>
    <p:extLst>
      <p:ext uri="{BB962C8B-B14F-4D97-AF65-F5344CB8AC3E}">
        <p14:creationId xmlns:p14="http://schemas.microsoft.com/office/powerpoint/2010/main" val="561253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b="1">
                <a:solidFill>
                  <a:schemeClr val="tx1"/>
                </a:solidFill>
                <a:latin typeface="Arial" charset="0"/>
                <a:cs typeface="Arial" charset="0"/>
              </a:defRPr>
            </a:lvl1pPr>
            <a:lvl2pPr marL="742727" indent="-285664" defTabSz="931583" eaLnBrk="0" hangingPunct="0">
              <a:defRPr sz="1200" b="1">
                <a:solidFill>
                  <a:schemeClr val="tx1"/>
                </a:solidFill>
                <a:latin typeface="Arial" charset="0"/>
                <a:cs typeface="Arial" charset="0"/>
              </a:defRPr>
            </a:lvl2pPr>
            <a:lvl3pPr marL="1142657" indent="-228531" defTabSz="931583" eaLnBrk="0" hangingPunct="0">
              <a:defRPr sz="1200" b="1">
                <a:solidFill>
                  <a:schemeClr val="tx1"/>
                </a:solidFill>
                <a:latin typeface="Arial" charset="0"/>
                <a:cs typeface="Arial" charset="0"/>
              </a:defRPr>
            </a:lvl3pPr>
            <a:lvl4pPr marL="1599720" indent="-228531" defTabSz="931583" eaLnBrk="0" hangingPunct="0">
              <a:defRPr sz="1200" b="1">
                <a:solidFill>
                  <a:schemeClr val="tx1"/>
                </a:solidFill>
                <a:latin typeface="Arial" charset="0"/>
                <a:cs typeface="Arial" charset="0"/>
              </a:defRPr>
            </a:lvl4pPr>
            <a:lvl5pPr marL="2056783" indent="-228531" defTabSz="931583" eaLnBrk="0" hangingPunct="0">
              <a:defRPr sz="1200" b="1">
                <a:solidFill>
                  <a:schemeClr val="tx1"/>
                </a:solidFill>
                <a:latin typeface="Arial" charset="0"/>
                <a:cs typeface="Arial" charset="0"/>
              </a:defRPr>
            </a:lvl5pPr>
            <a:lvl6pPr marL="2513846" indent="-228531" algn="ctr" defTabSz="931583" eaLnBrk="0" fontAlgn="base" hangingPunct="0">
              <a:spcBef>
                <a:spcPct val="0"/>
              </a:spcBef>
              <a:spcAft>
                <a:spcPct val="0"/>
              </a:spcAft>
              <a:defRPr sz="1200" b="1">
                <a:solidFill>
                  <a:schemeClr val="tx1"/>
                </a:solidFill>
                <a:latin typeface="Arial" charset="0"/>
                <a:cs typeface="Arial" charset="0"/>
              </a:defRPr>
            </a:lvl6pPr>
            <a:lvl7pPr marL="2970908" indent="-228531" algn="ctr" defTabSz="931583" eaLnBrk="0" fontAlgn="base" hangingPunct="0">
              <a:spcBef>
                <a:spcPct val="0"/>
              </a:spcBef>
              <a:spcAft>
                <a:spcPct val="0"/>
              </a:spcAft>
              <a:defRPr sz="1200" b="1">
                <a:solidFill>
                  <a:schemeClr val="tx1"/>
                </a:solidFill>
                <a:latin typeface="Arial" charset="0"/>
                <a:cs typeface="Arial" charset="0"/>
              </a:defRPr>
            </a:lvl7pPr>
            <a:lvl8pPr marL="3427971" indent="-228531" algn="ctr" defTabSz="931583" eaLnBrk="0" fontAlgn="base" hangingPunct="0">
              <a:spcBef>
                <a:spcPct val="0"/>
              </a:spcBef>
              <a:spcAft>
                <a:spcPct val="0"/>
              </a:spcAft>
              <a:defRPr sz="1200" b="1">
                <a:solidFill>
                  <a:schemeClr val="tx1"/>
                </a:solidFill>
                <a:latin typeface="Arial" charset="0"/>
                <a:cs typeface="Arial" charset="0"/>
              </a:defRPr>
            </a:lvl8pPr>
            <a:lvl9pPr marL="3885034" indent="-228531" algn="ctr" defTabSz="931583" eaLnBrk="0" fontAlgn="base" hangingPunct="0">
              <a:spcBef>
                <a:spcPct val="0"/>
              </a:spcBef>
              <a:spcAft>
                <a:spcPct val="0"/>
              </a:spcAft>
              <a:defRPr sz="1200" b="1">
                <a:solidFill>
                  <a:schemeClr val="tx1"/>
                </a:solidFill>
                <a:latin typeface="Arial" charset="0"/>
                <a:cs typeface="Arial" charset="0"/>
              </a:defRPr>
            </a:lvl9pPr>
          </a:lstStyle>
          <a:p>
            <a:pPr eaLnBrk="1" hangingPunct="1"/>
            <a:fld id="{5A29DFE2-A6AD-49B0-842A-2F8336D03BCC}" type="slidenum">
              <a:rPr lang="en-ZA" b="0" smtClean="0"/>
              <a:pPr eaLnBrk="1" hangingPunct="1"/>
              <a:t>37</a:t>
            </a:fld>
            <a:endParaRPr lang="en-ZA" b="0" dirty="0" smtClean="0"/>
          </a:p>
        </p:txBody>
      </p:sp>
    </p:spTree>
    <p:extLst>
      <p:ext uri="{BB962C8B-B14F-4D97-AF65-F5344CB8AC3E}">
        <p14:creationId xmlns:p14="http://schemas.microsoft.com/office/powerpoint/2010/main" val="1745584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40B89-4447-3045-959F-58CF539AC51C}" type="slidenum">
              <a:rPr lang="en-US" smtClean="0"/>
              <a:pPr/>
              <a:t>3</a:t>
            </a:fld>
            <a:endParaRPr lang="en-US"/>
          </a:p>
        </p:txBody>
      </p:sp>
    </p:spTree>
    <p:extLst>
      <p:ext uri="{BB962C8B-B14F-4D97-AF65-F5344CB8AC3E}">
        <p14:creationId xmlns:p14="http://schemas.microsoft.com/office/powerpoint/2010/main" val="199611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C240B89-4447-3045-959F-58CF539AC51C}" type="slidenum">
              <a:rPr lang="en-US" smtClean="0"/>
              <a:pPr/>
              <a:t>4</a:t>
            </a:fld>
            <a:endParaRPr lang="en-US"/>
          </a:p>
        </p:txBody>
      </p:sp>
    </p:spTree>
    <p:extLst>
      <p:ext uri="{BB962C8B-B14F-4D97-AF65-F5344CB8AC3E}">
        <p14:creationId xmlns:p14="http://schemas.microsoft.com/office/powerpoint/2010/main" val="2952667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40B89-4447-3045-959F-58CF539AC51C}" type="slidenum">
              <a:rPr lang="en-US" smtClean="0"/>
              <a:pPr/>
              <a:t>5</a:t>
            </a:fld>
            <a:endParaRPr lang="en-US"/>
          </a:p>
        </p:txBody>
      </p:sp>
    </p:spTree>
    <p:extLst>
      <p:ext uri="{BB962C8B-B14F-4D97-AF65-F5344CB8AC3E}">
        <p14:creationId xmlns:p14="http://schemas.microsoft.com/office/powerpoint/2010/main" val="1060983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40B89-4447-3045-959F-58CF539AC51C}" type="slidenum">
              <a:rPr lang="en-US" smtClean="0"/>
              <a:pPr/>
              <a:t>6</a:t>
            </a:fld>
            <a:endParaRPr lang="en-US"/>
          </a:p>
        </p:txBody>
      </p:sp>
    </p:spTree>
    <p:extLst>
      <p:ext uri="{BB962C8B-B14F-4D97-AF65-F5344CB8AC3E}">
        <p14:creationId xmlns:p14="http://schemas.microsoft.com/office/powerpoint/2010/main" val="3622081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C240B89-4447-3045-959F-58CF539AC51C}" type="slidenum">
              <a:rPr lang="en-US" smtClean="0"/>
              <a:pPr/>
              <a:t>7</a:t>
            </a:fld>
            <a:endParaRPr lang="en-US"/>
          </a:p>
        </p:txBody>
      </p:sp>
    </p:spTree>
    <p:extLst>
      <p:ext uri="{BB962C8B-B14F-4D97-AF65-F5344CB8AC3E}">
        <p14:creationId xmlns:p14="http://schemas.microsoft.com/office/powerpoint/2010/main" val="2141488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defRPr sz="1200" b="1">
                <a:solidFill>
                  <a:schemeClr val="tx1"/>
                </a:solidFill>
                <a:latin typeface="Arial" charset="0"/>
                <a:cs typeface="Arial" charset="0"/>
              </a:defRPr>
            </a:lvl1pPr>
            <a:lvl2pPr marL="742727" indent="-285664" defTabSz="931583" eaLnBrk="0" hangingPunct="0">
              <a:defRPr sz="1200" b="1">
                <a:solidFill>
                  <a:schemeClr val="tx1"/>
                </a:solidFill>
                <a:latin typeface="Arial" charset="0"/>
                <a:cs typeface="Arial" charset="0"/>
              </a:defRPr>
            </a:lvl2pPr>
            <a:lvl3pPr marL="1142657" indent="-228531" defTabSz="931583" eaLnBrk="0" hangingPunct="0">
              <a:defRPr sz="1200" b="1">
                <a:solidFill>
                  <a:schemeClr val="tx1"/>
                </a:solidFill>
                <a:latin typeface="Arial" charset="0"/>
                <a:cs typeface="Arial" charset="0"/>
              </a:defRPr>
            </a:lvl3pPr>
            <a:lvl4pPr marL="1599720" indent="-228531" defTabSz="931583" eaLnBrk="0" hangingPunct="0">
              <a:defRPr sz="1200" b="1">
                <a:solidFill>
                  <a:schemeClr val="tx1"/>
                </a:solidFill>
                <a:latin typeface="Arial" charset="0"/>
                <a:cs typeface="Arial" charset="0"/>
              </a:defRPr>
            </a:lvl4pPr>
            <a:lvl5pPr marL="2056783" indent="-228531" defTabSz="931583" eaLnBrk="0" hangingPunct="0">
              <a:defRPr sz="1200" b="1">
                <a:solidFill>
                  <a:schemeClr val="tx1"/>
                </a:solidFill>
                <a:latin typeface="Arial" charset="0"/>
                <a:cs typeface="Arial" charset="0"/>
              </a:defRPr>
            </a:lvl5pPr>
            <a:lvl6pPr marL="2513846" indent="-228531" algn="ctr" defTabSz="931583" eaLnBrk="0" fontAlgn="base" hangingPunct="0">
              <a:spcBef>
                <a:spcPct val="0"/>
              </a:spcBef>
              <a:spcAft>
                <a:spcPct val="0"/>
              </a:spcAft>
              <a:defRPr sz="1200" b="1">
                <a:solidFill>
                  <a:schemeClr val="tx1"/>
                </a:solidFill>
                <a:latin typeface="Arial" charset="0"/>
                <a:cs typeface="Arial" charset="0"/>
              </a:defRPr>
            </a:lvl6pPr>
            <a:lvl7pPr marL="2970908" indent="-228531" algn="ctr" defTabSz="931583" eaLnBrk="0" fontAlgn="base" hangingPunct="0">
              <a:spcBef>
                <a:spcPct val="0"/>
              </a:spcBef>
              <a:spcAft>
                <a:spcPct val="0"/>
              </a:spcAft>
              <a:defRPr sz="1200" b="1">
                <a:solidFill>
                  <a:schemeClr val="tx1"/>
                </a:solidFill>
                <a:latin typeface="Arial" charset="0"/>
                <a:cs typeface="Arial" charset="0"/>
              </a:defRPr>
            </a:lvl7pPr>
            <a:lvl8pPr marL="3427971" indent="-228531" algn="ctr" defTabSz="931583" eaLnBrk="0" fontAlgn="base" hangingPunct="0">
              <a:spcBef>
                <a:spcPct val="0"/>
              </a:spcBef>
              <a:spcAft>
                <a:spcPct val="0"/>
              </a:spcAft>
              <a:defRPr sz="1200" b="1">
                <a:solidFill>
                  <a:schemeClr val="tx1"/>
                </a:solidFill>
                <a:latin typeface="Arial" charset="0"/>
                <a:cs typeface="Arial" charset="0"/>
              </a:defRPr>
            </a:lvl8pPr>
            <a:lvl9pPr marL="3885034" indent="-228531" algn="ctr" defTabSz="931583" eaLnBrk="0" fontAlgn="base" hangingPunct="0">
              <a:spcBef>
                <a:spcPct val="0"/>
              </a:spcBef>
              <a:spcAft>
                <a:spcPct val="0"/>
              </a:spcAft>
              <a:defRPr sz="1200" b="1">
                <a:solidFill>
                  <a:schemeClr val="tx1"/>
                </a:solidFill>
                <a:latin typeface="Arial" charset="0"/>
                <a:cs typeface="Arial" charset="0"/>
              </a:defRPr>
            </a:lvl9pPr>
          </a:lstStyle>
          <a:p>
            <a:pPr eaLnBrk="1" hangingPunct="1"/>
            <a:fld id="{5A29DFE2-A6AD-49B0-842A-2F8336D03BCC}" type="slidenum">
              <a:rPr lang="en-ZA" b="0" smtClean="0"/>
              <a:pPr eaLnBrk="1" hangingPunct="1"/>
              <a:t>8</a:t>
            </a:fld>
            <a:endParaRPr lang="en-ZA" b="0" dirty="0" smtClean="0"/>
          </a:p>
        </p:txBody>
      </p:sp>
    </p:spTree>
    <p:extLst>
      <p:ext uri="{BB962C8B-B14F-4D97-AF65-F5344CB8AC3E}">
        <p14:creationId xmlns:p14="http://schemas.microsoft.com/office/powerpoint/2010/main" val="829327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C240B89-4447-3045-959F-58CF539AC51C}" type="slidenum">
              <a:rPr lang="en-US" smtClean="0"/>
              <a:pPr/>
              <a:t>9</a:t>
            </a:fld>
            <a:endParaRPr lang="en-US"/>
          </a:p>
        </p:txBody>
      </p:sp>
    </p:spTree>
    <p:extLst>
      <p:ext uri="{BB962C8B-B14F-4D97-AF65-F5344CB8AC3E}">
        <p14:creationId xmlns:p14="http://schemas.microsoft.com/office/powerpoint/2010/main" val="263082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3710" y="358936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99749" y="6356350"/>
            <a:ext cx="2133600" cy="365125"/>
          </a:xfr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FED38-E56A-C54E-A4DC-1EFD6678D7EC}" type="slidenum">
              <a:rPr lang="en-US" smtClean="0"/>
              <a:pPr/>
              <a:t>‹#›</a:t>
            </a:fld>
            <a:endParaRPr lang="en-US"/>
          </a:p>
        </p:txBody>
      </p:sp>
      <p:sp>
        <p:nvSpPr>
          <p:cNvPr id="12" name="Rectangle 11"/>
          <p:cNvSpPr/>
          <p:nvPr userDrawn="1"/>
        </p:nvSpPr>
        <p:spPr>
          <a:xfrm>
            <a:off x="1787634" y="693416"/>
            <a:ext cx="5181600" cy="1259319"/>
          </a:xfrm>
          <a:prstGeom prst="rect">
            <a:avLst/>
          </a:prstGeom>
        </p:spPr>
        <p:txBody>
          <a:bodyPr wrap="square">
            <a:spAutoFit/>
          </a:bodyPr>
          <a:lstStyle/>
          <a:p>
            <a:pPr algn="ctr">
              <a:spcAft>
                <a:spcPts val="0"/>
              </a:spcAft>
              <a:tabLst>
                <a:tab pos="2743200" algn="ctr"/>
                <a:tab pos="5486400" algn="r"/>
              </a:tabLst>
            </a:pPr>
            <a:r>
              <a:rPr lang="en-US" sz="3600" b="1" dirty="0" smtClean="0">
                <a:effectLst/>
                <a:latin typeface="Garamond"/>
                <a:ea typeface="Times New Roman"/>
                <a:cs typeface="Times New Roman"/>
              </a:rPr>
              <a:t>B  M  F</a:t>
            </a:r>
            <a:endParaRPr lang="en-US" sz="1100" dirty="0" smtClean="0">
              <a:effectLst/>
              <a:latin typeface="Bookman Old Style"/>
              <a:ea typeface="Times New Roman"/>
              <a:cs typeface="Times New Roman"/>
            </a:endParaRPr>
          </a:p>
          <a:p>
            <a:pPr algn="ctr">
              <a:spcAft>
                <a:spcPts val="0"/>
              </a:spcAft>
              <a:tabLst>
                <a:tab pos="2743200" algn="ctr"/>
                <a:tab pos="5486400" algn="r"/>
              </a:tabLst>
            </a:pPr>
            <a:r>
              <a:rPr lang="en-US" sz="2000" b="1" dirty="0" smtClean="0">
                <a:effectLst/>
                <a:latin typeface="Garamond"/>
                <a:ea typeface="Times New Roman"/>
                <a:cs typeface="Times New Roman"/>
              </a:rPr>
              <a:t>BLACK MANAGEMENT FORUM</a:t>
            </a:r>
            <a:endParaRPr lang="en-US" sz="1100" dirty="0" smtClean="0">
              <a:effectLst/>
              <a:latin typeface="Bookman Old Style"/>
              <a:ea typeface="Times New Roman"/>
              <a:cs typeface="Times New Roman"/>
            </a:endParaRPr>
          </a:p>
          <a:p>
            <a:pPr algn="ctr">
              <a:lnSpc>
                <a:spcPct val="150000"/>
              </a:lnSpc>
              <a:spcAft>
                <a:spcPts val="0"/>
              </a:spcAft>
              <a:tabLst>
                <a:tab pos="2743200" algn="ctr"/>
                <a:tab pos="5486400" algn="r"/>
              </a:tabLst>
            </a:pPr>
            <a:r>
              <a:rPr lang="en-US" sz="1400" i="1" dirty="0" smtClean="0">
                <a:effectLst/>
                <a:latin typeface="Arial"/>
                <a:ea typeface="Times New Roman"/>
                <a:cs typeface="Times New Roman"/>
              </a:rPr>
              <a:t>DEVELOPING MANAGERIAL LEADERSHIP</a:t>
            </a:r>
            <a:endParaRPr lang="en-US" sz="1100" i="1" dirty="0">
              <a:effectLst/>
              <a:latin typeface="Bookman Old Style"/>
              <a:ea typeface="Times New Roman"/>
              <a:cs typeface="Times New Roman"/>
            </a:endParaRPr>
          </a:p>
        </p:txBody>
      </p:sp>
      <p:sp>
        <p:nvSpPr>
          <p:cNvPr id="88" name="Arc 87"/>
          <p:cNvSpPr/>
          <p:nvPr userDrawn="1"/>
        </p:nvSpPr>
        <p:spPr>
          <a:xfrm>
            <a:off x="-1771056" y="-1"/>
            <a:ext cx="4124754" cy="3801351"/>
          </a:xfrm>
          <a:prstGeom prst="arc">
            <a:avLst>
              <a:gd name="adj1" fmla="val 16200000"/>
              <a:gd name="adj2" fmla="val 5983032"/>
            </a:avLst>
          </a:prstGeom>
          <a:ln w="76200" cmpd="sng">
            <a:solidFill>
              <a:srgbClr val="9E0707"/>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Arc 88"/>
          <p:cNvSpPr/>
          <p:nvPr userDrawn="1"/>
        </p:nvSpPr>
        <p:spPr>
          <a:xfrm>
            <a:off x="-2046138" y="642824"/>
            <a:ext cx="4124754" cy="3801351"/>
          </a:xfrm>
          <a:prstGeom prst="arc">
            <a:avLst>
              <a:gd name="adj1" fmla="val 16200000"/>
              <a:gd name="adj2" fmla="val 5567778"/>
            </a:avLst>
          </a:prstGeom>
          <a:ln w="76200" cmpd="sng">
            <a:solidFill>
              <a:srgbClr val="4A8812"/>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Arc 89"/>
          <p:cNvSpPr/>
          <p:nvPr userDrawn="1"/>
        </p:nvSpPr>
        <p:spPr>
          <a:xfrm>
            <a:off x="-1844970" y="1837449"/>
            <a:ext cx="4124754" cy="3801351"/>
          </a:xfrm>
          <a:prstGeom prst="arc">
            <a:avLst>
              <a:gd name="adj1" fmla="val 15815085"/>
              <a:gd name="adj2" fmla="val 5983032"/>
            </a:avLst>
          </a:prstGeom>
          <a:ln w="76200" cmpd="sng">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4343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735967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966743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169545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658274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3746687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3132352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7803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4115364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3452968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FED38-E56A-C54E-A4DC-1EFD6678D7EC}" type="slidenum">
              <a:rPr lang="en-US" smtClean="0"/>
              <a:pPr/>
              <a:t>‹#›</a:t>
            </a:fld>
            <a:endParaRPr lang="en-US"/>
          </a:p>
        </p:txBody>
      </p:sp>
    </p:spTree>
    <p:extLst>
      <p:ext uri="{BB962C8B-B14F-4D97-AF65-F5344CB8AC3E}">
        <p14:creationId xmlns:p14="http://schemas.microsoft.com/office/powerpoint/2010/main" val="5529281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ingle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solidFill>
                  <a:schemeClr val="tx1"/>
                </a:solidFill>
              </a:defRPr>
            </a:lvl1pPr>
          </a:lstStyle>
          <a:p>
            <a:r>
              <a:rPr lang="en-US" smtClean="0"/>
              <a:t>Click to edit Master title style</a:t>
            </a:r>
            <a:endParaRPr lang="en-GB" dirty="0"/>
          </a:p>
        </p:txBody>
      </p:sp>
      <p:sp>
        <p:nvSpPr>
          <p:cNvPr id="6" name="Content Placeholder 5"/>
          <p:cNvSpPr>
            <a:spLocks noGrp="1"/>
          </p:cNvSpPr>
          <p:nvPr>
            <p:ph sz="quarter" idx="10"/>
          </p:nvPr>
        </p:nvSpPr>
        <p:spPr>
          <a:xfrm>
            <a:off x="458797" y="1325875"/>
            <a:ext cx="8208694" cy="50896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Cover Page">
    <p:spTree>
      <p:nvGrpSpPr>
        <p:cNvPr id="1" name=""/>
        <p:cNvGrpSpPr/>
        <p:nvPr/>
      </p:nvGrpSpPr>
      <p:grpSpPr>
        <a:xfrm>
          <a:off x="0" y="0"/>
          <a:ext cx="0" cy="0"/>
          <a:chOff x="0" y="0"/>
          <a:chExt cx="0" cy="0"/>
        </a:xfrm>
      </p:grpSpPr>
      <p:sp>
        <p:nvSpPr>
          <p:cNvPr id="2" name="Title 1"/>
          <p:cNvSpPr>
            <a:spLocks noGrp="1"/>
          </p:cNvSpPr>
          <p:nvPr>
            <p:ph type="ctrTitle"/>
          </p:nvPr>
        </p:nvSpPr>
        <p:spPr>
          <a:xfrm>
            <a:off x="238386" y="875429"/>
            <a:ext cx="5836736" cy="987841"/>
          </a:xfrm>
        </p:spPr>
        <p:txBody>
          <a:bodyPr anchor="b" anchorCtr="0"/>
          <a:lstStyle>
            <a:lvl1pPr algn="r">
              <a:defRPr>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238386" y="1905129"/>
            <a:ext cx="5836736" cy="701366"/>
          </a:xfrm>
          <a:prstGeom prst="rect">
            <a:avLst/>
          </a:prstGeom>
        </p:spPr>
        <p:txBody>
          <a:bodyPr lIns="0" tIns="0" rIns="0" bIns="0"/>
          <a:lstStyle>
            <a:lvl1pPr marL="0" indent="0" algn="r">
              <a:buNone/>
              <a:defRPr sz="2000">
                <a:solidFill>
                  <a:schemeClr val="tx1"/>
                </a:solidFill>
              </a:defRPr>
            </a:lvl1pPr>
            <a:lvl2pPr marL="457083" indent="0" algn="ctr">
              <a:buNone/>
              <a:defRPr>
                <a:solidFill>
                  <a:schemeClr val="tx1">
                    <a:tint val="75000"/>
                  </a:schemeClr>
                </a:solidFill>
              </a:defRPr>
            </a:lvl2pPr>
            <a:lvl3pPr marL="914168" indent="0" algn="ctr">
              <a:buNone/>
              <a:defRPr>
                <a:solidFill>
                  <a:schemeClr val="tx1">
                    <a:tint val="75000"/>
                  </a:schemeClr>
                </a:solidFill>
              </a:defRPr>
            </a:lvl3pPr>
            <a:lvl4pPr marL="1371251" indent="0" algn="ctr">
              <a:buNone/>
              <a:defRPr>
                <a:solidFill>
                  <a:schemeClr val="tx1">
                    <a:tint val="75000"/>
                  </a:schemeClr>
                </a:solidFill>
              </a:defRPr>
            </a:lvl4pPr>
            <a:lvl5pPr marL="1828336" indent="0" algn="ctr">
              <a:buNone/>
              <a:defRPr>
                <a:solidFill>
                  <a:schemeClr val="tx1">
                    <a:tint val="75000"/>
                  </a:schemeClr>
                </a:solidFill>
              </a:defRPr>
            </a:lvl5pPr>
            <a:lvl6pPr marL="2285419" indent="0" algn="ctr">
              <a:buNone/>
              <a:defRPr>
                <a:solidFill>
                  <a:schemeClr val="tx1">
                    <a:tint val="75000"/>
                  </a:schemeClr>
                </a:solidFill>
              </a:defRPr>
            </a:lvl6pPr>
            <a:lvl7pPr marL="2742504" indent="0" algn="ctr">
              <a:buNone/>
              <a:defRPr>
                <a:solidFill>
                  <a:schemeClr val="tx1">
                    <a:tint val="75000"/>
                  </a:schemeClr>
                </a:solidFill>
              </a:defRPr>
            </a:lvl7pPr>
            <a:lvl8pPr marL="3199587" indent="0" algn="ctr">
              <a:buNone/>
              <a:defRPr>
                <a:solidFill>
                  <a:schemeClr val="tx1">
                    <a:tint val="75000"/>
                  </a:schemeClr>
                </a:solidFill>
              </a:defRPr>
            </a:lvl8pPr>
            <a:lvl9pPr marL="3656671"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descr="BMF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642" y="2606494"/>
            <a:ext cx="2171971" cy="3144630"/>
          </a:xfrm>
          <a:prstGeom prst="rect">
            <a:avLst/>
          </a:prstGeom>
        </p:spPr>
      </p:pic>
      <p:sp>
        <p:nvSpPr>
          <p:cNvPr id="34" name="Arc 33"/>
          <p:cNvSpPr/>
          <p:nvPr userDrawn="1"/>
        </p:nvSpPr>
        <p:spPr>
          <a:xfrm>
            <a:off x="-204065" y="3671232"/>
            <a:ext cx="8808002" cy="3953394"/>
          </a:xfrm>
          <a:prstGeom prst="arc">
            <a:avLst>
              <a:gd name="adj1" fmla="val 15070495"/>
              <a:gd name="adj2" fmla="val 1693011"/>
            </a:avLst>
          </a:prstGeom>
          <a:ln w="38100" cmpd="sng">
            <a:solidFill>
              <a:srgbClr val="008000"/>
            </a:solidFill>
            <a:prstDash val="lgDashDotDot"/>
          </a:ln>
        </p:spPr>
        <p:style>
          <a:lnRef idx="2">
            <a:schemeClr val="accent1"/>
          </a:lnRef>
          <a:fillRef idx="0">
            <a:schemeClr val="accent1"/>
          </a:fillRef>
          <a:effectRef idx="1">
            <a:schemeClr val="accent1"/>
          </a:effectRef>
          <a:fontRef idx="minor">
            <a:schemeClr val="tx1"/>
          </a:fontRef>
        </p:style>
        <p:txBody>
          <a:bodyPr lIns="80147" tIns="40074" rIns="80147" bIns="40074" rtlCol="0" anchor="ctr"/>
          <a:lstStyle/>
          <a:p>
            <a:pPr algn="ctr"/>
            <a:endParaRPr lang="en-US"/>
          </a:p>
        </p:txBody>
      </p:sp>
      <p:sp>
        <p:nvSpPr>
          <p:cNvPr id="36" name="Arc 35"/>
          <p:cNvSpPr/>
          <p:nvPr userDrawn="1"/>
        </p:nvSpPr>
        <p:spPr>
          <a:xfrm>
            <a:off x="-113968" y="2970436"/>
            <a:ext cx="8808002" cy="3953394"/>
          </a:xfrm>
          <a:prstGeom prst="arc">
            <a:avLst>
              <a:gd name="adj1" fmla="val 14725754"/>
              <a:gd name="adj2" fmla="val 3960709"/>
            </a:avLst>
          </a:prstGeom>
          <a:ln w="38100" cmpd="sng">
            <a:solidFill>
              <a:srgbClr val="A5232C"/>
            </a:solidFill>
            <a:prstDash val="lgDashDotDot"/>
          </a:ln>
        </p:spPr>
        <p:style>
          <a:lnRef idx="2">
            <a:schemeClr val="accent1"/>
          </a:lnRef>
          <a:fillRef idx="0">
            <a:schemeClr val="accent1"/>
          </a:fillRef>
          <a:effectRef idx="1">
            <a:schemeClr val="accent1"/>
          </a:effectRef>
          <a:fontRef idx="minor">
            <a:schemeClr val="tx1"/>
          </a:fontRef>
        </p:style>
        <p:txBody>
          <a:bodyPr lIns="80147" tIns="40074" rIns="80147" bIns="40074" rtlCol="0" anchor="ctr"/>
          <a:lstStyle/>
          <a:p>
            <a:pPr algn="ctr"/>
            <a:endParaRPr lang="en-US"/>
          </a:p>
        </p:txBody>
      </p:sp>
      <p:sp>
        <p:nvSpPr>
          <p:cNvPr id="37" name="Arc 36"/>
          <p:cNvSpPr/>
          <p:nvPr userDrawn="1"/>
        </p:nvSpPr>
        <p:spPr>
          <a:xfrm>
            <a:off x="234620" y="4435169"/>
            <a:ext cx="8808002" cy="3953394"/>
          </a:xfrm>
          <a:prstGeom prst="arc">
            <a:avLst>
              <a:gd name="adj1" fmla="val 15070495"/>
              <a:gd name="adj2" fmla="val 1693011"/>
            </a:avLst>
          </a:prstGeom>
          <a:ln w="38100" cmpd="sng">
            <a:solidFill>
              <a:schemeClr val="tx1"/>
            </a:solidFill>
            <a:prstDash val="lgDashDotDot"/>
          </a:ln>
        </p:spPr>
        <p:style>
          <a:lnRef idx="2">
            <a:schemeClr val="accent1"/>
          </a:lnRef>
          <a:fillRef idx="0">
            <a:schemeClr val="accent1"/>
          </a:fillRef>
          <a:effectRef idx="1">
            <a:schemeClr val="accent1"/>
          </a:effectRef>
          <a:fontRef idx="minor">
            <a:schemeClr val="tx1"/>
          </a:fontRef>
        </p:style>
        <p:txBody>
          <a:bodyPr lIns="80147" tIns="40074" rIns="80147" bIns="40074" rtlCol="0" anchor="ctr"/>
          <a:lstStyle/>
          <a:p>
            <a:pPr algn="ctr"/>
            <a:endParaRPr lang="en-US"/>
          </a:p>
        </p:txBody>
      </p:sp>
    </p:spTree>
    <p:extLst>
      <p:ext uri="{BB962C8B-B14F-4D97-AF65-F5344CB8AC3E}">
        <p14:creationId xmlns:p14="http://schemas.microsoft.com/office/powerpoint/2010/main" val="13525992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3710" y="358936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99749" y="6356350"/>
            <a:ext cx="2133600" cy="365125"/>
          </a:xfr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
        <p:nvSpPr>
          <p:cNvPr id="12" name="Rectangle 11"/>
          <p:cNvSpPr/>
          <p:nvPr userDrawn="1"/>
        </p:nvSpPr>
        <p:spPr>
          <a:xfrm>
            <a:off x="1787634" y="693416"/>
            <a:ext cx="5181600" cy="1259319"/>
          </a:xfrm>
          <a:prstGeom prst="rect">
            <a:avLst/>
          </a:prstGeom>
        </p:spPr>
        <p:txBody>
          <a:bodyPr wrap="square">
            <a:spAutoFit/>
          </a:bodyPr>
          <a:lstStyle/>
          <a:p>
            <a:pPr algn="ctr">
              <a:tabLst>
                <a:tab pos="2743200" algn="ctr"/>
                <a:tab pos="5486400" algn="r"/>
              </a:tabLst>
            </a:pPr>
            <a:r>
              <a:rPr lang="en-US" sz="3600" b="1" dirty="0" smtClean="0">
                <a:solidFill>
                  <a:prstClr val="black"/>
                </a:solidFill>
                <a:latin typeface="Garamond"/>
                <a:ea typeface="Times New Roman"/>
                <a:cs typeface="Times New Roman"/>
              </a:rPr>
              <a:t>B  M  F</a:t>
            </a:r>
            <a:endParaRPr lang="en-US" sz="1100" dirty="0" smtClean="0">
              <a:solidFill>
                <a:prstClr val="black"/>
              </a:solidFill>
              <a:latin typeface="Bookman Old Style"/>
              <a:ea typeface="Times New Roman"/>
              <a:cs typeface="Times New Roman"/>
            </a:endParaRPr>
          </a:p>
          <a:p>
            <a:pPr algn="ctr">
              <a:tabLst>
                <a:tab pos="2743200" algn="ctr"/>
                <a:tab pos="5486400" algn="r"/>
              </a:tabLst>
            </a:pPr>
            <a:r>
              <a:rPr lang="en-US" sz="2000" b="1" dirty="0" smtClean="0">
                <a:solidFill>
                  <a:prstClr val="black"/>
                </a:solidFill>
                <a:latin typeface="Garamond"/>
                <a:ea typeface="Times New Roman"/>
                <a:cs typeface="Times New Roman"/>
              </a:rPr>
              <a:t>BLACK MANAGEMENT FORUM</a:t>
            </a:r>
            <a:endParaRPr lang="en-US" sz="1100" dirty="0" smtClean="0">
              <a:solidFill>
                <a:prstClr val="black"/>
              </a:solidFill>
              <a:latin typeface="Bookman Old Style"/>
              <a:ea typeface="Times New Roman"/>
              <a:cs typeface="Times New Roman"/>
            </a:endParaRPr>
          </a:p>
          <a:p>
            <a:pPr algn="ctr">
              <a:lnSpc>
                <a:spcPct val="150000"/>
              </a:lnSpc>
              <a:tabLst>
                <a:tab pos="2743200" algn="ctr"/>
                <a:tab pos="5486400" algn="r"/>
              </a:tabLst>
            </a:pPr>
            <a:r>
              <a:rPr lang="en-US" sz="1400" i="1" dirty="0" smtClean="0">
                <a:solidFill>
                  <a:prstClr val="black"/>
                </a:solidFill>
                <a:latin typeface="Arial"/>
                <a:ea typeface="Times New Roman"/>
                <a:cs typeface="Times New Roman"/>
              </a:rPr>
              <a:t>DEVELOPING MANAGERIAL LEADERSHIP</a:t>
            </a:r>
            <a:endParaRPr lang="en-US" sz="1100" i="1" dirty="0">
              <a:solidFill>
                <a:prstClr val="black"/>
              </a:solidFill>
              <a:latin typeface="Bookman Old Style"/>
              <a:ea typeface="Times New Roman"/>
              <a:cs typeface="Times New Roman"/>
            </a:endParaRPr>
          </a:p>
        </p:txBody>
      </p:sp>
      <p:sp>
        <p:nvSpPr>
          <p:cNvPr id="88" name="Arc 87"/>
          <p:cNvSpPr/>
          <p:nvPr userDrawn="1"/>
        </p:nvSpPr>
        <p:spPr>
          <a:xfrm>
            <a:off x="-1771056" y="-1"/>
            <a:ext cx="4124754" cy="3801351"/>
          </a:xfrm>
          <a:prstGeom prst="arc">
            <a:avLst>
              <a:gd name="adj1" fmla="val 16200000"/>
              <a:gd name="adj2" fmla="val 5983032"/>
            </a:avLst>
          </a:prstGeom>
          <a:ln w="76200" cmpd="sng">
            <a:solidFill>
              <a:srgbClr val="9E0707"/>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89" name="Arc 88"/>
          <p:cNvSpPr/>
          <p:nvPr userDrawn="1"/>
        </p:nvSpPr>
        <p:spPr>
          <a:xfrm>
            <a:off x="-2046138" y="642824"/>
            <a:ext cx="4124754" cy="3801351"/>
          </a:xfrm>
          <a:prstGeom prst="arc">
            <a:avLst>
              <a:gd name="adj1" fmla="val 16200000"/>
              <a:gd name="adj2" fmla="val 5567778"/>
            </a:avLst>
          </a:prstGeom>
          <a:ln w="76200" cmpd="sng">
            <a:solidFill>
              <a:srgbClr val="4A8812"/>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90" name="Arc 89"/>
          <p:cNvSpPr/>
          <p:nvPr userDrawn="1"/>
        </p:nvSpPr>
        <p:spPr>
          <a:xfrm>
            <a:off x="-1844970" y="1837449"/>
            <a:ext cx="4124754" cy="3801351"/>
          </a:xfrm>
          <a:prstGeom prst="arc">
            <a:avLst>
              <a:gd name="adj1" fmla="val 15815085"/>
              <a:gd name="adj2" fmla="val 5983032"/>
            </a:avLst>
          </a:prstGeom>
          <a:ln w="76200" cmpd="sng">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715202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826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2139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1266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36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270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65751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37637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2006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03713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48767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Single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solidFill>
                  <a:schemeClr val="tx1"/>
                </a:solidFill>
              </a:defRPr>
            </a:lvl1pPr>
          </a:lstStyle>
          <a:p>
            <a:r>
              <a:rPr lang="en-US" smtClean="0"/>
              <a:t>Click to edit Master title style</a:t>
            </a:r>
            <a:endParaRPr lang="en-GB" dirty="0"/>
          </a:p>
        </p:txBody>
      </p:sp>
      <p:sp>
        <p:nvSpPr>
          <p:cNvPr id="6" name="Content Placeholder 5"/>
          <p:cNvSpPr>
            <a:spLocks noGrp="1"/>
          </p:cNvSpPr>
          <p:nvPr>
            <p:ph sz="quarter" idx="10"/>
          </p:nvPr>
        </p:nvSpPr>
        <p:spPr>
          <a:xfrm>
            <a:off x="458797" y="1325875"/>
            <a:ext cx="8208694" cy="50896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109158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Cover Page">
    <p:spTree>
      <p:nvGrpSpPr>
        <p:cNvPr id="1" name=""/>
        <p:cNvGrpSpPr/>
        <p:nvPr/>
      </p:nvGrpSpPr>
      <p:grpSpPr>
        <a:xfrm>
          <a:off x="0" y="0"/>
          <a:ext cx="0" cy="0"/>
          <a:chOff x="0" y="0"/>
          <a:chExt cx="0" cy="0"/>
        </a:xfrm>
      </p:grpSpPr>
      <p:sp>
        <p:nvSpPr>
          <p:cNvPr id="2" name="Title 1"/>
          <p:cNvSpPr>
            <a:spLocks noGrp="1"/>
          </p:cNvSpPr>
          <p:nvPr>
            <p:ph type="ctrTitle"/>
          </p:nvPr>
        </p:nvSpPr>
        <p:spPr>
          <a:xfrm>
            <a:off x="238386" y="875429"/>
            <a:ext cx="5836736" cy="987841"/>
          </a:xfrm>
        </p:spPr>
        <p:txBody>
          <a:bodyPr anchor="b" anchorCtr="0"/>
          <a:lstStyle>
            <a:lvl1pPr algn="r">
              <a:defRPr>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238386" y="1905129"/>
            <a:ext cx="5836736" cy="701366"/>
          </a:xfrm>
          <a:prstGeom prst="rect">
            <a:avLst/>
          </a:prstGeom>
        </p:spPr>
        <p:txBody>
          <a:bodyPr lIns="0" tIns="0" rIns="0" bIns="0"/>
          <a:lstStyle>
            <a:lvl1pPr marL="0" indent="0" algn="r">
              <a:buNone/>
              <a:defRPr sz="2000">
                <a:solidFill>
                  <a:schemeClr val="tx1"/>
                </a:solidFill>
              </a:defRPr>
            </a:lvl1pPr>
            <a:lvl2pPr marL="457083" indent="0" algn="ctr">
              <a:buNone/>
              <a:defRPr>
                <a:solidFill>
                  <a:schemeClr val="tx1">
                    <a:tint val="75000"/>
                  </a:schemeClr>
                </a:solidFill>
              </a:defRPr>
            </a:lvl2pPr>
            <a:lvl3pPr marL="914168" indent="0" algn="ctr">
              <a:buNone/>
              <a:defRPr>
                <a:solidFill>
                  <a:schemeClr val="tx1">
                    <a:tint val="75000"/>
                  </a:schemeClr>
                </a:solidFill>
              </a:defRPr>
            </a:lvl3pPr>
            <a:lvl4pPr marL="1371251" indent="0" algn="ctr">
              <a:buNone/>
              <a:defRPr>
                <a:solidFill>
                  <a:schemeClr val="tx1">
                    <a:tint val="75000"/>
                  </a:schemeClr>
                </a:solidFill>
              </a:defRPr>
            </a:lvl4pPr>
            <a:lvl5pPr marL="1828336" indent="0" algn="ctr">
              <a:buNone/>
              <a:defRPr>
                <a:solidFill>
                  <a:schemeClr val="tx1">
                    <a:tint val="75000"/>
                  </a:schemeClr>
                </a:solidFill>
              </a:defRPr>
            </a:lvl5pPr>
            <a:lvl6pPr marL="2285419" indent="0" algn="ctr">
              <a:buNone/>
              <a:defRPr>
                <a:solidFill>
                  <a:schemeClr val="tx1">
                    <a:tint val="75000"/>
                  </a:schemeClr>
                </a:solidFill>
              </a:defRPr>
            </a:lvl6pPr>
            <a:lvl7pPr marL="2742504" indent="0" algn="ctr">
              <a:buNone/>
              <a:defRPr>
                <a:solidFill>
                  <a:schemeClr val="tx1">
                    <a:tint val="75000"/>
                  </a:schemeClr>
                </a:solidFill>
              </a:defRPr>
            </a:lvl7pPr>
            <a:lvl8pPr marL="3199587" indent="0" algn="ctr">
              <a:buNone/>
              <a:defRPr>
                <a:solidFill>
                  <a:schemeClr val="tx1">
                    <a:tint val="75000"/>
                  </a:schemeClr>
                </a:solidFill>
              </a:defRPr>
            </a:lvl8pPr>
            <a:lvl9pPr marL="3656671"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descr="BMF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642" y="2606494"/>
            <a:ext cx="2171971" cy="3144630"/>
          </a:xfrm>
          <a:prstGeom prst="rect">
            <a:avLst/>
          </a:prstGeom>
        </p:spPr>
      </p:pic>
      <p:sp>
        <p:nvSpPr>
          <p:cNvPr id="34" name="Arc 33"/>
          <p:cNvSpPr/>
          <p:nvPr userDrawn="1"/>
        </p:nvSpPr>
        <p:spPr>
          <a:xfrm>
            <a:off x="-204065" y="3671232"/>
            <a:ext cx="8808002" cy="3953394"/>
          </a:xfrm>
          <a:prstGeom prst="arc">
            <a:avLst>
              <a:gd name="adj1" fmla="val 15070495"/>
              <a:gd name="adj2" fmla="val 1693011"/>
            </a:avLst>
          </a:prstGeom>
          <a:ln w="38100" cmpd="sng">
            <a:solidFill>
              <a:srgbClr val="008000"/>
            </a:solidFill>
            <a:prstDash val="lgDashDotDot"/>
          </a:ln>
        </p:spPr>
        <p:style>
          <a:lnRef idx="2">
            <a:schemeClr val="accent1"/>
          </a:lnRef>
          <a:fillRef idx="0">
            <a:schemeClr val="accent1"/>
          </a:fillRef>
          <a:effectRef idx="1">
            <a:schemeClr val="accent1"/>
          </a:effectRef>
          <a:fontRef idx="minor">
            <a:schemeClr val="tx1"/>
          </a:fontRef>
        </p:style>
        <p:txBody>
          <a:bodyPr lIns="80147" tIns="40074" rIns="80147" bIns="40074" rtlCol="0" anchor="ctr"/>
          <a:lstStyle/>
          <a:p>
            <a:pPr algn="ctr"/>
            <a:endParaRPr lang="en-US">
              <a:solidFill>
                <a:prstClr val="black"/>
              </a:solidFill>
            </a:endParaRPr>
          </a:p>
        </p:txBody>
      </p:sp>
      <p:sp>
        <p:nvSpPr>
          <p:cNvPr id="36" name="Arc 35"/>
          <p:cNvSpPr/>
          <p:nvPr userDrawn="1"/>
        </p:nvSpPr>
        <p:spPr>
          <a:xfrm>
            <a:off x="-113968" y="2970436"/>
            <a:ext cx="8808002" cy="3953394"/>
          </a:xfrm>
          <a:prstGeom prst="arc">
            <a:avLst>
              <a:gd name="adj1" fmla="val 14725754"/>
              <a:gd name="adj2" fmla="val 3960709"/>
            </a:avLst>
          </a:prstGeom>
          <a:ln w="38100" cmpd="sng">
            <a:solidFill>
              <a:srgbClr val="A5232C"/>
            </a:solidFill>
            <a:prstDash val="lgDashDotDot"/>
          </a:ln>
        </p:spPr>
        <p:style>
          <a:lnRef idx="2">
            <a:schemeClr val="accent1"/>
          </a:lnRef>
          <a:fillRef idx="0">
            <a:schemeClr val="accent1"/>
          </a:fillRef>
          <a:effectRef idx="1">
            <a:schemeClr val="accent1"/>
          </a:effectRef>
          <a:fontRef idx="minor">
            <a:schemeClr val="tx1"/>
          </a:fontRef>
        </p:style>
        <p:txBody>
          <a:bodyPr lIns="80147" tIns="40074" rIns="80147" bIns="40074" rtlCol="0" anchor="ctr"/>
          <a:lstStyle/>
          <a:p>
            <a:pPr algn="ctr"/>
            <a:endParaRPr lang="en-US">
              <a:solidFill>
                <a:prstClr val="black"/>
              </a:solidFill>
            </a:endParaRPr>
          </a:p>
        </p:txBody>
      </p:sp>
      <p:sp>
        <p:nvSpPr>
          <p:cNvPr id="37" name="Arc 36"/>
          <p:cNvSpPr/>
          <p:nvPr userDrawn="1"/>
        </p:nvSpPr>
        <p:spPr>
          <a:xfrm>
            <a:off x="234620" y="4435169"/>
            <a:ext cx="8808002" cy="3953394"/>
          </a:xfrm>
          <a:prstGeom prst="arc">
            <a:avLst>
              <a:gd name="adj1" fmla="val 15070495"/>
              <a:gd name="adj2" fmla="val 1693011"/>
            </a:avLst>
          </a:prstGeom>
          <a:ln w="38100" cmpd="sng">
            <a:solidFill>
              <a:schemeClr val="tx1"/>
            </a:solidFill>
            <a:prstDash val="lgDashDotDot"/>
          </a:ln>
        </p:spPr>
        <p:style>
          <a:lnRef idx="2">
            <a:schemeClr val="accent1"/>
          </a:lnRef>
          <a:fillRef idx="0">
            <a:schemeClr val="accent1"/>
          </a:fillRef>
          <a:effectRef idx="1">
            <a:schemeClr val="accent1"/>
          </a:effectRef>
          <a:fontRef idx="minor">
            <a:schemeClr val="tx1"/>
          </a:fontRef>
        </p:style>
        <p:txBody>
          <a:bodyPr lIns="80147" tIns="40074" rIns="80147" bIns="40074" rtlCol="0" anchor="ctr"/>
          <a:lstStyle/>
          <a:p>
            <a:pPr algn="ctr"/>
            <a:endParaRPr lang="en-US">
              <a:solidFill>
                <a:prstClr val="black"/>
              </a:solidFill>
            </a:endParaRPr>
          </a:p>
        </p:txBody>
      </p:sp>
    </p:spTree>
    <p:extLst>
      <p:ext uri="{BB962C8B-B14F-4D97-AF65-F5344CB8AC3E}">
        <p14:creationId xmlns:p14="http://schemas.microsoft.com/office/powerpoint/2010/main" val="25752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emf"/><Relationship Id="rId2" Type="http://schemas.openxmlformats.org/officeDocument/2006/relationships/slideLayout" Target="../slideLayouts/slideLayout13.xml"/><Relationship Id="rId16" Type="http://schemas.openxmlformats.org/officeDocument/2006/relationships/oleObject" Target="../embeddings/oleObject1.bin"/><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vmlDrawing" Target="../drawings/vmlDrawing1.v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2.emf"/><Relationship Id="rId2" Type="http://schemas.openxmlformats.org/officeDocument/2006/relationships/slideLayout" Target="../slideLayouts/slideLayout26.xml"/><Relationship Id="rId16" Type="http://schemas.openxmlformats.org/officeDocument/2006/relationships/oleObject" Target="../embeddings/oleObject2.bin"/><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vmlDrawing" Target="../drawings/vmlDrawing2.v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FED38-E56A-C54E-A4DC-1EFD6678D7EC}" type="slidenum">
              <a:rPr lang="en-US" smtClean="0"/>
              <a:pPr/>
              <a:t>‹#›</a:t>
            </a:fld>
            <a:endParaRPr lang="en-US"/>
          </a:p>
        </p:txBody>
      </p:sp>
      <p:cxnSp>
        <p:nvCxnSpPr>
          <p:cNvPr id="7" name="Straight Connector 6"/>
          <p:cNvCxnSpPr/>
          <p:nvPr userDrawn="1"/>
        </p:nvCxnSpPr>
        <p:spPr>
          <a:xfrm flipH="1">
            <a:off x="455848" y="5826886"/>
            <a:ext cx="7533407" cy="0"/>
          </a:xfrm>
          <a:prstGeom prst="line">
            <a:avLst/>
          </a:prstGeom>
          <a:ln w="28575" cmpd="sng">
            <a:solidFill>
              <a:srgbClr val="9E0707"/>
            </a:solidFill>
            <a:prstDash val="solid"/>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H="1">
            <a:off x="455849" y="5965212"/>
            <a:ext cx="7533406" cy="0"/>
          </a:xfrm>
          <a:prstGeom prst="line">
            <a:avLst/>
          </a:prstGeom>
          <a:ln w="28575" cmpd="sng">
            <a:solidFill>
              <a:srgbClr val="4A8812"/>
            </a:solidFill>
            <a:prstDash val="solid"/>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105036"/>
            <a:ext cx="7532055" cy="0"/>
          </a:xfrm>
          <a:prstGeom prst="line">
            <a:avLst/>
          </a:prstGeom>
          <a:ln w="28575" cmpd="sng">
            <a:solidFill>
              <a:schemeClr val="tx1"/>
            </a:solidFill>
            <a:prstDash val="solid"/>
          </a:ln>
        </p:spPr>
        <p:style>
          <a:lnRef idx="2">
            <a:schemeClr val="accent1"/>
          </a:lnRef>
          <a:fillRef idx="0">
            <a:schemeClr val="accent1"/>
          </a:fillRef>
          <a:effectRef idx="1">
            <a:schemeClr val="accent1"/>
          </a:effectRef>
          <a:fontRef idx="minor">
            <a:schemeClr val="tx1"/>
          </a:fontRef>
        </p:style>
      </p:cxnSp>
      <p:graphicFrame>
        <p:nvGraphicFramePr>
          <p:cNvPr id="28" name="Object 27"/>
          <p:cNvGraphicFramePr>
            <a:graphicFrameLocks noChangeAspect="1"/>
          </p:cNvGraphicFramePr>
          <p:nvPr userDrawn="1">
            <p:extLst>
              <p:ext uri="{D42A27DB-BD31-4B8C-83A1-F6EECF244321}">
                <p14:modId xmlns:p14="http://schemas.microsoft.com/office/powerpoint/2010/main" val="3411103602"/>
              </p:ext>
            </p:extLst>
          </p:nvPr>
        </p:nvGraphicFramePr>
        <p:xfrm>
          <a:off x="8128236" y="5568197"/>
          <a:ext cx="728389" cy="709698"/>
        </p:xfrm>
        <a:graphic>
          <a:graphicData uri="http://schemas.openxmlformats.org/presentationml/2006/ole">
            <mc:AlternateContent xmlns:mc="http://schemas.openxmlformats.org/markup-compatibility/2006">
              <mc:Choice xmlns:v="urn:schemas-microsoft-com:vml" Requires="v">
                <p:oleObj spid="_x0000_s2178" name="Picture" r:id="rId16" imgW="877680" imgH="447840" progId="Word.Picture.8">
                  <p:embed/>
                </p:oleObj>
              </mc:Choice>
              <mc:Fallback>
                <p:oleObj name="Picture" r:id="rId16" imgW="877680" imgH="447840" progId="Word.Picture.8">
                  <p:embed/>
                  <p:pic>
                    <p:nvPicPr>
                      <p:cNvPr id="0" name="Picture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28236" y="5568197"/>
                        <a:ext cx="728389" cy="7096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03559560"/>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FED38-E56A-C54E-A4DC-1EFD6678D7E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flipH="1">
            <a:off x="455848" y="5826886"/>
            <a:ext cx="7533407" cy="0"/>
          </a:xfrm>
          <a:prstGeom prst="line">
            <a:avLst/>
          </a:prstGeom>
          <a:ln w="28575" cmpd="sng">
            <a:solidFill>
              <a:srgbClr val="9E0707"/>
            </a:solidFill>
            <a:prstDash val="solid"/>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H="1">
            <a:off x="455849" y="5965212"/>
            <a:ext cx="7533406" cy="0"/>
          </a:xfrm>
          <a:prstGeom prst="line">
            <a:avLst/>
          </a:prstGeom>
          <a:ln w="28575" cmpd="sng">
            <a:solidFill>
              <a:srgbClr val="4A8812"/>
            </a:solidFill>
            <a:prstDash val="solid"/>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105036"/>
            <a:ext cx="7532055" cy="0"/>
          </a:xfrm>
          <a:prstGeom prst="line">
            <a:avLst/>
          </a:prstGeom>
          <a:ln w="28575" cmpd="sng">
            <a:solidFill>
              <a:schemeClr val="tx1"/>
            </a:solidFill>
            <a:prstDash val="solid"/>
          </a:ln>
        </p:spPr>
        <p:style>
          <a:lnRef idx="2">
            <a:schemeClr val="accent1"/>
          </a:lnRef>
          <a:fillRef idx="0">
            <a:schemeClr val="accent1"/>
          </a:fillRef>
          <a:effectRef idx="1">
            <a:schemeClr val="accent1"/>
          </a:effectRef>
          <a:fontRef idx="minor">
            <a:schemeClr val="tx1"/>
          </a:fontRef>
        </p:style>
      </p:cxnSp>
      <p:graphicFrame>
        <p:nvGraphicFramePr>
          <p:cNvPr id="28" name="Object 27"/>
          <p:cNvGraphicFramePr>
            <a:graphicFrameLocks noChangeAspect="1"/>
          </p:cNvGraphicFramePr>
          <p:nvPr userDrawn="1">
            <p:extLst/>
          </p:nvPr>
        </p:nvGraphicFramePr>
        <p:xfrm>
          <a:off x="8128236" y="5568197"/>
          <a:ext cx="728389" cy="709698"/>
        </p:xfrm>
        <a:graphic>
          <a:graphicData uri="http://schemas.openxmlformats.org/presentationml/2006/ole">
            <mc:AlternateContent xmlns:mc="http://schemas.openxmlformats.org/markup-compatibility/2006">
              <mc:Choice xmlns:v="urn:schemas-microsoft-com:vml" Requires="v">
                <p:oleObj spid="_x0000_s3152" name="Picture" r:id="rId16" imgW="877680" imgH="447840" progId="Word.Picture.8">
                  <p:embed/>
                </p:oleObj>
              </mc:Choice>
              <mc:Fallback>
                <p:oleObj name="Picture" r:id="rId16" imgW="877680" imgH="447840" progId="Word.Picture.8">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28236" y="5568197"/>
                        <a:ext cx="728389" cy="7096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63788545"/>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059207" cy="1343024"/>
          </a:xfrm>
        </p:spPr>
        <p:txBody>
          <a:bodyPr>
            <a:normAutofit fontScale="90000"/>
          </a:bodyPr>
          <a:lstStyle/>
          <a:p>
            <a:pPr algn="ctr"/>
            <a:r>
              <a:rPr lang="en-ZA" dirty="0"/>
              <a:t>Corporate Management Competency Index (CMCI)</a:t>
            </a:r>
            <a:endParaRPr lang="en-GB" dirty="0"/>
          </a:p>
        </p:txBody>
      </p:sp>
    </p:spTree>
    <p:extLst>
      <p:ext uri="{BB962C8B-B14F-4D97-AF65-F5344CB8AC3E}">
        <p14:creationId xmlns:p14="http://schemas.microsoft.com/office/powerpoint/2010/main" val="350582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7" name="Elbow Connector 14"/>
          <p:cNvCxnSpPr>
            <a:cxnSpLocks noChangeShapeType="1"/>
          </p:cNvCxnSpPr>
          <p:nvPr/>
        </p:nvCxnSpPr>
        <p:spPr bwMode="auto">
          <a:xfrm rot="10800000">
            <a:off x="1968998" y="1300163"/>
            <a:ext cx="1260000" cy="0"/>
          </a:xfrm>
          <a:prstGeom prst="bentConnector3">
            <a:avLst>
              <a:gd name="adj1" fmla="val 50000"/>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21" name="Elbow Connector 14"/>
          <p:cNvCxnSpPr>
            <a:cxnSpLocks noChangeShapeType="1"/>
          </p:cNvCxnSpPr>
          <p:nvPr/>
        </p:nvCxnSpPr>
        <p:spPr bwMode="auto">
          <a:xfrm rot="16200000" flipH="1" flipV="1">
            <a:off x="944681" y="1826835"/>
            <a:ext cx="684000" cy="0"/>
          </a:xfrm>
          <a:prstGeom prst="bentConnector3">
            <a:avLst>
              <a:gd name="adj1" fmla="val 50000"/>
            </a:avLst>
          </a:prstGeom>
          <a:ln>
            <a:headEnd/>
            <a:tailEnd type="arrow" w="med" len="med"/>
          </a:ln>
        </p:spPr>
        <p:style>
          <a:lnRef idx="3">
            <a:schemeClr val="dk1"/>
          </a:lnRef>
          <a:fillRef idx="0">
            <a:schemeClr val="dk1"/>
          </a:fillRef>
          <a:effectRef idx="2">
            <a:schemeClr val="dk1"/>
          </a:effectRef>
          <a:fontRef idx="minor">
            <a:schemeClr val="tx1"/>
          </a:fontRef>
        </p:style>
      </p:cxnSp>
      <p:sp>
        <p:nvSpPr>
          <p:cNvPr id="12290" name="Slide Number Placeholder 3"/>
          <p:cNvSpPr>
            <a:spLocks noGrp="1"/>
          </p:cNvSpPr>
          <p:nvPr>
            <p:ph type="sldNum" sz="quarter" idx="10"/>
          </p:nvPr>
        </p:nvSpPr>
        <p:spPr>
          <a:xfrm>
            <a:off x="8330443" y="6570588"/>
            <a:ext cx="526182" cy="287412"/>
          </a:xfrm>
          <a:noFill/>
        </p:spPr>
        <p:txBody>
          <a:bodyPr/>
          <a:lstStyle/>
          <a:p>
            <a:pPr defTabSz="895350"/>
            <a:fld id="{948C6E91-36E4-4B4A-AB53-81D8AF074245}" type="slidenum">
              <a:rPr lang="en-US" smtClean="0"/>
              <a:pPr defTabSz="895350"/>
              <a:t>10</a:t>
            </a:fld>
            <a:endParaRPr lang="en-US" dirty="0" smtClean="0"/>
          </a:p>
        </p:txBody>
      </p:sp>
      <p:sp>
        <p:nvSpPr>
          <p:cNvPr id="12291" name="Rectangle 9"/>
          <p:cNvSpPr>
            <a:spLocks noChangeArrowheads="1"/>
          </p:cNvSpPr>
          <p:nvPr/>
        </p:nvSpPr>
        <p:spPr bwMode="auto">
          <a:xfrm>
            <a:off x="174625" y="90488"/>
            <a:ext cx="7112000" cy="593725"/>
          </a:xfrm>
          <a:prstGeom prst="rect">
            <a:avLst/>
          </a:prstGeom>
          <a:noFill/>
          <a:ln w="9525" algn="ctr">
            <a:noFill/>
            <a:miter lim="800000"/>
            <a:headEnd/>
            <a:tailEnd/>
          </a:ln>
        </p:spPr>
        <p:txBody>
          <a:bodyPr lIns="0" tIns="0" rIns="0" bIns="0" anchor="ctr"/>
          <a:lstStyle/>
          <a:p>
            <a:pPr algn="l"/>
            <a:r>
              <a:rPr lang="en-GB" sz="2000" i="0" dirty="0">
                <a:solidFill>
                  <a:schemeClr val="bg1"/>
                </a:solidFill>
                <a:latin typeface="+mj-lt"/>
                <a:ea typeface="+mj-ea"/>
                <a:cs typeface="+mj-cs"/>
              </a:rPr>
              <a:t>Research Methodology, Target Market and Sample</a:t>
            </a:r>
          </a:p>
        </p:txBody>
      </p:sp>
      <p:sp>
        <p:nvSpPr>
          <p:cNvPr id="12292" name="Oval 3"/>
          <p:cNvSpPr>
            <a:spLocks noChangeArrowheads="1"/>
          </p:cNvSpPr>
          <p:nvPr/>
        </p:nvSpPr>
        <p:spPr bwMode="auto">
          <a:xfrm>
            <a:off x="7457105" y="1049601"/>
            <a:ext cx="1625562" cy="572864"/>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b="1" i="0" dirty="0"/>
              <a:t>Wave 1</a:t>
            </a:r>
          </a:p>
        </p:txBody>
      </p:sp>
      <p:sp>
        <p:nvSpPr>
          <p:cNvPr id="12295" name="Oval 8"/>
          <p:cNvSpPr>
            <a:spLocks noChangeArrowheads="1"/>
          </p:cNvSpPr>
          <p:nvPr/>
        </p:nvSpPr>
        <p:spPr bwMode="auto">
          <a:xfrm>
            <a:off x="489612" y="1035050"/>
            <a:ext cx="1429676" cy="629976"/>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b="1" i="0" dirty="0">
                <a:solidFill>
                  <a:schemeClr val="tx1"/>
                </a:solidFill>
              </a:rPr>
              <a:t>Wave II</a:t>
            </a:r>
          </a:p>
        </p:txBody>
      </p:sp>
      <p:cxnSp>
        <p:nvCxnSpPr>
          <p:cNvPr id="12299" name="Straight Connector 26"/>
          <p:cNvCxnSpPr>
            <a:cxnSpLocks noChangeShapeType="1"/>
          </p:cNvCxnSpPr>
          <p:nvPr/>
        </p:nvCxnSpPr>
        <p:spPr bwMode="auto">
          <a:xfrm>
            <a:off x="0" y="4813845"/>
            <a:ext cx="9144000" cy="1587"/>
          </a:xfrm>
          <a:prstGeom prst="line">
            <a:avLst/>
          </a:prstGeom>
          <a:ln>
            <a:headEnd/>
            <a:tailEnd/>
          </a:ln>
        </p:spPr>
        <p:style>
          <a:lnRef idx="3">
            <a:schemeClr val="accent2"/>
          </a:lnRef>
          <a:fillRef idx="0">
            <a:schemeClr val="accent2"/>
          </a:fillRef>
          <a:effectRef idx="2">
            <a:schemeClr val="accent2"/>
          </a:effectRef>
          <a:fontRef idx="minor">
            <a:schemeClr val="tx1"/>
          </a:fontRef>
        </p:style>
      </p:cxnSp>
      <p:sp>
        <p:nvSpPr>
          <p:cNvPr id="12300" name="Rounded Rectangle 27"/>
          <p:cNvSpPr>
            <a:spLocks noChangeArrowheads="1"/>
          </p:cNvSpPr>
          <p:nvPr/>
        </p:nvSpPr>
        <p:spPr bwMode="auto">
          <a:xfrm>
            <a:off x="3739129" y="3241045"/>
            <a:ext cx="1427234" cy="5400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b="1" i="0" dirty="0"/>
              <a:t>Target Market</a:t>
            </a:r>
          </a:p>
        </p:txBody>
      </p:sp>
      <p:cxnSp>
        <p:nvCxnSpPr>
          <p:cNvPr id="20" name="Elbow Connector 14"/>
          <p:cNvCxnSpPr>
            <a:cxnSpLocks noChangeShapeType="1"/>
          </p:cNvCxnSpPr>
          <p:nvPr/>
        </p:nvCxnSpPr>
        <p:spPr bwMode="auto">
          <a:xfrm rot="10800000">
            <a:off x="6064420" y="1302438"/>
            <a:ext cx="1152000" cy="0"/>
          </a:xfrm>
          <a:prstGeom prst="bentConnector3">
            <a:avLst>
              <a:gd name="adj1" fmla="val 50000"/>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22" name="Elbow Connector 14"/>
          <p:cNvCxnSpPr>
            <a:cxnSpLocks noChangeShapeType="1"/>
          </p:cNvCxnSpPr>
          <p:nvPr/>
        </p:nvCxnSpPr>
        <p:spPr bwMode="auto">
          <a:xfrm rot="10800000" flipH="1" flipV="1">
            <a:off x="3095627" y="3559973"/>
            <a:ext cx="468000" cy="0"/>
          </a:xfrm>
          <a:prstGeom prst="bentConnector3">
            <a:avLst>
              <a:gd name="adj1" fmla="val 50000"/>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23" name="Elbow Connector 14"/>
          <p:cNvCxnSpPr>
            <a:cxnSpLocks noChangeShapeType="1"/>
          </p:cNvCxnSpPr>
          <p:nvPr/>
        </p:nvCxnSpPr>
        <p:spPr bwMode="auto">
          <a:xfrm rot="10800000" flipH="1" flipV="1">
            <a:off x="5311912" y="3511045"/>
            <a:ext cx="468000" cy="0"/>
          </a:xfrm>
          <a:prstGeom prst="bentConnector3">
            <a:avLst>
              <a:gd name="adj1" fmla="val 50000"/>
            </a:avLst>
          </a:prstGeom>
          <a:ln>
            <a:headEnd/>
            <a:tailEnd type="arrow" w="med" len="med"/>
          </a:ln>
        </p:spPr>
        <p:style>
          <a:lnRef idx="3">
            <a:schemeClr val="dk1"/>
          </a:lnRef>
          <a:fillRef idx="0">
            <a:schemeClr val="dk1"/>
          </a:fillRef>
          <a:effectRef idx="2">
            <a:schemeClr val="dk1"/>
          </a:effectRef>
          <a:fontRef idx="minor">
            <a:schemeClr val="tx1"/>
          </a:fontRef>
        </p:style>
      </p:cxnSp>
      <p:sp>
        <p:nvSpPr>
          <p:cNvPr id="26" name="Rounded Rectangle 27"/>
          <p:cNvSpPr>
            <a:spLocks noChangeArrowheads="1"/>
          </p:cNvSpPr>
          <p:nvPr/>
        </p:nvSpPr>
        <p:spPr bwMode="auto">
          <a:xfrm>
            <a:off x="3302759" y="1007041"/>
            <a:ext cx="2674960" cy="657985"/>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en-US" b="1" i="0" dirty="0" smtClean="0"/>
              <a:t>Qualitative </a:t>
            </a:r>
          </a:p>
          <a:p>
            <a:pPr algn="ctr"/>
            <a:r>
              <a:rPr lang="en-US" b="1" i="0" dirty="0" smtClean="0"/>
              <a:t>Focus Groups</a:t>
            </a:r>
            <a:endParaRPr lang="en-US" b="1" i="0" dirty="0"/>
          </a:p>
        </p:txBody>
      </p:sp>
      <p:sp>
        <p:nvSpPr>
          <p:cNvPr id="27" name="Rounded Rectangle 27"/>
          <p:cNvSpPr>
            <a:spLocks noChangeArrowheads="1"/>
          </p:cNvSpPr>
          <p:nvPr/>
        </p:nvSpPr>
        <p:spPr bwMode="auto">
          <a:xfrm>
            <a:off x="113300" y="3250677"/>
            <a:ext cx="2879681" cy="657985"/>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b="1" i="0" dirty="0" smtClean="0"/>
              <a:t>Quantitative </a:t>
            </a:r>
          </a:p>
          <a:p>
            <a:r>
              <a:rPr lang="en-US" b="1" i="0" dirty="0" smtClean="0"/>
              <a:t>Face to Face Interviews</a:t>
            </a:r>
            <a:endParaRPr lang="en-US" b="1" i="0" dirty="0"/>
          </a:p>
        </p:txBody>
      </p:sp>
      <p:sp>
        <p:nvSpPr>
          <p:cNvPr id="28" name="Rounded Rectangle 27"/>
          <p:cNvSpPr>
            <a:spLocks noChangeArrowheads="1"/>
          </p:cNvSpPr>
          <p:nvPr/>
        </p:nvSpPr>
        <p:spPr bwMode="auto">
          <a:xfrm>
            <a:off x="5779912" y="2697826"/>
            <a:ext cx="3302755" cy="1860736"/>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lstStyle/>
          <a:p>
            <a:pPr marL="171450" lvl="0" indent="-171450" algn="l">
              <a:buFont typeface="Arial" pitchFamily="34" charset="0"/>
              <a:buChar char="•"/>
            </a:pPr>
            <a:r>
              <a:rPr lang="en-ZA" i="0" dirty="0"/>
              <a:t>Higher tier of management (top management)</a:t>
            </a:r>
            <a:endParaRPr lang="en-US" i="0" dirty="0"/>
          </a:p>
          <a:p>
            <a:pPr marL="171450" lvl="0" indent="-171450" algn="l">
              <a:buFont typeface="Arial" pitchFamily="34" charset="0"/>
              <a:buChar char="•"/>
            </a:pPr>
            <a:r>
              <a:rPr lang="en-ZA" i="0" dirty="0"/>
              <a:t>Middle tier of management (reports to top management)</a:t>
            </a:r>
            <a:endParaRPr lang="en-US" i="0" dirty="0"/>
          </a:p>
          <a:p>
            <a:pPr marL="171450" lvl="0" indent="-171450" algn="l">
              <a:buFont typeface="Arial" pitchFamily="34" charset="0"/>
              <a:buChar char="•"/>
            </a:pPr>
            <a:r>
              <a:rPr lang="en-ZA" i="0" dirty="0"/>
              <a:t>Lower tier of management (reports to the second tier)</a:t>
            </a:r>
            <a:endParaRPr lang="en-US" i="0" dirty="0"/>
          </a:p>
        </p:txBody>
      </p:sp>
      <p:sp>
        <p:nvSpPr>
          <p:cNvPr id="34" name="TextBox 2"/>
          <p:cNvSpPr txBox="1">
            <a:spLocks noChangeArrowheads="1"/>
          </p:cNvSpPr>
          <p:nvPr/>
        </p:nvSpPr>
        <p:spPr bwMode="auto">
          <a:xfrm>
            <a:off x="6134931" y="1032441"/>
            <a:ext cx="10903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fontAlgn="base" hangingPunct="1">
              <a:spcBef>
                <a:spcPct val="0"/>
              </a:spcBef>
              <a:spcAft>
                <a:spcPct val="0"/>
              </a:spcAft>
            </a:pPr>
            <a:r>
              <a:rPr lang="en-ZA" sz="1000" i="0" dirty="0"/>
              <a:t>Field in: </a:t>
            </a:r>
            <a:r>
              <a:rPr lang="en-ZA" sz="1000" i="0" dirty="0" smtClean="0"/>
              <a:t>4/02/13</a:t>
            </a:r>
            <a:endParaRPr lang="en-ZA" sz="1000" i="0" dirty="0"/>
          </a:p>
        </p:txBody>
      </p:sp>
      <p:sp>
        <p:nvSpPr>
          <p:cNvPr id="35" name="TextBox 24"/>
          <p:cNvSpPr txBox="1">
            <a:spLocks noChangeArrowheads="1"/>
          </p:cNvSpPr>
          <p:nvPr/>
        </p:nvSpPr>
        <p:spPr bwMode="auto">
          <a:xfrm>
            <a:off x="6061351" y="1361693"/>
            <a:ext cx="12378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fontAlgn="base" hangingPunct="1">
              <a:spcBef>
                <a:spcPct val="0"/>
              </a:spcBef>
              <a:spcAft>
                <a:spcPct val="0"/>
              </a:spcAft>
            </a:pPr>
            <a:r>
              <a:rPr lang="en-ZA" sz="1000" i="0" dirty="0"/>
              <a:t>Field out: </a:t>
            </a:r>
            <a:r>
              <a:rPr lang="en-ZA" sz="1000" i="0" dirty="0" smtClean="0"/>
              <a:t>06/02/13</a:t>
            </a:r>
            <a:endParaRPr lang="en-ZA" sz="1000" i="0" dirty="0"/>
          </a:p>
        </p:txBody>
      </p:sp>
      <p:sp>
        <p:nvSpPr>
          <p:cNvPr id="36" name="TextBox 2"/>
          <p:cNvSpPr txBox="1">
            <a:spLocks noChangeArrowheads="1"/>
          </p:cNvSpPr>
          <p:nvPr/>
        </p:nvSpPr>
        <p:spPr bwMode="auto">
          <a:xfrm>
            <a:off x="69604" y="1893169"/>
            <a:ext cx="11608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r>
              <a:rPr lang="en-ZA" sz="1000" i="0" dirty="0"/>
              <a:t>Field in: </a:t>
            </a:r>
            <a:r>
              <a:rPr lang="en-ZA" sz="1000" i="0" dirty="0" smtClean="0"/>
              <a:t>07/03/13</a:t>
            </a:r>
            <a:endParaRPr lang="en-ZA" sz="1000" i="0" dirty="0"/>
          </a:p>
        </p:txBody>
      </p:sp>
      <p:sp>
        <p:nvSpPr>
          <p:cNvPr id="37" name="TextBox 24"/>
          <p:cNvSpPr txBox="1">
            <a:spLocks noChangeArrowheads="1"/>
          </p:cNvSpPr>
          <p:nvPr/>
        </p:nvSpPr>
        <p:spPr bwMode="auto">
          <a:xfrm>
            <a:off x="1255078" y="1863901"/>
            <a:ext cx="12378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r>
              <a:rPr lang="en-ZA" sz="1000" i="0" dirty="0"/>
              <a:t>Field out: </a:t>
            </a:r>
            <a:r>
              <a:rPr lang="en-ZA" sz="1000" i="0" dirty="0" smtClean="0"/>
              <a:t>22/03/13</a:t>
            </a:r>
            <a:endParaRPr lang="en-ZA" sz="1000" i="0" dirty="0"/>
          </a:p>
        </p:txBody>
      </p:sp>
      <p:sp>
        <p:nvSpPr>
          <p:cNvPr id="24" name="Title 1"/>
          <p:cNvSpPr>
            <a:spLocks noGrp="1"/>
          </p:cNvSpPr>
          <p:nvPr>
            <p:ph type="title"/>
          </p:nvPr>
        </p:nvSpPr>
        <p:spPr>
          <a:xfrm>
            <a:off x="0" y="171450"/>
            <a:ext cx="9144000" cy="514350"/>
          </a:xfrm>
          <a:solidFill>
            <a:schemeClr val="accent2"/>
          </a:solidFill>
        </p:spPr>
        <p:txBody>
          <a:bodyPr>
            <a:noAutofit/>
          </a:bodyPr>
          <a:lstStyle/>
          <a:p>
            <a:pPr algn="l"/>
            <a:r>
              <a:rPr lang="en-ZA" sz="3200" b="1" dirty="0" smtClean="0">
                <a:solidFill>
                  <a:schemeClr val="bg1"/>
                </a:solidFill>
              </a:rPr>
              <a:t>Research Methodology, Target Market and Sample</a:t>
            </a:r>
            <a:endParaRPr lang="en-ZA" sz="3200" b="1" dirty="0">
              <a:solidFill>
                <a:schemeClr val="bg1"/>
              </a:solidFill>
            </a:endParaRPr>
          </a:p>
        </p:txBody>
      </p:sp>
    </p:spTree>
    <p:extLst>
      <p:ext uri="{BB962C8B-B14F-4D97-AF65-F5344CB8AC3E}">
        <p14:creationId xmlns:p14="http://schemas.microsoft.com/office/powerpoint/2010/main" val="1991488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xfrm>
            <a:off x="7764905" y="6400801"/>
            <a:ext cx="1529593" cy="433978"/>
          </a:xfrm>
          <a:noFill/>
        </p:spPr>
        <p:txBody>
          <a:bodyPr/>
          <a:lstStyle/>
          <a:p>
            <a:pPr defTabSz="895350"/>
            <a:fld id="{948C6E91-36E4-4B4A-AB53-81D8AF074245}" type="slidenum">
              <a:rPr lang="en-US" smtClean="0"/>
              <a:pPr defTabSz="895350"/>
              <a:t>11</a:t>
            </a:fld>
            <a:endParaRPr lang="en-US" dirty="0" smtClean="0"/>
          </a:p>
        </p:txBody>
      </p:sp>
      <p:sp>
        <p:nvSpPr>
          <p:cNvPr id="12291" name="Rectangle 9"/>
          <p:cNvSpPr>
            <a:spLocks noChangeArrowheads="1"/>
          </p:cNvSpPr>
          <p:nvPr/>
        </p:nvSpPr>
        <p:spPr bwMode="auto">
          <a:xfrm>
            <a:off x="174625" y="90488"/>
            <a:ext cx="7112000" cy="593725"/>
          </a:xfrm>
          <a:prstGeom prst="rect">
            <a:avLst/>
          </a:prstGeom>
          <a:noFill/>
          <a:ln w="9525" algn="ctr">
            <a:noFill/>
            <a:miter lim="800000"/>
            <a:headEnd/>
            <a:tailEnd/>
          </a:ln>
        </p:spPr>
        <p:txBody>
          <a:bodyPr lIns="0" tIns="0" rIns="0" bIns="0" anchor="ctr"/>
          <a:lstStyle/>
          <a:p>
            <a:pPr algn="l"/>
            <a:r>
              <a:rPr lang="en-GB" sz="2000" i="0" dirty="0">
                <a:solidFill>
                  <a:schemeClr val="bg1"/>
                </a:solidFill>
                <a:latin typeface="+mj-lt"/>
                <a:ea typeface="+mj-ea"/>
                <a:cs typeface="+mj-cs"/>
              </a:rPr>
              <a:t>Research Methodology, Target Market and Sample</a:t>
            </a:r>
          </a:p>
        </p:txBody>
      </p:sp>
      <p:graphicFrame>
        <p:nvGraphicFramePr>
          <p:cNvPr id="2" name="Table 1"/>
          <p:cNvGraphicFramePr>
            <a:graphicFrameLocks noGrp="1"/>
          </p:cNvGraphicFramePr>
          <p:nvPr>
            <p:extLst>
              <p:ext uri="{D42A27DB-BD31-4B8C-83A1-F6EECF244321}">
                <p14:modId xmlns:p14="http://schemas.microsoft.com/office/powerpoint/2010/main" val="1356642250"/>
              </p:ext>
            </p:extLst>
          </p:nvPr>
        </p:nvGraphicFramePr>
        <p:xfrm>
          <a:off x="184422" y="2329677"/>
          <a:ext cx="8843376" cy="2656660"/>
        </p:xfrm>
        <a:graphic>
          <a:graphicData uri="http://schemas.openxmlformats.org/drawingml/2006/table">
            <a:tbl>
              <a:tblPr>
                <a:tableStyleId>{5C22544A-7EE6-4342-B048-85BDC9FD1C3A}</a:tableStyleId>
              </a:tblPr>
              <a:tblGrid>
                <a:gridCol w="1849790"/>
                <a:gridCol w="1724537"/>
                <a:gridCol w="1816227"/>
                <a:gridCol w="1780961"/>
                <a:gridCol w="1671861"/>
              </a:tblGrid>
              <a:tr h="363192">
                <a:tc rowSpan="2">
                  <a:txBody>
                    <a:bodyPr/>
                    <a:lstStyle/>
                    <a:p>
                      <a:pPr algn="l" fontAlgn="b"/>
                      <a:r>
                        <a:rPr lang="en-US" sz="1400" b="1" i="0" u="none" strike="noStrike" dirty="0" smtClean="0">
                          <a:solidFill>
                            <a:schemeClr val="bg1"/>
                          </a:solidFill>
                          <a:effectLst/>
                          <a:latin typeface="Calibri"/>
                        </a:rPr>
                        <a:t> Province</a:t>
                      </a:r>
                      <a:endParaRPr lang="en-US" sz="1400" b="1" i="0" u="none" strike="noStrike" dirty="0">
                        <a:solidFill>
                          <a:schemeClr val="bg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9E0707"/>
                    </a:solidFill>
                  </a:tcPr>
                </a:tc>
                <a:tc gridSpan="3">
                  <a:txBody>
                    <a:bodyPr/>
                    <a:lstStyle/>
                    <a:p>
                      <a:pPr algn="ctr" fontAlgn="b"/>
                      <a:r>
                        <a:rPr lang="en-US" sz="1400" b="1" i="0" u="none" strike="noStrike" dirty="0" smtClean="0">
                          <a:solidFill>
                            <a:schemeClr val="bg1"/>
                          </a:solidFill>
                          <a:effectLst/>
                          <a:latin typeface="Calibri"/>
                        </a:rPr>
                        <a:t>Management</a:t>
                      </a:r>
                      <a:endParaRPr lang="en-US" sz="1400" b="1" i="0" u="none" strike="noStrike" dirty="0">
                        <a:solidFill>
                          <a:schemeClr val="bg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E0707"/>
                    </a:solidFill>
                  </a:tcPr>
                </a:tc>
                <a:tc hMerge="1">
                  <a:txBody>
                    <a:bodyPr/>
                    <a:lstStyle/>
                    <a:p>
                      <a:endParaRPr lang="en-US"/>
                    </a:p>
                  </a:txBody>
                  <a:tcPr/>
                </a:tc>
                <a:tc hMerge="1">
                  <a:txBody>
                    <a:bodyPr/>
                    <a:lstStyle/>
                    <a:p>
                      <a:endParaRPr lang="en-US"/>
                    </a:p>
                  </a:txBody>
                  <a:tcPr/>
                </a:tc>
                <a:tc rowSpan="2">
                  <a:txBody>
                    <a:bodyPr/>
                    <a:lstStyle/>
                    <a:p>
                      <a:pPr algn="ctr" fontAlgn="b"/>
                      <a:r>
                        <a:rPr lang="en-US" sz="1400" b="1" i="0" u="none" strike="noStrike" dirty="0" smtClean="0">
                          <a:solidFill>
                            <a:schemeClr val="bg1"/>
                          </a:solidFill>
                          <a:effectLst/>
                          <a:latin typeface="Calibri"/>
                        </a:rPr>
                        <a:t>Total</a:t>
                      </a:r>
                      <a:endParaRPr lang="en-US" sz="1400" b="1" i="0" u="none" strike="noStrike" dirty="0">
                        <a:solidFill>
                          <a:schemeClr val="bg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9E0707"/>
                    </a:solidFill>
                  </a:tcPr>
                </a:tc>
              </a:tr>
              <a:tr h="493079">
                <a:tc vMerge="1">
                  <a:txBody>
                    <a:bodyPr/>
                    <a:lstStyle/>
                    <a:p>
                      <a:endParaRPr lang="en-US"/>
                    </a:p>
                  </a:txBody>
                  <a:tcPr/>
                </a:tc>
                <a:tc>
                  <a:txBody>
                    <a:bodyPr/>
                    <a:lstStyle/>
                    <a:p>
                      <a:pPr algn="ctr" fontAlgn="b"/>
                      <a:r>
                        <a:rPr lang="en-US" sz="1400" b="1" i="0" u="none" strike="noStrike" dirty="0" smtClean="0">
                          <a:solidFill>
                            <a:schemeClr val="bg1"/>
                          </a:solidFill>
                          <a:effectLst/>
                          <a:latin typeface="Calibri"/>
                        </a:rPr>
                        <a:t>Top Management</a:t>
                      </a:r>
                      <a:endParaRPr lang="en-US" sz="1400" b="1" i="0" u="none" strike="noStrike" dirty="0">
                        <a:solidFill>
                          <a:schemeClr val="bg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E0707"/>
                    </a:solidFill>
                  </a:tcPr>
                </a:tc>
                <a:tc>
                  <a:txBody>
                    <a:bodyPr/>
                    <a:lstStyle/>
                    <a:p>
                      <a:pPr algn="ctr" fontAlgn="b"/>
                      <a:r>
                        <a:rPr lang="en-US" sz="1400" b="1" i="0" u="none" strike="noStrike" dirty="0" smtClean="0">
                          <a:solidFill>
                            <a:schemeClr val="bg1"/>
                          </a:solidFill>
                          <a:effectLst/>
                          <a:latin typeface="Calibri"/>
                        </a:rPr>
                        <a:t>Middle Management</a:t>
                      </a:r>
                      <a:endParaRPr lang="en-US" sz="1400" b="1" i="0" u="none" strike="noStrike" dirty="0">
                        <a:solidFill>
                          <a:schemeClr val="bg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E0707"/>
                    </a:solidFill>
                  </a:tcPr>
                </a:tc>
                <a:tc>
                  <a:txBody>
                    <a:bodyPr/>
                    <a:lstStyle/>
                    <a:p>
                      <a:pPr algn="ctr" fontAlgn="b"/>
                      <a:r>
                        <a:rPr lang="en-US" sz="1400" b="1" i="0" u="none" strike="noStrike" dirty="0" smtClean="0">
                          <a:solidFill>
                            <a:schemeClr val="bg1"/>
                          </a:solidFill>
                          <a:effectLst/>
                          <a:latin typeface="Calibri"/>
                        </a:rPr>
                        <a:t>Junior</a:t>
                      </a:r>
                      <a:r>
                        <a:rPr lang="en-US" sz="1400" b="1" i="0" u="none" strike="noStrike" baseline="0" dirty="0" smtClean="0">
                          <a:solidFill>
                            <a:schemeClr val="bg1"/>
                          </a:solidFill>
                          <a:effectLst/>
                          <a:latin typeface="Calibri"/>
                        </a:rPr>
                        <a:t> management</a:t>
                      </a:r>
                      <a:endParaRPr lang="en-US" sz="1400" b="1" i="0" u="none" strike="noStrike" dirty="0">
                        <a:solidFill>
                          <a:schemeClr val="bg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E0707"/>
                    </a:solidFill>
                  </a:tcPr>
                </a:tc>
                <a:tc vMerge="1">
                  <a:txBody>
                    <a:bodyPr/>
                    <a:lstStyle/>
                    <a:p>
                      <a:endParaRPr lang="en-US"/>
                    </a:p>
                  </a:txBody>
                  <a:tcPr/>
                </a:tc>
              </a:tr>
              <a:tr h="460478">
                <a:tc>
                  <a:txBody>
                    <a:bodyPr/>
                    <a:lstStyle/>
                    <a:p>
                      <a:pPr algn="l" fontAlgn="b"/>
                      <a:r>
                        <a:rPr lang="en-US" sz="1400" b="0" i="0" u="none" strike="noStrike" dirty="0" smtClean="0">
                          <a:solidFill>
                            <a:srgbClr val="000000"/>
                          </a:solidFill>
                          <a:effectLst/>
                          <a:latin typeface="Calibri"/>
                        </a:rPr>
                        <a:t> Gauteng</a:t>
                      </a:r>
                      <a:endParaRPr lang="en-US" sz="1400" b="0" i="0" u="none" strike="noStrike" dirty="0">
                        <a:solidFill>
                          <a:srgbClr val="000000"/>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c>
                  <a:txBody>
                    <a:bodyPr/>
                    <a:lstStyle/>
                    <a:p>
                      <a:pPr algn="ctr" fontAlgn="t"/>
                      <a:r>
                        <a:rPr lang="en-ZA" sz="1400" b="0" i="0" u="none" strike="noStrike" kern="1200" dirty="0">
                          <a:solidFill>
                            <a:srgbClr val="000000"/>
                          </a:solidFill>
                          <a:effectLst/>
                          <a:latin typeface="Calibri"/>
                          <a:ea typeface="+mn-ea"/>
                          <a:cs typeface="+mn-cs"/>
                        </a:rPr>
                        <a:t>63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noFill/>
                  </a:tcPr>
                </a:tc>
                <a:tc>
                  <a:txBody>
                    <a:bodyPr/>
                    <a:lstStyle/>
                    <a:p>
                      <a:pPr algn="ctr" fontAlgn="t"/>
                      <a:r>
                        <a:rPr lang="en-ZA" sz="1400" b="0" i="0" u="none" strike="noStrike" kern="1200" dirty="0">
                          <a:solidFill>
                            <a:srgbClr val="000000"/>
                          </a:solidFill>
                          <a:effectLst/>
                          <a:latin typeface="Calibri"/>
                          <a:ea typeface="+mn-ea"/>
                          <a:cs typeface="+mn-cs"/>
                        </a:rPr>
                        <a:t>151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noFill/>
                  </a:tcPr>
                </a:tc>
                <a:tc>
                  <a:txBody>
                    <a:bodyPr/>
                    <a:lstStyle/>
                    <a:p>
                      <a:pPr algn="ctr" fontAlgn="t"/>
                      <a:r>
                        <a:rPr lang="en-ZA" sz="1400" b="0" i="0" u="none" strike="noStrike" kern="1200" dirty="0">
                          <a:solidFill>
                            <a:srgbClr val="000000"/>
                          </a:solidFill>
                          <a:effectLst/>
                          <a:latin typeface="Calibri"/>
                          <a:ea typeface="+mn-ea"/>
                          <a:cs typeface="+mn-cs"/>
                        </a:rPr>
                        <a:t>89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noFill/>
                  </a:tcPr>
                </a:tc>
                <a:tc>
                  <a:txBody>
                    <a:bodyPr/>
                    <a:lstStyle/>
                    <a:p>
                      <a:pPr algn="ctr" fontAlgn="t"/>
                      <a:r>
                        <a:rPr lang="en-ZA" sz="1400" b="0" i="0" u="none" strike="noStrike" kern="1200" dirty="0">
                          <a:solidFill>
                            <a:srgbClr val="000000"/>
                          </a:solidFill>
                          <a:effectLst/>
                          <a:latin typeface="Calibri"/>
                          <a:ea typeface="+mn-ea"/>
                          <a:cs typeface="+mn-cs"/>
                        </a:rPr>
                        <a:t>303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r>
              <a:tr h="446637">
                <a:tc>
                  <a:txBody>
                    <a:bodyPr/>
                    <a:lstStyle/>
                    <a:p>
                      <a:pPr algn="l" fontAlgn="b"/>
                      <a:r>
                        <a:rPr lang="en-US" sz="1400" b="0" i="0" u="none" strike="noStrike" dirty="0" smtClean="0">
                          <a:solidFill>
                            <a:srgbClr val="000000"/>
                          </a:solidFill>
                          <a:effectLst/>
                          <a:latin typeface="Calibri"/>
                        </a:rPr>
                        <a:t> Western</a:t>
                      </a:r>
                      <a:r>
                        <a:rPr lang="en-US" sz="1400" b="0" i="0" u="none" strike="noStrike" baseline="0" dirty="0" smtClean="0">
                          <a:solidFill>
                            <a:srgbClr val="000000"/>
                          </a:solidFill>
                          <a:effectLst/>
                          <a:latin typeface="Calibri"/>
                        </a:rPr>
                        <a:t> Cape</a:t>
                      </a:r>
                      <a:endParaRPr lang="en-US" sz="1400" b="0" i="0" u="none" strike="noStrike" dirty="0">
                        <a:solidFill>
                          <a:srgbClr val="000000"/>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c>
                  <a:txBody>
                    <a:bodyPr/>
                    <a:lstStyle/>
                    <a:p>
                      <a:pPr algn="ctr" fontAlgn="t"/>
                      <a:r>
                        <a:rPr lang="en-ZA" sz="1400" b="0" i="0" u="none" strike="noStrike" kern="1200" dirty="0">
                          <a:solidFill>
                            <a:srgbClr val="000000"/>
                          </a:solidFill>
                          <a:effectLst/>
                          <a:latin typeface="Calibri"/>
                          <a:ea typeface="+mn-ea"/>
                          <a:cs typeface="+mn-cs"/>
                        </a:rPr>
                        <a:t>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c>
                  <a:txBody>
                    <a:bodyPr/>
                    <a:lstStyle/>
                    <a:p>
                      <a:pPr algn="ctr" fontAlgn="t"/>
                      <a:r>
                        <a:rPr lang="en-ZA" sz="1400" b="0" i="0" u="none" strike="noStrike" kern="1200" dirty="0">
                          <a:solidFill>
                            <a:srgbClr val="000000"/>
                          </a:solidFill>
                          <a:effectLst/>
                          <a:latin typeface="Calibri"/>
                          <a:ea typeface="+mn-ea"/>
                          <a:cs typeface="+mn-cs"/>
                        </a:rPr>
                        <a:t>68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c>
                  <a:txBody>
                    <a:bodyPr/>
                    <a:lstStyle/>
                    <a:p>
                      <a:pPr algn="ctr" fontAlgn="t"/>
                      <a:r>
                        <a:rPr lang="en-ZA" sz="1400" b="0" i="0" u="none" strike="noStrike" kern="1200" dirty="0">
                          <a:solidFill>
                            <a:srgbClr val="000000"/>
                          </a:solidFill>
                          <a:effectLst/>
                          <a:latin typeface="Calibri"/>
                          <a:ea typeface="+mn-ea"/>
                          <a:cs typeface="+mn-cs"/>
                        </a:rPr>
                        <a:t>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c>
                  <a:txBody>
                    <a:bodyPr/>
                    <a:lstStyle/>
                    <a:p>
                      <a:pPr algn="ctr" fontAlgn="t"/>
                      <a:r>
                        <a:rPr lang="en-ZA" sz="1400" b="0" i="0" u="none" strike="noStrike" kern="1200" dirty="0">
                          <a:solidFill>
                            <a:srgbClr val="000000"/>
                          </a:solidFill>
                          <a:effectLst/>
                          <a:latin typeface="Calibri"/>
                          <a:ea typeface="+mn-ea"/>
                          <a:cs typeface="+mn-cs"/>
                        </a:rPr>
                        <a:t>110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noFill/>
                  </a:tcPr>
                </a:tc>
              </a:tr>
              <a:tr h="446637">
                <a:tc>
                  <a:txBody>
                    <a:bodyPr/>
                    <a:lstStyle/>
                    <a:p>
                      <a:pPr algn="l" fontAlgn="b"/>
                      <a:r>
                        <a:rPr lang="en-US" sz="1400" b="0" i="0" u="none" strike="noStrike" dirty="0" smtClean="0">
                          <a:solidFill>
                            <a:srgbClr val="000000"/>
                          </a:solidFill>
                          <a:effectLst/>
                          <a:latin typeface="Calibri"/>
                        </a:rPr>
                        <a:t> KwaZulu Natal</a:t>
                      </a:r>
                      <a:endParaRPr lang="en-US" sz="1400" b="0" i="0" u="none" strike="noStrike" dirty="0">
                        <a:solidFill>
                          <a:srgbClr val="000000"/>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c>
                  <a:txBody>
                    <a:bodyPr/>
                    <a:lstStyle/>
                    <a:p>
                      <a:pPr algn="ctr" fontAlgn="t"/>
                      <a:r>
                        <a:rPr lang="en-ZA" sz="1400" b="0" i="0" u="none" strike="noStrike" kern="1200" dirty="0">
                          <a:solidFill>
                            <a:srgbClr val="000000"/>
                          </a:solidFill>
                          <a:effectLst/>
                          <a:latin typeface="Calibri"/>
                          <a:ea typeface="+mn-ea"/>
                          <a:cs typeface="+mn-cs"/>
                        </a:rPr>
                        <a:t>24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c>
                  <a:txBody>
                    <a:bodyPr/>
                    <a:lstStyle/>
                    <a:p>
                      <a:pPr algn="ctr" fontAlgn="t"/>
                      <a:r>
                        <a:rPr lang="en-ZA" sz="1400" b="0" i="0" u="none" strike="noStrike" kern="1200" dirty="0">
                          <a:solidFill>
                            <a:srgbClr val="000000"/>
                          </a:solidFill>
                          <a:effectLst/>
                          <a:latin typeface="Calibri"/>
                          <a:ea typeface="+mn-ea"/>
                          <a:cs typeface="+mn-cs"/>
                        </a:rPr>
                        <a:t>59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c>
                  <a:txBody>
                    <a:bodyPr/>
                    <a:lstStyle/>
                    <a:p>
                      <a:pPr algn="ctr" fontAlgn="t"/>
                      <a:r>
                        <a:rPr lang="en-ZA" sz="1400" b="0" i="0" u="none" strike="noStrike" kern="1200" dirty="0">
                          <a:solidFill>
                            <a:srgbClr val="000000"/>
                          </a:solidFill>
                          <a:effectLst/>
                          <a:latin typeface="Calibri"/>
                          <a:ea typeface="+mn-ea"/>
                          <a:cs typeface="+mn-cs"/>
                        </a:rPr>
                        <a:t>18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c>
                  <a:txBody>
                    <a:bodyPr/>
                    <a:lstStyle/>
                    <a:p>
                      <a:pPr algn="ctr" fontAlgn="t"/>
                      <a:r>
                        <a:rPr lang="en-ZA" sz="1400" b="0" i="0" u="none" strike="noStrike" kern="1200" dirty="0">
                          <a:solidFill>
                            <a:srgbClr val="000000"/>
                          </a:solidFill>
                          <a:effectLst/>
                          <a:latin typeface="Calibri"/>
                          <a:ea typeface="+mn-ea"/>
                          <a:cs typeface="+mn-cs"/>
                        </a:rPr>
                        <a:t>101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r>
              <a:tr h="446637">
                <a:tc>
                  <a:txBody>
                    <a:bodyPr/>
                    <a:lstStyle/>
                    <a:p>
                      <a:pPr algn="l" fontAlgn="b"/>
                      <a:r>
                        <a:rPr lang="en-US" sz="1400" b="1" i="0" u="none" strike="noStrike" dirty="0" smtClean="0">
                          <a:solidFill>
                            <a:schemeClr val="tx1"/>
                          </a:solidFill>
                          <a:effectLst/>
                          <a:latin typeface="Calibri"/>
                        </a:rPr>
                        <a:t> Total</a:t>
                      </a:r>
                      <a:endParaRPr lang="en-US" sz="1400" b="1" i="0" u="none" strike="noStrike" dirty="0">
                        <a:solidFill>
                          <a:schemeClr val="tx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fontAlgn="b" latinLnBrk="0" hangingPunct="1"/>
                      <a:r>
                        <a:rPr lang="en-ZA" sz="1400" b="1" i="0" u="none" strike="noStrike" kern="1200" dirty="0">
                          <a:solidFill>
                            <a:schemeClr val="tx1"/>
                          </a:solidFill>
                          <a:effectLst/>
                          <a:latin typeface="Calibri"/>
                          <a:ea typeface="+mn-ea"/>
                          <a:cs typeface="+mn-cs"/>
                        </a:rPr>
                        <a:t>115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fontAlgn="b" latinLnBrk="0" hangingPunct="1"/>
                      <a:r>
                        <a:rPr lang="en-ZA" sz="1400" b="1" i="0" u="none" strike="noStrike" kern="1200" dirty="0">
                          <a:solidFill>
                            <a:schemeClr val="tx1"/>
                          </a:solidFill>
                          <a:effectLst/>
                          <a:latin typeface="Calibri"/>
                          <a:ea typeface="+mn-ea"/>
                          <a:cs typeface="+mn-cs"/>
                        </a:rPr>
                        <a:t>278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fontAlgn="b" latinLnBrk="0" hangingPunct="1"/>
                      <a:r>
                        <a:rPr lang="en-ZA" sz="1400" b="1" i="0" u="none" strike="noStrike" kern="1200" dirty="0">
                          <a:solidFill>
                            <a:schemeClr val="tx1"/>
                          </a:solidFill>
                          <a:effectLst/>
                          <a:latin typeface="Calibri"/>
                          <a:ea typeface="+mn-ea"/>
                          <a:cs typeface="+mn-cs"/>
                        </a:rPr>
                        <a:t>121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b"/>
                      <a:r>
                        <a:rPr lang="en-US" sz="1400" b="1" i="0" u="none" strike="noStrike" dirty="0" smtClean="0">
                          <a:solidFill>
                            <a:schemeClr val="tx1"/>
                          </a:solidFill>
                          <a:effectLst/>
                          <a:latin typeface="Calibri"/>
                        </a:rPr>
                        <a:t>514</a:t>
                      </a:r>
                      <a:endParaRPr lang="en-US" sz="1400" b="1" i="0" u="none" strike="noStrike" dirty="0">
                        <a:solidFill>
                          <a:schemeClr val="tx1"/>
                        </a:solidFill>
                        <a:effectLst/>
                        <a:latin typeface="Calibri"/>
                      </a:endParaRPr>
                    </a:p>
                  </a:txBody>
                  <a:tcPr marL="3056" marR="3056" marT="305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38" name="AutoShape 6"/>
          <p:cNvSpPr>
            <a:spLocks noChangeArrowheads="1"/>
          </p:cNvSpPr>
          <p:nvPr/>
        </p:nvSpPr>
        <p:spPr bwMode="auto">
          <a:xfrm flipV="1">
            <a:off x="335856" y="1218289"/>
            <a:ext cx="8472288" cy="696236"/>
          </a:xfrm>
          <a:prstGeom prst="triangle">
            <a:avLst>
              <a:gd name="adj" fmla="val 50415"/>
            </a:avLst>
          </a:prstGeom>
          <a:gradFill rotWithShape="0">
            <a:gsLst>
              <a:gs pos="0">
                <a:srgbClr val="FFFFFF"/>
              </a:gs>
              <a:gs pos="100000">
                <a:schemeClr val="tx1"/>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rot="10800000" wrap="none" anchor="ctr"/>
          <a:lstStyle/>
          <a:p>
            <a:pPr algn="ctr"/>
            <a:endParaRPr lang="en-ZA" sz="2400" dirty="0">
              <a:latin typeface="Verdana" pitchFamily="34" charset="0"/>
              <a:ea typeface="MS PGothic" pitchFamily="34" charset="-128"/>
            </a:endParaRPr>
          </a:p>
        </p:txBody>
      </p:sp>
      <p:sp>
        <p:nvSpPr>
          <p:cNvPr id="3" name="Rectangle 2"/>
          <p:cNvSpPr/>
          <p:nvPr/>
        </p:nvSpPr>
        <p:spPr>
          <a:xfrm>
            <a:off x="3504998" y="1218289"/>
            <a:ext cx="1457450" cy="276999"/>
          </a:xfrm>
          <a:prstGeom prst="rect">
            <a:avLst/>
          </a:prstGeom>
        </p:spPr>
        <p:txBody>
          <a:bodyPr wrap="none">
            <a:spAutoFit/>
          </a:bodyPr>
          <a:lstStyle/>
          <a:p>
            <a:pPr lvl="0" eaLnBrk="0" hangingPunct="0"/>
            <a:r>
              <a:rPr lang="en-ZA" b="1" i="0" dirty="0">
                <a:solidFill>
                  <a:srgbClr val="000000"/>
                </a:solidFill>
                <a:latin typeface="Arial"/>
                <a:cs typeface="Arial"/>
              </a:rPr>
              <a:t>Achieved Sample</a:t>
            </a:r>
          </a:p>
        </p:txBody>
      </p:sp>
      <p:sp>
        <p:nvSpPr>
          <p:cNvPr id="24" name="Title 1"/>
          <p:cNvSpPr>
            <a:spLocks noGrp="1"/>
          </p:cNvSpPr>
          <p:nvPr>
            <p:ph type="title"/>
          </p:nvPr>
        </p:nvSpPr>
        <p:spPr>
          <a:xfrm>
            <a:off x="0" y="171450"/>
            <a:ext cx="9144000" cy="914400"/>
          </a:xfrm>
          <a:solidFill>
            <a:schemeClr val="accent2"/>
          </a:solidFill>
        </p:spPr>
        <p:txBody>
          <a:bodyPr>
            <a:noAutofit/>
          </a:bodyPr>
          <a:lstStyle/>
          <a:p>
            <a:pPr algn="l"/>
            <a:r>
              <a:rPr lang="en-ZA" sz="3200" b="1" dirty="0" smtClean="0">
                <a:solidFill>
                  <a:schemeClr val="bg1"/>
                </a:solidFill>
              </a:rPr>
              <a:t>Research Methodology, Target Market and Sample Continued</a:t>
            </a:r>
            <a:endParaRPr lang="en-ZA" sz="3200" b="1" dirty="0">
              <a:solidFill>
                <a:schemeClr val="bg1"/>
              </a:solidFill>
            </a:endParaRPr>
          </a:p>
        </p:txBody>
      </p:sp>
    </p:spTree>
    <p:extLst>
      <p:ext uri="{BB962C8B-B14F-4D97-AF65-F5344CB8AC3E}">
        <p14:creationId xmlns:p14="http://schemas.microsoft.com/office/powerpoint/2010/main" val="4246504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0" y="184150"/>
            <a:ext cx="9144000" cy="584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ZA" sz="3200" b="1" dirty="0" smtClean="0">
                <a:solidFill>
                  <a:schemeClr val="bg1"/>
                </a:solidFill>
              </a:rPr>
              <a:t>Presentation Overview</a:t>
            </a:r>
            <a:endParaRPr lang="en-ZA" sz="3200" b="1" dirty="0">
              <a:solidFill>
                <a:schemeClr val="bg1"/>
              </a:solidFill>
            </a:endParaRPr>
          </a:p>
        </p:txBody>
      </p:sp>
      <p:sp>
        <p:nvSpPr>
          <p:cNvPr id="4" name="Rectangle 3"/>
          <p:cNvSpPr/>
          <p:nvPr/>
        </p:nvSpPr>
        <p:spPr>
          <a:xfrm>
            <a:off x="657225" y="351235"/>
            <a:ext cx="8199399" cy="5601533"/>
          </a:xfrm>
          <a:prstGeom prst="rect">
            <a:avLst/>
          </a:prstGeom>
        </p:spPr>
        <p:txBody>
          <a:bodyPr wrap="square">
            <a:spAutoFit/>
          </a:bodyPr>
          <a:lstStyle/>
          <a:p>
            <a:pPr marL="285750" indent="-285750">
              <a:lnSpc>
                <a:spcPct val="200000"/>
              </a:lnSpc>
              <a:spcBef>
                <a:spcPts val="1200"/>
              </a:spcBef>
              <a:buFont typeface="Arial" panose="020B0604020202020204" pitchFamily="34" charset="0"/>
              <a:buChar char="•"/>
              <a:defRPr/>
            </a:pPr>
            <a:endParaRPr lang="en-US" dirty="0" smtClean="0"/>
          </a:p>
          <a:p>
            <a:pPr marL="285750" indent="-285750">
              <a:lnSpc>
                <a:spcPct val="200000"/>
              </a:lnSpc>
              <a:spcBef>
                <a:spcPts val="1200"/>
              </a:spcBef>
              <a:buFont typeface="Arial" panose="020B0604020202020204" pitchFamily="34" charset="0"/>
              <a:buChar char="•"/>
              <a:defRPr/>
            </a:pPr>
            <a:r>
              <a:rPr lang="en-US" dirty="0" smtClean="0"/>
              <a:t>Background</a:t>
            </a:r>
            <a:endParaRPr lang="en-US" dirty="0"/>
          </a:p>
          <a:p>
            <a:pPr marL="285750" indent="-285750">
              <a:lnSpc>
                <a:spcPct val="200000"/>
              </a:lnSpc>
              <a:spcBef>
                <a:spcPts val="1200"/>
              </a:spcBef>
              <a:buFont typeface="Arial" panose="020B0604020202020204" pitchFamily="34" charset="0"/>
              <a:buChar char="•"/>
              <a:defRPr/>
            </a:pPr>
            <a:r>
              <a:rPr lang="en-US" dirty="0"/>
              <a:t>Research Objectives</a:t>
            </a:r>
          </a:p>
          <a:p>
            <a:pPr marL="285750" indent="-285750">
              <a:lnSpc>
                <a:spcPct val="200000"/>
              </a:lnSpc>
              <a:spcBef>
                <a:spcPts val="1200"/>
              </a:spcBef>
              <a:buFont typeface="Arial" panose="020B0604020202020204" pitchFamily="34" charset="0"/>
              <a:buChar char="•"/>
              <a:defRPr/>
            </a:pPr>
            <a:r>
              <a:rPr lang="en-US" dirty="0"/>
              <a:t>Research Methodology, Target Market and Achieved Sample</a:t>
            </a:r>
          </a:p>
          <a:p>
            <a:pPr marL="285750" indent="-285750">
              <a:lnSpc>
                <a:spcPct val="200000"/>
              </a:lnSpc>
              <a:spcBef>
                <a:spcPts val="1200"/>
              </a:spcBef>
              <a:buFont typeface="Arial" panose="020B0604020202020204" pitchFamily="34" charset="0"/>
              <a:buChar char="•"/>
              <a:defRPr/>
            </a:pPr>
            <a:r>
              <a:rPr lang="en-US" dirty="0">
                <a:solidFill>
                  <a:schemeClr val="accent1"/>
                </a:solidFill>
              </a:rPr>
              <a:t>Highlights of Qualitative Research Findings</a:t>
            </a:r>
          </a:p>
          <a:p>
            <a:pPr marL="285750" indent="-285750">
              <a:lnSpc>
                <a:spcPct val="200000"/>
              </a:lnSpc>
              <a:spcBef>
                <a:spcPts val="1200"/>
              </a:spcBef>
              <a:buFont typeface="Arial" panose="020B0604020202020204" pitchFamily="34" charset="0"/>
              <a:buChar char="•"/>
              <a:defRPr/>
            </a:pPr>
            <a:r>
              <a:rPr lang="en-US" dirty="0">
                <a:solidFill>
                  <a:srgbClr val="082439"/>
                </a:solidFill>
              </a:rPr>
              <a:t>Demographics</a:t>
            </a:r>
          </a:p>
          <a:p>
            <a:pPr marL="285750" indent="-285750">
              <a:lnSpc>
                <a:spcPct val="200000"/>
              </a:lnSpc>
              <a:spcBef>
                <a:spcPts val="1200"/>
              </a:spcBef>
              <a:buFont typeface="Arial" panose="020B0604020202020204" pitchFamily="34" charset="0"/>
              <a:buChar char="•"/>
              <a:defRPr/>
            </a:pPr>
            <a:r>
              <a:rPr lang="en-US" dirty="0">
                <a:solidFill>
                  <a:srgbClr val="082439"/>
                </a:solidFill>
              </a:rPr>
              <a:t>Main Research Findings</a:t>
            </a:r>
          </a:p>
          <a:p>
            <a:pPr marL="285750" lvl="0" indent="-285750">
              <a:lnSpc>
                <a:spcPct val="200000"/>
              </a:lnSpc>
              <a:spcBef>
                <a:spcPts val="1200"/>
              </a:spcBef>
              <a:buFont typeface="Arial" panose="020B0604020202020204" pitchFamily="34" charset="0"/>
              <a:buChar char="•"/>
              <a:defRPr/>
            </a:pPr>
            <a:r>
              <a:rPr lang="en-US" dirty="0">
                <a:solidFill>
                  <a:srgbClr val="082439"/>
                </a:solidFill>
              </a:rPr>
              <a:t>Insights and Strategic Implications</a:t>
            </a:r>
            <a:endParaRPr lang="en-US" dirty="0"/>
          </a:p>
        </p:txBody>
      </p:sp>
      <p:sp>
        <p:nvSpPr>
          <p:cNvPr id="5" name="Slide Number Placeholder 4"/>
          <p:cNvSpPr>
            <a:spLocks noGrp="1"/>
          </p:cNvSpPr>
          <p:nvPr>
            <p:ph type="sldNum" sz="quarter" idx="12"/>
          </p:nvPr>
        </p:nvSpPr>
        <p:spPr/>
        <p:txBody>
          <a:bodyPr/>
          <a:lstStyle/>
          <a:p>
            <a:fld id="{CBCFED38-E56A-C54E-A4DC-1EFD6678D7EC}" type="slidenum">
              <a:rPr lang="en-US" smtClean="0"/>
              <a:pPr/>
              <a:t>12</a:t>
            </a:fld>
            <a:endParaRPr lang="en-US"/>
          </a:p>
        </p:txBody>
      </p:sp>
    </p:spTree>
    <p:extLst>
      <p:ext uri="{BB962C8B-B14F-4D97-AF65-F5344CB8AC3E}">
        <p14:creationId xmlns:p14="http://schemas.microsoft.com/office/powerpoint/2010/main" val="470955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a:xfrm>
            <a:off x="8643938" y="6421681"/>
            <a:ext cx="500062"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cs typeface="Arial" charset="0"/>
              </a:defRPr>
            </a:lvl1pPr>
            <a:lvl2pPr marL="742950" indent="-285750" eaLnBrk="0" hangingPunct="0">
              <a:defRPr sz="1200" b="1">
                <a:solidFill>
                  <a:schemeClr val="tx1"/>
                </a:solidFill>
                <a:latin typeface="Arial" charset="0"/>
                <a:cs typeface="Arial" charset="0"/>
              </a:defRPr>
            </a:lvl2pPr>
            <a:lvl3pPr marL="1143000" indent="-228600" eaLnBrk="0" hangingPunct="0">
              <a:defRPr sz="1200" b="1">
                <a:solidFill>
                  <a:schemeClr val="tx1"/>
                </a:solidFill>
                <a:latin typeface="Arial" charset="0"/>
                <a:cs typeface="Arial" charset="0"/>
              </a:defRPr>
            </a:lvl3pPr>
            <a:lvl4pPr marL="1600200" indent="-228600" eaLnBrk="0" hangingPunct="0">
              <a:defRPr sz="1200" b="1">
                <a:solidFill>
                  <a:schemeClr val="tx1"/>
                </a:solidFill>
                <a:latin typeface="Arial" charset="0"/>
                <a:cs typeface="Arial" charset="0"/>
              </a:defRPr>
            </a:lvl4pPr>
            <a:lvl5pPr marL="2057400" indent="-228600" eaLnBrk="0" hangingPunct="0">
              <a:defRPr sz="1200" b="1">
                <a:solidFill>
                  <a:schemeClr val="tx1"/>
                </a:solidFill>
                <a:latin typeface="Arial" charset="0"/>
                <a:cs typeface="Arial" charset="0"/>
              </a:defRPr>
            </a:lvl5pPr>
            <a:lvl6pPr marL="2514600" indent="-228600" algn="ctr" eaLnBrk="0" fontAlgn="base" hangingPunct="0">
              <a:spcBef>
                <a:spcPct val="0"/>
              </a:spcBef>
              <a:spcAft>
                <a:spcPct val="0"/>
              </a:spcAft>
              <a:defRPr sz="1200" b="1">
                <a:solidFill>
                  <a:schemeClr val="tx1"/>
                </a:solidFill>
                <a:latin typeface="Arial" charset="0"/>
                <a:cs typeface="Arial" charset="0"/>
              </a:defRPr>
            </a:lvl6pPr>
            <a:lvl7pPr marL="2971800" indent="-228600" algn="ctr" eaLnBrk="0" fontAlgn="base" hangingPunct="0">
              <a:spcBef>
                <a:spcPct val="0"/>
              </a:spcBef>
              <a:spcAft>
                <a:spcPct val="0"/>
              </a:spcAft>
              <a:defRPr sz="1200" b="1">
                <a:solidFill>
                  <a:schemeClr val="tx1"/>
                </a:solidFill>
                <a:latin typeface="Arial" charset="0"/>
                <a:cs typeface="Arial" charset="0"/>
              </a:defRPr>
            </a:lvl7pPr>
            <a:lvl8pPr marL="3429000" indent="-228600" algn="ctr" eaLnBrk="0" fontAlgn="base" hangingPunct="0">
              <a:spcBef>
                <a:spcPct val="0"/>
              </a:spcBef>
              <a:spcAft>
                <a:spcPct val="0"/>
              </a:spcAft>
              <a:defRPr sz="1200" b="1">
                <a:solidFill>
                  <a:schemeClr val="tx1"/>
                </a:solidFill>
                <a:latin typeface="Arial" charset="0"/>
                <a:cs typeface="Arial" charset="0"/>
              </a:defRPr>
            </a:lvl8pPr>
            <a:lvl9pPr marL="3886200" indent="-228600" algn="ctr" eaLnBrk="0" fontAlgn="base" hangingPunct="0">
              <a:spcBef>
                <a:spcPct val="0"/>
              </a:spcBef>
              <a:spcAft>
                <a:spcPct val="0"/>
              </a:spcAft>
              <a:defRPr sz="1200" b="1">
                <a:solidFill>
                  <a:schemeClr val="tx1"/>
                </a:solidFill>
                <a:latin typeface="Arial" charset="0"/>
                <a:cs typeface="Arial" charset="0"/>
              </a:defRPr>
            </a:lvl9pPr>
          </a:lstStyle>
          <a:p>
            <a:pPr eaLnBrk="1" hangingPunct="1"/>
            <a:fld id="{CA43BCCE-B818-4924-81EF-8DA33EF0094E}" type="slidenum">
              <a:rPr lang="en-GB" sz="900" b="0" smtClean="0"/>
              <a:pPr eaLnBrk="1" hangingPunct="1"/>
              <a:t>13</a:t>
            </a:fld>
            <a:endParaRPr lang="en-GB" sz="900" b="0" dirty="0" smtClean="0"/>
          </a:p>
        </p:txBody>
      </p:sp>
      <p:pic>
        <p:nvPicPr>
          <p:cNvPr id="11" name="Picture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23900" y="986081"/>
            <a:ext cx="7416800" cy="5435600"/>
          </a:xfrm>
          <a:prstGeom prst="rect">
            <a:avLst/>
          </a:prstGeom>
          <a:noFill/>
        </p:spPr>
      </p:pic>
      <p:sp>
        <p:nvSpPr>
          <p:cNvPr id="5" name="Title 1"/>
          <p:cNvSpPr>
            <a:spLocks noGrp="1"/>
          </p:cNvSpPr>
          <p:nvPr>
            <p:ph type="title"/>
          </p:nvPr>
        </p:nvSpPr>
        <p:spPr>
          <a:xfrm>
            <a:off x="0" y="-3175"/>
            <a:ext cx="9144000" cy="671513"/>
          </a:xfrm>
          <a:solidFill>
            <a:schemeClr val="accent2"/>
          </a:solidFill>
        </p:spPr>
        <p:txBody>
          <a:bodyPr>
            <a:noAutofit/>
          </a:bodyPr>
          <a:lstStyle/>
          <a:p>
            <a:pPr algn="l"/>
            <a:r>
              <a:rPr lang="en-ZA" sz="3200" b="1" dirty="0" smtClean="0">
                <a:solidFill>
                  <a:schemeClr val="bg1"/>
                </a:solidFill>
              </a:rPr>
              <a:t>Highlights of Qualitative Research Findings</a:t>
            </a:r>
            <a:endParaRPr lang="en-ZA" sz="3200" b="1" dirty="0">
              <a:solidFill>
                <a:schemeClr val="bg1"/>
              </a:solidFill>
            </a:endParaRPr>
          </a:p>
        </p:txBody>
      </p:sp>
    </p:spTree>
    <p:extLst>
      <p:ext uri="{BB962C8B-B14F-4D97-AF65-F5344CB8AC3E}">
        <p14:creationId xmlns:p14="http://schemas.microsoft.com/office/powerpoint/2010/main" val="1180735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a:xfrm>
            <a:off x="8606594" y="6421681"/>
            <a:ext cx="500062"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cs typeface="Arial" charset="0"/>
              </a:defRPr>
            </a:lvl1pPr>
            <a:lvl2pPr marL="742950" indent="-285750" eaLnBrk="0" hangingPunct="0">
              <a:defRPr sz="1200" b="1">
                <a:solidFill>
                  <a:schemeClr val="tx1"/>
                </a:solidFill>
                <a:latin typeface="Arial" charset="0"/>
                <a:cs typeface="Arial" charset="0"/>
              </a:defRPr>
            </a:lvl2pPr>
            <a:lvl3pPr marL="1143000" indent="-228600" eaLnBrk="0" hangingPunct="0">
              <a:defRPr sz="1200" b="1">
                <a:solidFill>
                  <a:schemeClr val="tx1"/>
                </a:solidFill>
                <a:latin typeface="Arial" charset="0"/>
                <a:cs typeface="Arial" charset="0"/>
              </a:defRPr>
            </a:lvl3pPr>
            <a:lvl4pPr marL="1600200" indent="-228600" eaLnBrk="0" hangingPunct="0">
              <a:defRPr sz="1200" b="1">
                <a:solidFill>
                  <a:schemeClr val="tx1"/>
                </a:solidFill>
                <a:latin typeface="Arial" charset="0"/>
                <a:cs typeface="Arial" charset="0"/>
              </a:defRPr>
            </a:lvl4pPr>
            <a:lvl5pPr marL="2057400" indent="-228600" eaLnBrk="0" hangingPunct="0">
              <a:defRPr sz="1200" b="1">
                <a:solidFill>
                  <a:schemeClr val="tx1"/>
                </a:solidFill>
                <a:latin typeface="Arial" charset="0"/>
                <a:cs typeface="Arial" charset="0"/>
              </a:defRPr>
            </a:lvl5pPr>
            <a:lvl6pPr marL="2514600" indent="-228600" algn="ctr" eaLnBrk="0" fontAlgn="base" hangingPunct="0">
              <a:spcBef>
                <a:spcPct val="0"/>
              </a:spcBef>
              <a:spcAft>
                <a:spcPct val="0"/>
              </a:spcAft>
              <a:defRPr sz="1200" b="1">
                <a:solidFill>
                  <a:schemeClr val="tx1"/>
                </a:solidFill>
                <a:latin typeface="Arial" charset="0"/>
                <a:cs typeface="Arial" charset="0"/>
              </a:defRPr>
            </a:lvl6pPr>
            <a:lvl7pPr marL="2971800" indent="-228600" algn="ctr" eaLnBrk="0" fontAlgn="base" hangingPunct="0">
              <a:spcBef>
                <a:spcPct val="0"/>
              </a:spcBef>
              <a:spcAft>
                <a:spcPct val="0"/>
              </a:spcAft>
              <a:defRPr sz="1200" b="1">
                <a:solidFill>
                  <a:schemeClr val="tx1"/>
                </a:solidFill>
                <a:latin typeface="Arial" charset="0"/>
                <a:cs typeface="Arial" charset="0"/>
              </a:defRPr>
            </a:lvl7pPr>
            <a:lvl8pPr marL="3429000" indent="-228600" algn="ctr" eaLnBrk="0" fontAlgn="base" hangingPunct="0">
              <a:spcBef>
                <a:spcPct val="0"/>
              </a:spcBef>
              <a:spcAft>
                <a:spcPct val="0"/>
              </a:spcAft>
              <a:defRPr sz="1200" b="1">
                <a:solidFill>
                  <a:schemeClr val="tx1"/>
                </a:solidFill>
                <a:latin typeface="Arial" charset="0"/>
                <a:cs typeface="Arial" charset="0"/>
              </a:defRPr>
            </a:lvl8pPr>
            <a:lvl9pPr marL="3886200" indent="-228600" algn="ctr" eaLnBrk="0" fontAlgn="base" hangingPunct="0">
              <a:spcBef>
                <a:spcPct val="0"/>
              </a:spcBef>
              <a:spcAft>
                <a:spcPct val="0"/>
              </a:spcAft>
              <a:defRPr sz="1200" b="1">
                <a:solidFill>
                  <a:schemeClr val="tx1"/>
                </a:solidFill>
                <a:latin typeface="Arial" charset="0"/>
                <a:cs typeface="Arial" charset="0"/>
              </a:defRPr>
            </a:lvl9pPr>
          </a:lstStyle>
          <a:p>
            <a:pPr eaLnBrk="1" hangingPunct="1"/>
            <a:fld id="{CA43BCCE-B818-4924-81EF-8DA33EF0094E}" type="slidenum">
              <a:rPr lang="en-GB" sz="900" b="0" smtClean="0"/>
              <a:pPr eaLnBrk="1" hangingPunct="1"/>
              <a:t>14</a:t>
            </a:fld>
            <a:endParaRPr lang="en-GB" sz="900" b="0" dirty="0" smtClean="0"/>
          </a:p>
        </p:txBody>
      </p:sp>
      <p:sp>
        <p:nvSpPr>
          <p:cNvPr id="9219" name="Title 1"/>
          <p:cNvSpPr>
            <a:spLocks noGrp="1"/>
          </p:cNvSpPr>
          <p:nvPr>
            <p:ph type="title"/>
          </p:nvPr>
        </p:nvSpPr>
        <p:spPr>
          <a:xfrm>
            <a:off x="266700" y="-2443"/>
            <a:ext cx="7758113" cy="670658"/>
          </a:xfrm>
        </p:spPr>
        <p:txBody>
          <a:bodyPr>
            <a:normAutofit fontScale="90000"/>
          </a:bodyPr>
          <a:lstStyle/>
          <a:p>
            <a:pPr>
              <a:lnSpc>
                <a:spcPct val="200000"/>
              </a:lnSpc>
              <a:spcBef>
                <a:spcPts val="1200"/>
              </a:spcBef>
              <a:defRPr/>
            </a:pPr>
            <a:r>
              <a:rPr lang="en-US" sz="2000" kern="1200" dirty="0" smtClean="0"/>
              <a:t>Goodness of fit of the Hypothesised Model</a:t>
            </a:r>
            <a:endParaRPr lang="en-US" sz="2000" kern="1200" dirty="0"/>
          </a:p>
        </p:txBody>
      </p:sp>
      <p:graphicFrame>
        <p:nvGraphicFramePr>
          <p:cNvPr id="2" name="Table 1"/>
          <p:cNvGraphicFramePr>
            <a:graphicFrameLocks noGrp="1"/>
          </p:cNvGraphicFramePr>
          <p:nvPr>
            <p:extLst>
              <p:ext uri="{D42A27DB-BD31-4B8C-83A1-F6EECF244321}">
                <p14:modId xmlns:p14="http://schemas.microsoft.com/office/powerpoint/2010/main" val="228006105"/>
              </p:ext>
            </p:extLst>
          </p:nvPr>
        </p:nvGraphicFramePr>
        <p:xfrm>
          <a:off x="383585" y="2344252"/>
          <a:ext cx="8376830" cy="3084510"/>
        </p:xfrm>
        <a:graphic>
          <a:graphicData uri="http://schemas.openxmlformats.org/drawingml/2006/table">
            <a:tbl>
              <a:tblPr firstRow="1" firstCol="1" bandRow="1">
                <a:tableStyleId>{5C22544A-7EE6-4342-B048-85BDC9FD1C3A}</a:tableStyleId>
              </a:tblPr>
              <a:tblGrid>
                <a:gridCol w="4236630"/>
                <a:gridCol w="2324100"/>
                <a:gridCol w="1816100"/>
              </a:tblGrid>
              <a:tr h="616902">
                <a:tc>
                  <a:txBody>
                    <a:bodyPr/>
                    <a:lstStyle/>
                    <a:p>
                      <a:pPr marL="0" marR="0" algn="just">
                        <a:lnSpc>
                          <a:spcPct val="200000"/>
                        </a:lnSpc>
                        <a:spcBef>
                          <a:spcPts val="0"/>
                        </a:spcBef>
                        <a:spcAft>
                          <a:spcPts val="0"/>
                        </a:spcAft>
                      </a:pPr>
                      <a:r>
                        <a:rPr lang="en-ZA" sz="1200" dirty="0">
                          <a:solidFill>
                            <a:schemeClr val="bg1"/>
                          </a:solidFill>
                          <a:effectLst/>
                          <a:latin typeface="Arial" pitchFamily="34" charset="0"/>
                          <a:cs typeface="Arial" pitchFamily="34" charset="0"/>
                        </a:rPr>
                        <a:t>Measure</a:t>
                      </a:r>
                      <a:endParaRPr lang="en-US" sz="1200" dirty="0">
                        <a:solidFill>
                          <a:schemeClr val="bg1"/>
                        </a:solidFill>
                        <a:effectLst/>
                        <a:latin typeface="Arial" pitchFamily="34" charset="0"/>
                        <a:ea typeface="Calibri"/>
                        <a:cs typeface="Arial" pitchFamily="34" charset="0"/>
                      </a:endParaRPr>
                    </a:p>
                  </a:txBody>
                  <a:tcPr marL="19645" marR="19645" marT="0" marB="0">
                    <a:lnL w="28575"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E0707"/>
                    </a:solidFill>
                  </a:tcPr>
                </a:tc>
                <a:tc>
                  <a:txBody>
                    <a:bodyPr/>
                    <a:lstStyle/>
                    <a:p>
                      <a:pPr marL="0" marR="0" algn="ctr">
                        <a:lnSpc>
                          <a:spcPct val="200000"/>
                        </a:lnSpc>
                        <a:spcBef>
                          <a:spcPts val="0"/>
                        </a:spcBef>
                        <a:spcAft>
                          <a:spcPts val="0"/>
                        </a:spcAft>
                      </a:pPr>
                      <a:r>
                        <a:rPr lang="en-ZA" sz="1200" dirty="0">
                          <a:solidFill>
                            <a:schemeClr val="bg1"/>
                          </a:solidFill>
                          <a:effectLst/>
                          <a:latin typeface="Arial" pitchFamily="34" charset="0"/>
                          <a:cs typeface="Arial" pitchFamily="34" charset="0"/>
                        </a:rPr>
                        <a:t>Target</a:t>
                      </a:r>
                      <a:endParaRPr lang="en-US" sz="1200" dirty="0">
                        <a:solidFill>
                          <a:schemeClr val="bg1"/>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E0707"/>
                    </a:solidFill>
                  </a:tcPr>
                </a:tc>
                <a:tc>
                  <a:txBody>
                    <a:bodyPr/>
                    <a:lstStyle/>
                    <a:p>
                      <a:pPr marL="0" marR="0" algn="ctr">
                        <a:lnSpc>
                          <a:spcPct val="200000"/>
                        </a:lnSpc>
                        <a:spcBef>
                          <a:spcPts val="0"/>
                        </a:spcBef>
                        <a:spcAft>
                          <a:spcPts val="0"/>
                        </a:spcAft>
                      </a:pPr>
                      <a:r>
                        <a:rPr lang="en-US" sz="1200" dirty="0" smtClean="0">
                          <a:solidFill>
                            <a:schemeClr val="bg1"/>
                          </a:solidFill>
                          <a:effectLst/>
                          <a:latin typeface="Arial" pitchFamily="34" charset="0"/>
                          <a:ea typeface="Calibri"/>
                          <a:cs typeface="Arial" pitchFamily="34" charset="0"/>
                        </a:rPr>
                        <a:t>Actual Values</a:t>
                      </a:r>
                      <a:endParaRPr lang="en-US" sz="1200" dirty="0">
                        <a:solidFill>
                          <a:schemeClr val="bg1"/>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E0707"/>
                    </a:solidFill>
                  </a:tcPr>
                </a:tc>
              </a:tr>
              <a:tr h="616902">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ZA" sz="1200" b="0" kern="1200" dirty="0" smtClean="0">
                          <a:solidFill>
                            <a:schemeClr val="tx1"/>
                          </a:solidFill>
                          <a:effectLst/>
                          <a:latin typeface="Arial" pitchFamily="34" charset="0"/>
                          <a:ea typeface="+mn-ea"/>
                          <a:cs typeface="Arial" pitchFamily="34" charset="0"/>
                        </a:rPr>
                        <a:t> Ratio of Chi-Squared to degrees of freedom x 2/df CMIN</a:t>
                      </a:r>
                      <a:endParaRPr lang="en-US" sz="1200" b="0" kern="1200" dirty="0">
                        <a:solidFill>
                          <a:schemeClr val="tx1"/>
                        </a:solidFill>
                        <a:effectLst/>
                        <a:latin typeface="Arial" pitchFamily="34" charset="0"/>
                        <a:ea typeface="+mn-ea"/>
                        <a:cs typeface="Arial" pitchFamily="34" charset="0"/>
                      </a:endParaRPr>
                    </a:p>
                  </a:txBody>
                  <a:tcPr marL="19645" marR="19645" marT="0" marB="0">
                    <a:lnL w="28575"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ZA" sz="1200" dirty="0">
                          <a:effectLst/>
                          <a:latin typeface="Arial" pitchFamily="34" charset="0"/>
                          <a:cs typeface="Arial" pitchFamily="34" charset="0"/>
                        </a:rPr>
                        <a:t>CMIN &lt; 3</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1200" b="1" dirty="0" smtClean="0">
                          <a:solidFill>
                            <a:srgbClr val="FF0000"/>
                          </a:solidFill>
                          <a:effectLst/>
                          <a:latin typeface="Arial" pitchFamily="34" charset="0"/>
                          <a:ea typeface="Calibri"/>
                          <a:cs typeface="Arial" pitchFamily="34" charset="0"/>
                        </a:rPr>
                        <a:t>3.918</a:t>
                      </a:r>
                      <a:endParaRPr lang="en-US" sz="1200" b="1" dirty="0">
                        <a:solidFill>
                          <a:srgbClr val="FF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616902">
                <a:tc>
                  <a:txBody>
                    <a:bodyPr/>
                    <a:lstStyle/>
                    <a:p>
                      <a:pPr marL="0" marR="0" algn="l" defTabSz="914400" rtl="0" eaLnBrk="1" latinLnBrk="0" hangingPunct="1">
                        <a:lnSpc>
                          <a:spcPct val="200000"/>
                        </a:lnSpc>
                        <a:spcBef>
                          <a:spcPts val="0"/>
                        </a:spcBef>
                        <a:spcAft>
                          <a:spcPts val="0"/>
                        </a:spcAft>
                      </a:pPr>
                      <a:r>
                        <a:rPr lang="en-ZA" sz="1200" b="0" kern="1200" dirty="0" smtClean="0">
                          <a:solidFill>
                            <a:schemeClr val="tx1"/>
                          </a:solidFill>
                          <a:effectLst/>
                          <a:latin typeface="Arial" pitchFamily="34" charset="0"/>
                          <a:ea typeface="+mn-ea"/>
                          <a:cs typeface="Arial" pitchFamily="34" charset="0"/>
                        </a:rPr>
                        <a:t> Root Mean Squared Approximation of Error (RMSEA)</a:t>
                      </a:r>
                      <a:endParaRPr lang="en-US" sz="1200" b="0" kern="1200" dirty="0">
                        <a:solidFill>
                          <a:schemeClr val="tx1"/>
                        </a:solidFill>
                        <a:effectLst/>
                        <a:latin typeface="Arial" pitchFamily="34" charset="0"/>
                        <a:ea typeface="+mn-ea"/>
                        <a:cs typeface="Arial" pitchFamily="34" charset="0"/>
                      </a:endParaRPr>
                    </a:p>
                  </a:txBody>
                  <a:tcPr marL="19645" marR="19645" marT="0" marB="0">
                    <a:lnL w="28575"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ZA" sz="1200" dirty="0">
                          <a:effectLst/>
                          <a:latin typeface="Arial" pitchFamily="34" charset="0"/>
                          <a:cs typeface="Arial" pitchFamily="34" charset="0"/>
                        </a:rPr>
                        <a:t>&lt; 0.08 or &lt; 0.05</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1200" dirty="0" smtClean="0">
                          <a:solidFill>
                            <a:srgbClr val="000000"/>
                          </a:solidFill>
                          <a:effectLst/>
                          <a:latin typeface="Arial" pitchFamily="34" charset="0"/>
                          <a:ea typeface="Calibri"/>
                          <a:cs typeface="Arial" pitchFamily="34" charset="0"/>
                        </a:rPr>
                        <a:t>0.075</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616902">
                <a:tc>
                  <a:txBody>
                    <a:bodyPr/>
                    <a:lstStyle/>
                    <a:p>
                      <a:pPr marL="0" marR="0" algn="l">
                        <a:lnSpc>
                          <a:spcPct val="200000"/>
                        </a:lnSpc>
                        <a:spcBef>
                          <a:spcPts val="0"/>
                        </a:spcBef>
                        <a:spcAft>
                          <a:spcPts val="0"/>
                        </a:spcAft>
                      </a:pPr>
                      <a:r>
                        <a:rPr lang="en-ZA" sz="1200" b="0" dirty="0" smtClean="0">
                          <a:solidFill>
                            <a:schemeClr val="tx1"/>
                          </a:solidFill>
                          <a:effectLst/>
                          <a:latin typeface="Arial" pitchFamily="34" charset="0"/>
                          <a:cs typeface="Arial" pitchFamily="34" charset="0"/>
                        </a:rPr>
                        <a:t> </a:t>
                      </a:r>
                      <a:r>
                        <a:rPr lang="en-ZA" sz="1200" b="0" kern="1200" dirty="0" smtClean="0">
                          <a:solidFill>
                            <a:schemeClr val="tx1"/>
                          </a:solidFill>
                          <a:effectLst/>
                          <a:latin typeface="+mn-lt"/>
                          <a:ea typeface="+mn-ea"/>
                          <a:cs typeface="+mn-cs"/>
                        </a:rPr>
                        <a:t>Non-Normed Fit Index </a:t>
                      </a:r>
                      <a:r>
                        <a:rPr lang="en-ZA" sz="1200" b="1" kern="1200" dirty="0" smtClean="0">
                          <a:solidFill>
                            <a:schemeClr val="tx1"/>
                          </a:solidFill>
                          <a:effectLst/>
                          <a:latin typeface="+mn-lt"/>
                          <a:ea typeface="+mn-ea"/>
                          <a:cs typeface="+mn-cs"/>
                        </a:rPr>
                        <a:t>(</a:t>
                      </a:r>
                      <a:r>
                        <a:rPr lang="en-ZA" sz="1200" b="0" dirty="0" smtClean="0">
                          <a:solidFill>
                            <a:schemeClr val="tx1"/>
                          </a:solidFill>
                          <a:effectLst/>
                          <a:latin typeface="Arial" pitchFamily="34" charset="0"/>
                          <a:cs typeface="Arial" pitchFamily="34" charset="0"/>
                        </a:rPr>
                        <a:t>NNFI)</a:t>
                      </a:r>
                      <a:endParaRPr lang="en-US" sz="1200" b="0" dirty="0">
                        <a:solidFill>
                          <a:schemeClr val="tx1"/>
                        </a:solidFill>
                        <a:effectLst/>
                        <a:latin typeface="Arial" pitchFamily="34" charset="0"/>
                        <a:ea typeface="Calibri"/>
                        <a:cs typeface="Arial" pitchFamily="34" charset="0"/>
                      </a:endParaRPr>
                    </a:p>
                  </a:txBody>
                  <a:tcPr marL="19645" marR="19645" marT="0" marB="0">
                    <a:lnL w="28575"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ZA" sz="1200" dirty="0">
                          <a:effectLst/>
                          <a:latin typeface="Arial" pitchFamily="34" charset="0"/>
                          <a:cs typeface="Arial" pitchFamily="34" charset="0"/>
                        </a:rPr>
                        <a:t>&gt; 0.9</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1200" dirty="0" smtClean="0">
                          <a:solidFill>
                            <a:srgbClr val="000000"/>
                          </a:solidFill>
                          <a:effectLst/>
                          <a:latin typeface="Arial" pitchFamily="34" charset="0"/>
                          <a:ea typeface="Calibri"/>
                          <a:cs typeface="Arial" pitchFamily="34" charset="0"/>
                        </a:rPr>
                        <a:t>0.905</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616902">
                <a:tc>
                  <a:txBody>
                    <a:bodyPr/>
                    <a:lstStyle/>
                    <a:p>
                      <a:pPr marL="0" marR="0" algn="just">
                        <a:lnSpc>
                          <a:spcPct val="200000"/>
                        </a:lnSpc>
                        <a:spcBef>
                          <a:spcPts val="0"/>
                        </a:spcBef>
                        <a:spcAft>
                          <a:spcPts val="0"/>
                        </a:spcAft>
                      </a:pPr>
                      <a:r>
                        <a:rPr lang="en-ZA" sz="1200" b="0" dirty="0" smtClean="0">
                          <a:solidFill>
                            <a:schemeClr val="tx1"/>
                          </a:solidFill>
                          <a:effectLst/>
                          <a:latin typeface="Arial" pitchFamily="34" charset="0"/>
                          <a:cs typeface="Arial" pitchFamily="34" charset="0"/>
                        </a:rPr>
                        <a:t> C</a:t>
                      </a:r>
                      <a:r>
                        <a:rPr lang="en-ZA" sz="1200" b="0" kern="1200" dirty="0" smtClean="0">
                          <a:solidFill>
                            <a:schemeClr val="tx1"/>
                          </a:solidFill>
                          <a:effectLst/>
                          <a:latin typeface="Arial" pitchFamily="34" charset="0"/>
                          <a:ea typeface="+mn-ea"/>
                          <a:cs typeface="Arial" pitchFamily="34" charset="0"/>
                        </a:rPr>
                        <a:t>omparative Fit Index  (CFI) </a:t>
                      </a:r>
                      <a:endParaRPr lang="en-US" sz="1200" b="0" kern="1200" dirty="0">
                        <a:solidFill>
                          <a:schemeClr val="tx1"/>
                        </a:solidFill>
                        <a:effectLst/>
                        <a:latin typeface="Arial" pitchFamily="34" charset="0"/>
                        <a:ea typeface="+mn-ea"/>
                        <a:cs typeface="Arial" pitchFamily="34" charset="0"/>
                      </a:endParaRPr>
                    </a:p>
                  </a:txBody>
                  <a:tcPr marL="19645" marR="19645" marT="0" marB="0">
                    <a:lnL w="28575"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ZA" sz="1200" dirty="0">
                          <a:effectLst/>
                          <a:latin typeface="Arial" pitchFamily="34" charset="0"/>
                          <a:cs typeface="Arial" pitchFamily="34" charset="0"/>
                        </a:rPr>
                        <a:t>&gt; 0.9</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1200" dirty="0" smtClean="0">
                          <a:solidFill>
                            <a:srgbClr val="000000"/>
                          </a:solidFill>
                          <a:effectLst/>
                          <a:latin typeface="Arial" pitchFamily="34" charset="0"/>
                          <a:ea typeface="Calibri"/>
                          <a:cs typeface="Arial" pitchFamily="34" charset="0"/>
                        </a:rPr>
                        <a:t>0.928</a:t>
                      </a:r>
                      <a:endParaRPr lang="en-US" sz="1200" dirty="0">
                        <a:solidFill>
                          <a:srgbClr val="000000"/>
                        </a:solidFill>
                        <a:effectLst/>
                        <a:latin typeface="Arial" pitchFamily="34" charset="0"/>
                        <a:ea typeface="Calibri"/>
                        <a:cs typeface="Arial" pitchFamily="34" charset="0"/>
                      </a:endParaRPr>
                    </a:p>
                  </a:txBody>
                  <a:tcPr marL="19645" marR="19645" marT="0" marB="0">
                    <a:lnL w="63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bl>
          </a:graphicData>
        </a:graphic>
      </p:graphicFrame>
      <p:sp>
        <p:nvSpPr>
          <p:cNvPr id="4" name="Rectangle 3"/>
          <p:cNvSpPr/>
          <p:nvPr/>
        </p:nvSpPr>
        <p:spPr>
          <a:xfrm>
            <a:off x="266700" y="827821"/>
            <a:ext cx="8432800" cy="1061829"/>
          </a:xfrm>
          <a:prstGeom prst="rect">
            <a:avLst/>
          </a:prstGeom>
          <a:no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nSpc>
                <a:spcPct val="150000"/>
              </a:lnSpc>
              <a:spcAft>
                <a:spcPts val="0"/>
              </a:spcAft>
            </a:pPr>
            <a:r>
              <a:rPr lang="en-ZA" sz="1400" i="0" dirty="0">
                <a:solidFill>
                  <a:schemeClr val="tx1"/>
                </a:solidFill>
                <a:latin typeface="+mn-lt"/>
                <a:cs typeface="+mn-cs"/>
              </a:rPr>
              <a:t>The hypothesised model from the qualitative research was checked to see if it fits the data. The essence was to check that a relationship between the observed variables and their underlying latent construct(s) exists. The hypothesised model therefore fits the South African Market</a:t>
            </a:r>
            <a:r>
              <a:rPr lang="en-ZA" sz="1400" i="0" dirty="0">
                <a:solidFill>
                  <a:schemeClr val="lt1"/>
                </a:solidFill>
                <a:latin typeface="+mn-lt"/>
                <a:cs typeface="+mn-cs"/>
              </a:rPr>
              <a:t>.</a:t>
            </a:r>
            <a:endParaRPr lang="en-US" sz="1400" i="0" dirty="0">
              <a:solidFill>
                <a:schemeClr val="lt1"/>
              </a:solidFill>
              <a:latin typeface="+mn-lt"/>
              <a:cs typeface="+mn-cs"/>
            </a:endParaRPr>
          </a:p>
        </p:txBody>
      </p:sp>
      <p:sp>
        <p:nvSpPr>
          <p:cNvPr id="7" name="Title 1"/>
          <p:cNvSpPr txBox="1">
            <a:spLocks/>
          </p:cNvSpPr>
          <p:nvPr/>
        </p:nvSpPr>
        <p:spPr>
          <a:xfrm>
            <a:off x="0" y="157163"/>
            <a:ext cx="9144000" cy="51435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Goodness of fit of the Hypothesised Model</a:t>
            </a:r>
            <a:endParaRPr lang="en-ZA" sz="3200" b="1" dirty="0">
              <a:solidFill>
                <a:schemeClr val="bg1"/>
              </a:solidFill>
            </a:endParaRPr>
          </a:p>
        </p:txBody>
      </p:sp>
    </p:spTree>
    <p:extLst>
      <p:ext uri="{BB962C8B-B14F-4D97-AF65-F5344CB8AC3E}">
        <p14:creationId xmlns:p14="http://schemas.microsoft.com/office/powerpoint/2010/main" val="4234858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xfrm>
            <a:off x="8622324" y="6395979"/>
            <a:ext cx="42722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eaLnBrk="0" hangingPunct="0">
              <a:defRPr sz="1200" b="1">
                <a:solidFill>
                  <a:schemeClr val="tx1"/>
                </a:solidFill>
                <a:latin typeface="Arial" pitchFamily="34" charset="0"/>
                <a:cs typeface="Arial" pitchFamily="34" charset="0"/>
              </a:defRPr>
            </a:lvl1pPr>
            <a:lvl2pPr marL="742950" indent="-285750" defTabSz="895350" eaLnBrk="0" hangingPunct="0">
              <a:defRPr sz="1200" b="1">
                <a:solidFill>
                  <a:schemeClr val="tx1"/>
                </a:solidFill>
                <a:latin typeface="Arial" pitchFamily="34" charset="0"/>
                <a:cs typeface="Arial" pitchFamily="34" charset="0"/>
              </a:defRPr>
            </a:lvl2pPr>
            <a:lvl3pPr marL="1143000" indent="-228600" defTabSz="895350" eaLnBrk="0" hangingPunct="0">
              <a:defRPr sz="1200" b="1">
                <a:solidFill>
                  <a:schemeClr val="tx1"/>
                </a:solidFill>
                <a:latin typeface="Arial" pitchFamily="34" charset="0"/>
                <a:cs typeface="Arial" pitchFamily="34" charset="0"/>
              </a:defRPr>
            </a:lvl3pPr>
            <a:lvl4pPr marL="1600200" indent="-228600" defTabSz="895350" eaLnBrk="0" hangingPunct="0">
              <a:defRPr sz="1200" b="1">
                <a:solidFill>
                  <a:schemeClr val="tx1"/>
                </a:solidFill>
                <a:latin typeface="Arial" pitchFamily="34" charset="0"/>
                <a:cs typeface="Arial" pitchFamily="34" charset="0"/>
              </a:defRPr>
            </a:lvl4pPr>
            <a:lvl5pPr marL="2057400" indent="-228600" defTabSz="895350" eaLnBrk="0" hangingPunct="0">
              <a:defRPr sz="1200" b="1">
                <a:solidFill>
                  <a:schemeClr val="tx1"/>
                </a:solidFill>
                <a:latin typeface="Arial" pitchFamily="34" charset="0"/>
                <a:cs typeface="Arial" pitchFamily="34" charset="0"/>
              </a:defRPr>
            </a:lvl5pPr>
            <a:lvl6pPr marL="2514600" indent="-228600" defTabSz="895350" eaLnBrk="0" fontAlgn="base" hangingPunct="0">
              <a:spcBef>
                <a:spcPct val="0"/>
              </a:spcBef>
              <a:spcAft>
                <a:spcPct val="0"/>
              </a:spcAft>
              <a:defRPr sz="1200" b="1">
                <a:solidFill>
                  <a:schemeClr val="tx1"/>
                </a:solidFill>
                <a:latin typeface="Arial" pitchFamily="34" charset="0"/>
                <a:cs typeface="Arial" pitchFamily="34" charset="0"/>
              </a:defRPr>
            </a:lvl6pPr>
            <a:lvl7pPr marL="2971800" indent="-228600" defTabSz="895350" eaLnBrk="0" fontAlgn="base" hangingPunct="0">
              <a:spcBef>
                <a:spcPct val="0"/>
              </a:spcBef>
              <a:spcAft>
                <a:spcPct val="0"/>
              </a:spcAft>
              <a:defRPr sz="1200" b="1">
                <a:solidFill>
                  <a:schemeClr val="tx1"/>
                </a:solidFill>
                <a:latin typeface="Arial" pitchFamily="34" charset="0"/>
                <a:cs typeface="Arial" pitchFamily="34" charset="0"/>
              </a:defRPr>
            </a:lvl7pPr>
            <a:lvl8pPr marL="3429000" indent="-228600" defTabSz="895350" eaLnBrk="0" fontAlgn="base" hangingPunct="0">
              <a:spcBef>
                <a:spcPct val="0"/>
              </a:spcBef>
              <a:spcAft>
                <a:spcPct val="0"/>
              </a:spcAft>
              <a:defRPr sz="1200" b="1">
                <a:solidFill>
                  <a:schemeClr val="tx1"/>
                </a:solidFill>
                <a:latin typeface="Arial" pitchFamily="34" charset="0"/>
                <a:cs typeface="Arial" pitchFamily="34" charset="0"/>
              </a:defRPr>
            </a:lvl8pPr>
            <a:lvl9pPr marL="3886200" indent="-228600" defTabSz="895350" eaLnBrk="0" fontAlgn="base" hangingPunct="0">
              <a:spcBef>
                <a:spcPct val="0"/>
              </a:spcBef>
              <a:spcAft>
                <a:spcPct val="0"/>
              </a:spcAft>
              <a:defRPr sz="1200" b="1">
                <a:solidFill>
                  <a:schemeClr val="tx1"/>
                </a:solidFill>
                <a:latin typeface="Arial" pitchFamily="34" charset="0"/>
                <a:cs typeface="Arial" pitchFamily="34" charset="0"/>
              </a:defRPr>
            </a:lvl9pPr>
          </a:lstStyle>
          <a:p>
            <a:pPr eaLnBrk="1" hangingPunct="1"/>
            <a:fld id="{27BA9633-BD35-4F87-8B93-F9191E32FC03}" type="slidenum">
              <a:rPr lang="en-US" sz="900" b="0" smtClean="0"/>
              <a:pPr eaLnBrk="1" hangingPunct="1"/>
              <a:t>15</a:t>
            </a:fld>
            <a:endParaRPr lang="en-US" sz="900" b="0" dirty="0" smtClean="0"/>
          </a:p>
        </p:txBody>
      </p:sp>
      <p:sp>
        <p:nvSpPr>
          <p:cNvPr id="4099" name="Rectangle 2"/>
          <p:cNvSpPr>
            <a:spLocks noGrp="1" noChangeArrowheads="1"/>
          </p:cNvSpPr>
          <p:nvPr>
            <p:ph type="title"/>
          </p:nvPr>
        </p:nvSpPr>
        <p:spPr>
          <a:xfrm>
            <a:off x="288925" y="211138"/>
            <a:ext cx="7635875" cy="593725"/>
          </a:xfrm>
        </p:spPr>
        <p:txBody>
          <a:bodyPr/>
          <a:lstStyle/>
          <a:p>
            <a:pPr eaLnBrk="1" hangingPunct="1"/>
            <a:r>
              <a:rPr lang="en-US" sz="1800" dirty="0" smtClean="0"/>
              <a:t>Cronbach’s Alpha – Reliability Test</a:t>
            </a:r>
          </a:p>
        </p:txBody>
      </p:sp>
      <p:sp>
        <p:nvSpPr>
          <p:cNvPr id="4100" name="Rectangle 2"/>
          <p:cNvSpPr>
            <a:spLocks noChangeArrowheads="1"/>
          </p:cNvSpPr>
          <p:nvPr/>
        </p:nvSpPr>
        <p:spPr bwMode="auto">
          <a:xfrm>
            <a:off x="2724150" y="1664289"/>
            <a:ext cx="4208463" cy="92948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spcBef>
                <a:spcPct val="20000"/>
              </a:spcBef>
              <a:buClr>
                <a:srgbClr val="040408"/>
              </a:buClr>
              <a:buSzPct val="80000"/>
            </a:pPr>
            <a:r>
              <a:rPr lang="en-ZA" sz="1600" b="0" i="0" dirty="0"/>
              <a:t>“How reliable is this survey?” </a:t>
            </a:r>
          </a:p>
          <a:p>
            <a:pPr>
              <a:spcBef>
                <a:spcPct val="20000"/>
              </a:spcBef>
              <a:buClr>
                <a:srgbClr val="040408"/>
              </a:buClr>
              <a:buSzPct val="80000"/>
            </a:pPr>
            <a:endParaRPr lang="en-GB" sz="1600" b="0" i="0" dirty="0">
              <a:solidFill>
                <a:srgbClr val="040408"/>
              </a:solidFill>
            </a:endParaRPr>
          </a:p>
          <a:p>
            <a:pPr>
              <a:spcBef>
                <a:spcPct val="20000"/>
              </a:spcBef>
              <a:buClr>
                <a:srgbClr val="040408"/>
              </a:buClr>
              <a:buSzPct val="80000"/>
            </a:pPr>
            <a:r>
              <a:rPr lang="en-ZA" sz="1600" b="0" i="0" dirty="0" smtClean="0"/>
              <a:t>“</a:t>
            </a:r>
            <a:r>
              <a:rPr lang="en-ZA" sz="1600" b="0" i="0" dirty="0"/>
              <a:t>Are the results accurate?” </a:t>
            </a:r>
          </a:p>
        </p:txBody>
      </p:sp>
      <p:sp>
        <p:nvSpPr>
          <p:cNvPr id="9" name="Rectangle 8"/>
          <p:cNvSpPr/>
          <p:nvPr/>
        </p:nvSpPr>
        <p:spPr>
          <a:xfrm>
            <a:off x="2719389" y="2657670"/>
            <a:ext cx="4197350" cy="120032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marL="342900" indent="-342900" algn="ctr">
              <a:spcBef>
                <a:spcPct val="20000"/>
              </a:spcBef>
              <a:buClr>
                <a:srgbClr val="040408"/>
              </a:buClr>
              <a:buSzPct val="80000"/>
              <a:defRPr/>
            </a:pPr>
            <a:r>
              <a:rPr lang="en-ZA" b="0" i="0" dirty="0">
                <a:solidFill>
                  <a:schemeClr val="tx1"/>
                </a:solidFill>
              </a:rPr>
              <a:t>These are important questions and must be answered clearly if the results of the survey are to have any credibility for that person</a:t>
            </a:r>
            <a:endParaRPr lang="en-GB" i="0" dirty="0">
              <a:solidFill>
                <a:schemeClr val="tx1"/>
              </a:solidFill>
            </a:endParaRPr>
          </a:p>
        </p:txBody>
      </p:sp>
      <p:sp>
        <p:nvSpPr>
          <p:cNvPr id="4102" name="Rectangle 3"/>
          <p:cNvSpPr>
            <a:spLocks noChangeArrowheads="1"/>
          </p:cNvSpPr>
          <p:nvPr/>
        </p:nvSpPr>
        <p:spPr bwMode="auto">
          <a:xfrm>
            <a:off x="2298700" y="947737"/>
            <a:ext cx="4772025" cy="3036887"/>
          </a:xfrm>
          <a:prstGeom prst="rect">
            <a:avLst/>
          </a:prstGeom>
          <a:noFill/>
          <a:ln w="9525">
            <a:solidFill>
              <a:srgbClr val="C00000"/>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a:extLst>
            <a:ext uri="{909E8E84-426E-40DD-AFC4-6F175D3DCCD1}">
              <a14:hiddenFill xmlns:a14="http://schemas.microsoft.com/office/drawing/2010/main">
                <a:solidFill>
                  <a:srgbClr val="FFFFFF"/>
                </a:solidFill>
              </a14:hiddenFill>
            </a:ext>
          </a:extLst>
        </p:spPr>
        <p:txBody>
          <a:bodyPr>
            <a:flatTx/>
          </a:bodyPr>
          <a:lstStyle/>
          <a:p>
            <a:endParaRPr lang="en-US" b="0" dirty="0"/>
          </a:p>
        </p:txBody>
      </p:sp>
      <p:sp>
        <p:nvSpPr>
          <p:cNvPr id="4105" name="Rectangle 4"/>
          <p:cNvSpPr>
            <a:spLocks noChangeArrowheads="1"/>
          </p:cNvSpPr>
          <p:nvPr/>
        </p:nvSpPr>
        <p:spPr bwMode="auto">
          <a:xfrm>
            <a:off x="99219" y="4041703"/>
            <a:ext cx="8950325" cy="738664"/>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nSpc>
                <a:spcPct val="150000"/>
              </a:lnSpc>
            </a:pPr>
            <a:r>
              <a:rPr lang="en-ZA" sz="1400" b="0" i="0" dirty="0"/>
              <a:t>The ability to answer such questions will result in the client having confidence in the work conducted. These answers can be linked to how good the </a:t>
            </a:r>
            <a:r>
              <a:rPr lang="en-ZA" sz="1400" i="0" dirty="0">
                <a:solidFill>
                  <a:schemeClr val="accent1"/>
                </a:solidFill>
              </a:rPr>
              <a:t>survey instrument was </a:t>
            </a:r>
            <a:r>
              <a:rPr lang="en-ZA" sz="1400" b="0" i="0" dirty="0"/>
              <a:t>or the </a:t>
            </a:r>
            <a:r>
              <a:rPr lang="en-ZA" sz="1400" i="0" dirty="0">
                <a:solidFill>
                  <a:schemeClr val="accent1"/>
                </a:solidFill>
              </a:rPr>
              <a:t>data collection procedure</a:t>
            </a:r>
            <a:r>
              <a:rPr lang="en-ZA" sz="1400" b="0" i="0" dirty="0"/>
              <a:t>. </a:t>
            </a:r>
          </a:p>
        </p:txBody>
      </p:sp>
      <p:sp>
        <p:nvSpPr>
          <p:cNvPr id="4107" name="Rectangle 5"/>
          <p:cNvSpPr>
            <a:spLocks noChangeArrowheads="1"/>
          </p:cNvSpPr>
          <p:nvPr/>
        </p:nvSpPr>
        <p:spPr bwMode="auto">
          <a:xfrm>
            <a:off x="5068374" y="4809687"/>
            <a:ext cx="1058303" cy="416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ZA" sz="1600" dirty="0" smtClean="0">
                <a:solidFill>
                  <a:srgbClr val="000000"/>
                </a:solidFill>
              </a:rPr>
              <a:t>Reliability</a:t>
            </a:r>
            <a:endParaRPr lang="en-ZA" sz="1600" b="0" dirty="0">
              <a:solidFill>
                <a:srgbClr val="000000"/>
              </a:solidFill>
            </a:endParaRPr>
          </a:p>
        </p:txBody>
      </p:sp>
      <p:sp>
        <p:nvSpPr>
          <p:cNvPr id="4108" name="Rectangle 7"/>
          <p:cNvSpPr>
            <a:spLocks noChangeArrowheads="1"/>
          </p:cNvSpPr>
          <p:nvPr/>
        </p:nvSpPr>
        <p:spPr bwMode="auto">
          <a:xfrm>
            <a:off x="3159125" y="951896"/>
            <a:ext cx="3117850" cy="338138"/>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ZA" sz="1600" b="0" i="0" dirty="0"/>
              <a:t>Common questions from clients </a:t>
            </a:r>
          </a:p>
        </p:txBody>
      </p:sp>
      <p:sp>
        <p:nvSpPr>
          <p:cNvPr id="4109" name="Down Arrow 9"/>
          <p:cNvSpPr>
            <a:spLocks noChangeArrowheads="1"/>
          </p:cNvSpPr>
          <p:nvPr/>
        </p:nvSpPr>
        <p:spPr bwMode="auto">
          <a:xfrm>
            <a:off x="4522788" y="1283360"/>
            <a:ext cx="368300" cy="323850"/>
          </a:xfrm>
          <a:prstGeom prst="downArrow">
            <a:avLst>
              <a:gd name="adj1" fmla="val 50000"/>
              <a:gd name="adj2" fmla="val 50000"/>
            </a:avLst>
          </a:prstGeom>
          <a:solidFill>
            <a:schemeClr val="accent1"/>
          </a:solidFill>
          <a:ln w="6350" algn="ctr">
            <a:solidFill>
              <a:srgbClr val="333333"/>
            </a:solidFill>
            <a:round/>
            <a:headEnd/>
            <a:tailEnd/>
          </a:ln>
        </p:spPr>
        <p:txBody>
          <a:bodyPr/>
          <a:lstStyle/>
          <a:p>
            <a:pPr algn="ctr"/>
            <a:endParaRPr lang="en-ZA" dirty="0"/>
          </a:p>
        </p:txBody>
      </p:sp>
      <p:sp>
        <p:nvSpPr>
          <p:cNvPr id="4111" name="Chevron 10"/>
          <p:cNvSpPr>
            <a:spLocks noChangeArrowheads="1"/>
          </p:cNvSpPr>
          <p:nvPr/>
        </p:nvSpPr>
        <p:spPr bwMode="auto">
          <a:xfrm rot="5400000">
            <a:off x="4280693" y="4795134"/>
            <a:ext cx="484188" cy="484187"/>
          </a:xfrm>
          <a:prstGeom prst="chevron">
            <a:avLst>
              <a:gd name="adj" fmla="val 50000"/>
            </a:avLst>
          </a:prstGeom>
          <a:solidFill>
            <a:schemeClr val="accent1"/>
          </a:solidFill>
          <a:ln w="6350" algn="ctr">
            <a:solidFill>
              <a:srgbClr val="333333"/>
            </a:solidFill>
            <a:round/>
            <a:headEnd/>
            <a:tailEnd/>
          </a:ln>
        </p:spPr>
        <p:txBody>
          <a:bodyPr/>
          <a:lstStyle/>
          <a:p>
            <a:pPr algn="ctr"/>
            <a:endParaRPr lang="en-ZA" dirty="0"/>
          </a:p>
        </p:txBody>
      </p:sp>
      <p:sp>
        <p:nvSpPr>
          <p:cNvPr id="2" name="Rectangle 1"/>
          <p:cNvSpPr/>
          <p:nvPr/>
        </p:nvSpPr>
        <p:spPr>
          <a:xfrm>
            <a:off x="1957389" y="5591527"/>
            <a:ext cx="5326062" cy="1214027"/>
          </a:xfrm>
          <a:prstGeom prst="rect">
            <a:avLst/>
          </a:prstGeom>
          <a:solidFill>
            <a:srgbClr val="9E0707"/>
          </a:solidFill>
          <a:ln>
            <a:solidFill>
              <a:schemeClr val="accent1"/>
            </a:solidFill>
          </a:ln>
        </p:spPr>
        <p:txBody>
          <a:bodyPr wrap="square">
            <a:spAutoFit/>
          </a:bodyPr>
          <a:lstStyle/>
          <a:p>
            <a:r>
              <a:rPr lang="en-ZA" i="0" dirty="0" smtClean="0">
                <a:solidFill>
                  <a:schemeClr val="bg1"/>
                </a:solidFill>
              </a:rPr>
              <a:t>Questionnaire-type </a:t>
            </a:r>
            <a:r>
              <a:rPr lang="en-ZA" i="0" dirty="0">
                <a:solidFill>
                  <a:schemeClr val="bg1"/>
                </a:solidFill>
              </a:rPr>
              <a:t>scales with an alpha </a:t>
            </a:r>
            <a:r>
              <a:rPr lang="en-ZA" b="1" i="0" dirty="0">
                <a:solidFill>
                  <a:schemeClr val="bg1"/>
                </a:solidFill>
              </a:rPr>
              <a:t>value of greater than 0.75 </a:t>
            </a:r>
            <a:r>
              <a:rPr lang="en-ZA" i="0" dirty="0">
                <a:solidFill>
                  <a:schemeClr val="bg1"/>
                </a:solidFill>
              </a:rPr>
              <a:t>are considered reliable (internal consistent). [The standard in literature is a value of 0.7.]</a:t>
            </a:r>
          </a:p>
        </p:txBody>
      </p:sp>
      <p:sp>
        <p:nvSpPr>
          <p:cNvPr id="3" name="TextBox 2"/>
          <p:cNvSpPr txBox="1"/>
          <p:nvPr/>
        </p:nvSpPr>
        <p:spPr>
          <a:xfrm>
            <a:off x="4706938" y="5160962"/>
            <a:ext cx="1244600" cy="400110"/>
          </a:xfrm>
          <a:prstGeom prst="rect">
            <a:avLst/>
          </a:prstGeom>
          <a:noFill/>
        </p:spPr>
        <p:txBody>
          <a:bodyPr wrap="square" rtlCol="0">
            <a:spAutoFit/>
          </a:bodyPr>
          <a:lstStyle/>
          <a:p>
            <a:r>
              <a:rPr lang="en-US" sz="2000" b="1" dirty="0" smtClean="0"/>
              <a:t>0.99</a:t>
            </a:r>
            <a:endParaRPr lang="en-US" sz="2000" b="1" dirty="0"/>
          </a:p>
        </p:txBody>
      </p:sp>
      <p:sp>
        <p:nvSpPr>
          <p:cNvPr id="18" name="Title 1"/>
          <p:cNvSpPr txBox="1">
            <a:spLocks/>
          </p:cNvSpPr>
          <p:nvPr/>
        </p:nvSpPr>
        <p:spPr>
          <a:xfrm>
            <a:off x="0" y="157163"/>
            <a:ext cx="9144000" cy="51435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err="1" smtClean="0">
                <a:solidFill>
                  <a:schemeClr val="bg1"/>
                </a:solidFill>
              </a:rPr>
              <a:t>Cronbach’s</a:t>
            </a:r>
            <a:r>
              <a:rPr lang="en-ZA" sz="3200" b="1" dirty="0" smtClean="0">
                <a:solidFill>
                  <a:schemeClr val="bg1"/>
                </a:solidFill>
              </a:rPr>
              <a:t> Alpha – Reliability Test</a:t>
            </a:r>
            <a:endParaRPr lang="en-ZA" sz="3200" b="1" dirty="0">
              <a:solidFill>
                <a:schemeClr val="bg1"/>
              </a:solidFill>
            </a:endParaRPr>
          </a:p>
        </p:txBody>
      </p:sp>
    </p:spTree>
    <p:extLst>
      <p:ext uri="{BB962C8B-B14F-4D97-AF65-F5344CB8AC3E}">
        <p14:creationId xmlns:p14="http://schemas.microsoft.com/office/powerpoint/2010/main" val="175325204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588"/>
            <a:ext cx="9144000" cy="614362"/>
          </a:xfrm>
          <a:solidFill>
            <a:schemeClr val="accent2"/>
          </a:solidFill>
        </p:spPr>
        <p:txBody>
          <a:bodyPr>
            <a:normAutofit/>
          </a:bodyPr>
          <a:lstStyle/>
          <a:p>
            <a:pPr algn="l"/>
            <a:r>
              <a:rPr lang="en-ZA" sz="3200" b="1" dirty="0" smtClean="0">
                <a:solidFill>
                  <a:schemeClr val="bg1"/>
                </a:solidFill>
              </a:rPr>
              <a:t>Presentation Overview</a:t>
            </a:r>
            <a:endParaRPr lang="en-ZA" sz="3200" b="1" dirty="0">
              <a:solidFill>
                <a:schemeClr val="bg1"/>
              </a:solidFill>
            </a:endParaRPr>
          </a:p>
        </p:txBody>
      </p:sp>
      <p:sp>
        <p:nvSpPr>
          <p:cNvPr id="3" name="Content Placeholder 2"/>
          <p:cNvSpPr>
            <a:spLocks noGrp="1"/>
          </p:cNvSpPr>
          <p:nvPr>
            <p:ph sz="quarter" idx="10"/>
          </p:nvPr>
        </p:nvSpPr>
        <p:spPr>
          <a:xfrm>
            <a:off x="0" y="742950"/>
            <a:ext cx="8667491" cy="6115049"/>
          </a:xfrm>
        </p:spPr>
        <p:txBody>
          <a:bodyPr>
            <a:normAutofit/>
          </a:bodyPr>
          <a:lstStyle/>
          <a:p>
            <a:pPr marL="0" indent="0">
              <a:buNone/>
            </a:pPr>
            <a:endParaRPr lang="en-ZA" dirty="0"/>
          </a:p>
          <a:p>
            <a:pPr marL="0" indent="0">
              <a:buNone/>
            </a:pPr>
            <a:endParaRPr lang="en-ZA" dirty="0" smtClean="0"/>
          </a:p>
          <a:p>
            <a:pPr marL="0" indent="0" algn="ctr">
              <a:buNone/>
            </a:pPr>
            <a:endParaRPr lang="en-ZA" sz="2800" b="1"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p:txBody>
      </p:sp>
      <p:sp>
        <p:nvSpPr>
          <p:cNvPr id="4" name="Rectangle 3"/>
          <p:cNvSpPr/>
          <p:nvPr/>
        </p:nvSpPr>
        <p:spPr>
          <a:xfrm>
            <a:off x="371475" y="742950"/>
            <a:ext cx="6195753" cy="4893647"/>
          </a:xfrm>
          <a:prstGeom prst="rect">
            <a:avLst/>
          </a:prstGeom>
        </p:spPr>
        <p:txBody>
          <a:bodyPr wrap="square">
            <a:spAutoFit/>
          </a:bodyPr>
          <a:lstStyle/>
          <a:p>
            <a:pPr>
              <a:lnSpc>
                <a:spcPct val="200000"/>
              </a:lnSpc>
              <a:spcBef>
                <a:spcPts val="1200"/>
              </a:spcBef>
              <a:defRPr/>
            </a:pPr>
            <a:r>
              <a:rPr lang="en-US" dirty="0" smtClean="0"/>
              <a:t>Background</a:t>
            </a:r>
            <a:endParaRPr lang="en-US" dirty="0"/>
          </a:p>
          <a:p>
            <a:pPr>
              <a:lnSpc>
                <a:spcPct val="200000"/>
              </a:lnSpc>
              <a:spcBef>
                <a:spcPts val="1200"/>
              </a:spcBef>
              <a:defRPr/>
            </a:pPr>
            <a:r>
              <a:rPr lang="en-US" dirty="0"/>
              <a:t>Research Objectives</a:t>
            </a:r>
          </a:p>
          <a:p>
            <a:pPr>
              <a:lnSpc>
                <a:spcPct val="200000"/>
              </a:lnSpc>
              <a:spcBef>
                <a:spcPts val="1200"/>
              </a:spcBef>
              <a:defRPr/>
            </a:pPr>
            <a:r>
              <a:rPr lang="en-US" dirty="0"/>
              <a:t>Research Methodology, Target Market and Achieved Sample</a:t>
            </a:r>
          </a:p>
          <a:p>
            <a:pPr>
              <a:lnSpc>
                <a:spcPct val="200000"/>
              </a:lnSpc>
              <a:spcBef>
                <a:spcPts val="1200"/>
              </a:spcBef>
              <a:defRPr/>
            </a:pPr>
            <a:r>
              <a:rPr lang="en-US" dirty="0"/>
              <a:t>Highlights of Qualitative Research Findings</a:t>
            </a:r>
          </a:p>
          <a:p>
            <a:pPr>
              <a:lnSpc>
                <a:spcPct val="200000"/>
              </a:lnSpc>
              <a:spcBef>
                <a:spcPts val="1200"/>
              </a:spcBef>
              <a:defRPr/>
            </a:pPr>
            <a:r>
              <a:rPr lang="en-US" dirty="0">
                <a:solidFill>
                  <a:schemeClr val="accent1"/>
                </a:solidFill>
              </a:rPr>
              <a:t>Demographics</a:t>
            </a:r>
          </a:p>
          <a:p>
            <a:pPr>
              <a:lnSpc>
                <a:spcPct val="200000"/>
              </a:lnSpc>
              <a:spcBef>
                <a:spcPts val="1200"/>
              </a:spcBef>
              <a:defRPr/>
            </a:pPr>
            <a:r>
              <a:rPr lang="en-US" dirty="0">
                <a:solidFill>
                  <a:srgbClr val="082439"/>
                </a:solidFill>
              </a:rPr>
              <a:t>Main Research Findings</a:t>
            </a:r>
          </a:p>
          <a:p>
            <a:pPr lvl="0">
              <a:lnSpc>
                <a:spcPct val="200000"/>
              </a:lnSpc>
              <a:spcBef>
                <a:spcPts val="1200"/>
              </a:spcBef>
              <a:defRPr/>
            </a:pPr>
            <a:r>
              <a:rPr lang="en-US" dirty="0">
                <a:solidFill>
                  <a:srgbClr val="082439"/>
                </a:solidFill>
              </a:rPr>
              <a:t>Insights and Strategic Implications</a:t>
            </a:r>
            <a:endParaRPr lang="en-US" dirty="0"/>
          </a:p>
        </p:txBody>
      </p:sp>
      <p:sp>
        <p:nvSpPr>
          <p:cNvPr id="5" name="TextBox 4"/>
          <p:cNvSpPr txBox="1"/>
          <p:nvPr/>
        </p:nvSpPr>
        <p:spPr>
          <a:xfrm>
            <a:off x="8128236" y="6505731"/>
            <a:ext cx="418704" cy="369332"/>
          </a:xfrm>
          <a:prstGeom prst="rect">
            <a:avLst/>
          </a:prstGeom>
          <a:noFill/>
        </p:spPr>
        <p:txBody>
          <a:bodyPr wrap="none" rtlCol="0">
            <a:spAutoFit/>
          </a:bodyPr>
          <a:lstStyle/>
          <a:p>
            <a:r>
              <a:rPr lang="en-US" dirty="0" smtClean="0"/>
              <a:t>16</a:t>
            </a:r>
            <a:endParaRPr lang="en-US" dirty="0"/>
          </a:p>
        </p:txBody>
      </p:sp>
    </p:spTree>
    <p:extLst>
      <p:ext uri="{BB962C8B-B14F-4D97-AF65-F5344CB8AC3E}">
        <p14:creationId xmlns:p14="http://schemas.microsoft.com/office/powerpoint/2010/main" val="1627718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7"/>
          <p:cNvSpPr>
            <a:spLocks noGrp="1" noChangeArrowheads="1"/>
          </p:cNvSpPr>
          <p:nvPr>
            <p:ph type="title"/>
          </p:nvPr>
        </p:nvSpPr>
        <p:spPr>
          <a:xfrm>
            <a:off x="31750" y="159157"/>
            <a:ext cx="9272588" cy="476250"/>
          </a:xfrm>
        </p:spPr>
        <p:txBody>
          <a:bodyPr/>
          <a:lstStyle/>
          <a:p>
            <a:pPr>
              <a:defRPr/>
            </a:pPr>
            <a:r>
              <a:rPr lang="en-ZA" sz="1800" dirty="0" smtClean="0"/>
              <a:t>Demographic Profile: Description of Company</a:t>
            </a:r>
            <a:endParaRPr lang="en-ZA" sz="1800" dirty="0"/>
          </a:p>
        </p:txBody>
      </p:sp>
      <p:graphicFrame>
        <p:nvGraphicFramePr>
          <p:cNvPr id="10" name="Group 223"/>
          <p:cNvGraphicFramePr>
            <a:graphicFrameLocks noGrp="1"/>
          </p:cNvGraphicFramePr>
          <p:nvPr>
            <p:ph idx="1"/>
            <p:extLst>
              <p:ext uri="{D42A27DB-BD31-4B8C-83A1-F6EECF244321}">
                <p14:modId xmlns:p14="http://schemas.microsoft.com/office/powerpoint/2010/main" val="3786498247"/>
              </p:ext>
            </p:extLst>
          </p:nvPr>
        </p:nvGraphicFramePr>
        <p:xfrm>
          <a:off x="269821" y="785812"/>
          <a:ext cx="8874179" cy="5492081"/>
        </p:xfrm>
        <a:graphic>
          <a:graphicData uri="http://schemas.openxmlformats.org/drawingml/2006/table">
            <a:tbl>
              <a:tblPr/>
              <a:tblGrid>
                <a:gridCol w="1631036"/>
                <a:gridCol w="752343"/>
                <a:gridCol w="1081800"/>
                <a:gridCol w="1081800"/>
                <a:gridCol w="1081800"/>
                <a:gridCol w="1081800"/>
                <a:gridCol w="1081800"/>
                <a:gridCol w="1081800"/>
              </a:tblGrid>
              <a:tr h="519577">
                <a:tc row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r>
                        <a:rPr kumimoji="0" lang="en-US" sz="1200" b="1" i="0" u="none" strike="noStrike" cap="none" normalizeH="0" baseline="0" dirty="0" smtClean="0">
                          <a:ln>
                            <a:noFill/>
                          </a:ln>
                          <a:solidFill>
                            <a:srgbClr val="002060"/>
                          </a:solidFill>
                          <a:effectLst/>
                          <a:latin typeface="Arial" pitchFamily="34" charset="0"/>
                          <a:cs typeface="Arial" pitchFamily="34" charset="0"/>
                        </a:rPr>
                        <a: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chemeClr val="bg1"/>
                          </a:solidFill>
                          <a:effectLst/>
                          <a:latin typeface="Arial" charset="0"/>
                        </a:rPr>
                        <a:t>Total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rgbClr val="002060"/>
                          </a:solidFill>
                          <a:effectLst/>
                          <a:latin typeface="Arial" charset="0"/>
                        </a:rPr>
                        <a:t>Province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rgbClr val="002060"/>
                          </a:solidFill>
                          <a:effectLst/>
                          <a:latin typeface="Arial" charset="0"/>
                        </a:rPr>
                        <a:t>Management Level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93256">
                <a:tc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chemeClr val="bg1"/>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Gauteng</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Western Cape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KwaZulu Natal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Top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Middle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Lower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485212">
                <a:tc>
                  <a:txBody>
                    <a:bodyPr/>
                    <a:lstStyle/>
                    <a:p>
                      <a:pPr marL="0" marR="0" lvl="0" indent="0" algn="ctr"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ZA" sz="1200" b="1" i="0" u="none" strike="noStrike" cap="none" normalizeH="0" baseline="0" dirty="0" smtClean="0">
                          <a:ln>
                            <a:noFill/>
                          </a:ln>
                          <a:solidFill>
                            <a:srgbClr val="002060"/>
                          </a:solidFill>
                          <a:effectLst/>
                          <a:latin typeface="Arial" pitchFamily="34" charset="0"/>
                          <a:cs typeface="Arial" pitchFamily="34" charset="0"/>
                        </a:rPr>
                        <a:t>n =</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514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295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150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256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39753">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Parastatal</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39753">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20-50 </a:t>
                      </a:r>
                      <a:r>
                        <a:rPr lang="en-ZA" sz="1200" b="0" i="0" u="none" strike="noStrike" kern="1200" dirty="0">
                          <a:solidFill>
                            <a:srgbClr val="002060"/>
                          </a:solidFill>
                          <a:effectLst/>
                          <a:latin typeface="Arial"/>
                          <a:ea typeface="+mn-ea"/>
                          <a:cs typeface="+mn-cs"/>
                        </a:rPr>
                        <a:t>employees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39753">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50-100 </a:t>
                      </a:r>
                      <a:r>
                        <a:rPr lang="en-ZA" sz="1200" b="0" i="0" u="none" strike="noStrike" kern="1200" dirty="0">
                          <a:solidFill>
                            <a:srgbClr val="002060"/>
                          </a:solidFill>
                          <a:effectLst/>
                          <a:latin typeface="Arial"/>
                          <a:ea typeface="+mn-ea"/>
                          <a:cs typeface="+mn-cs"/>
                        </a:rPr>
                        <a:t>employees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22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39753">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100-500 </a:t>
                      </a:r>
                      <a:r>
                        <a:rPr lang="en-ZA" sz="1200" b="0" i="0" u="none" strike="noStrike" kern="1200" dirty="0">
                          <a:solidFill>
                            <a:srgbClr val="002060"/>
                          </a:solidFill>
                          <a:effectLst/>
                          <a:latin typeface="Arial"/>
                          <a:ea typeface="+mn-ea"/>
                          <a:cs typeface="+mn-cs"/>
                        </a:rPr>
                        <a:t>employees</a:t>
                      </a:r>
                      <a:r>
                        <a:rPr lang="en-ZA" sz="1200" b="0" i="0" u="none" strike="noStrike" kern="1200" dirty="0" smtClean="0">
                          <a:solidFill>
                            <a:srgbClr val="002060"/>
                          </a:solidFill>
                          <a:effectLst/>
                          <a:latin typeface="Arial"/>
                          <a:ea typeface="+mn-ea"/>
                          <a:cs typeface="+mn-cs"/>
                        </a:rPr>
                        <a:t>;</a:t>
                      </a:r>
                    </a:p>
                    <a:p>
                      <a:pPr marL="0" algn="l" defTabSz="914400" rtl="0" eaLnBrk="1" fontAlgn="t" latinLnBrk="0" hangingPunct="1"/>
                      <a:r>
                        <a:rPr lang="en-ZA" sz="1200" b="0" i="0" u="none" strike="noStrike" kern="1200" dirty="0" smtClean="0">
                          <a:solidFill>
                            <a:srgbClr val="002060"/>
                          </a:solidFill>
                          <a:effectLst/>
                          <a:latin typeface="Arial"/>
                          <a:ea typeface="+mn-ea"/>
                          <a:cs typeface="+mn-cs"/>
                        </a:rPr>
                        <a:t>  </a:t>
                      </a:r>
                      <a:r>
                        <a:rPr lang="en-ZA" sz="1200" b="0" i="0" u="none" strike="noStrike" kern="1200" dirty="0">
                          <a:solidFill>
                            <a:srgbClr val="002060"/>
                          </a:solidFill>
                          <a:effectLst/>
                          <a:latin typeface="Arial"/>
                          <a:ea typeface="+mn-ea"/>
                          <a:cs typeface="+mn-cs"/>
                        </a:rPr>
                        <a:t>NON LISTED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39753">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100-500 </a:t>
                      </a:r>
                      <a:r>
                        <a:rPr lang="en-ZA" sz="1200" b="0" i="0" u="none" strike="noStrike" kern="1200" dirty="0">
                          <a:solidFill>
                            <a:srgbClr val="002060"/>
                          </a:solidFill>
                          <a:effectLst/>
                          <a:latin typeface="Arial"/>
                          <a:ea typeface="+mn-ea"/>
                          <a:cs typeface="+mn-cs"/>
                        </a:rPr>
                        <a:t>employees; </a:t>
                      </a:r>
                      <a:endParaRPr lang="en-ZA" sz="1200" b="0" i="0" u="none" strike="noStrike" kern="1200" dirty="0" smtClean="0">
                        <a:solidFill>
                          <a:srgbClr val="002060"/>
                        </a:solidFill>
                        <a:effectLst/>
                        <a:latin typeface="Arial"/>
                        <a:ea typeface="+mn-ea"/>
                        <a:cs typeface="+mn-cs"/>
                      </a:endParaRPr>
                    </a:p>
                    <a:p>
                      <a:pPr marL="0" algn="l" defTabSz="914400" rtl="0" eaLnBrk="1" fontAlgn="t" latinLnBrk="0" hangingPunct="1"/>
                      <a:r>
                        <a:rPr lang="en-ZA" sz="1200" b="0" i="0" u="none" strike="noStrike" kern="1200" dirty="0" smtClean="0">
                          <a:solidFill>
                            <a:srgbClr val="002060"/>
                          </a:solidFill>
                          <a:effectLst/>
                          <a:latin typeface="Arial"/>
                          <a:ea typeface="+mn-ea"/>
                          <a:cs typeface="+mn-cs"/>
                        </a:rPr>
                        <a:t> LISTED</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55518">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More </a:t>
                      </a:r>
                      <a:r>
                        <a:rPr lang="en-ZA" sz="1200" b="0" i="0" u="none" strike="noStrike" kern="1200" dirty="0">
                          <a:solidFill>
                            <a:srgbClr val="002060"/>
                          </a:solidFill>
                          <a:effectLst/>
                          <a:latin typeface="Arial"/>
                          <a:ea typeface="+mn-ea"/>
                          <a:cs typeface="+mn-cs"/>
                        </a:rPr>
                        <a:t>than 500 </a:t>
                      </a:r>
                      <a:endParaRPr lang="en-ZA" sz="1200" b="0" i="0" u="none" strike="noStrike" kern="1200" dirty="0" smtClean="0">
                        <a:solidFill>
                          <a:srgbClr val="002060"/>
                        </a:solidFill>
                        <a:effectLst/>
                        <a:latin typeface="Arial"/>
                        <a:ea typeface="+mn-ea"/>
                        <a:cs typeface="+mn-cs"/>
                      </a:endParaRPr>
                    </a:p>
                    <a:p>
                      <a:pPr marL="0" algn="l" defTabSz="914400" rtl="0" eaLnBrk="1" fontAlgn="t" latinLnBrk="0" hangingPunct="1"/>
                      <a:r>
                        <a:rPr lang="en-ZA" sz="1200" b="0" i="0" u="none" strike="noStrike" kern="1200" dirty="0" smtClean="0">
                          <a:solidFill>
                            <a:srgbClr val="002060"/>
                          </a:solidFill>
                          <a:effectLst/>
                          <a:latin typeface="Arial"/>
                          <a:ea typeface="+mn-ea"/>
                          <a:cs typeface="+mn-cs"/>
                        </a:rPr>
                        <a:t> employees</a:t>
                      </a:r>
                      <a:r>
                        <a:rPr lang="en-ZA" sz="1200" b="0" i="0" u="none" strike="noStrike" kern="1200" dirty="0">
                          <a:solidFill>
                            <a:srgbClr val="002060"/>
                          </a:solidFill>
                          <a:effectLst/>
                          <a:latin typeface="Arial"/>
                          <a:ea typeface="+mn-ea"/>
                          <a:cs typeface="+mn-cs"/>
                        </a:rPr>
                        <a:t>; </a:t>
                      </a:r>
                      <a:r>
                        <a:rPr lang="en-ZA" sz="1200" b="0" i="0" u="none" strike="noStrike" kern="1200" dirty="0" smtClean="0">
                          <a:solidFill>
                            <a:srgbClr val="002060"/>
                          </a:solidFill>
                          <a:effectLst/>
                          <a:latin typeface="Arial"/>
                          <a:ea typeface="+mn-ea"/>
                          <a:cs typeface="+mn-cs"/>
                        </a:rPr>
                        <a:t>NON- </a:t>
                      </a:r>
                    </a:p>
                    <a:p>
                      <a:pPr marL="0" algn="l" defTabSz="914400" rtl="0" eaLnBrk="1" fontAlgn="t" latinLnBrk="0" hangingPunct="1"/>
                      <a:r>
                        <a:rPr lang="en-ZA" sz="1200" b="0" i="0" u="none" strike="noStrike" kern="1200" dirty="0" smtClean="0">
                          <a:solidFill>
                            <a:srgbClr val="002060"/>
                          </a:solidFill>
                          <a:effectLst/>
                          <a:latin typeface="Arial"/>
                          <a:ea typeface="+mn-ea"/>
                          <a:cs typeface="+mn-cs"/>
                        </a:rPr>
                        <a:t> LISTED</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39753">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More </a:t>
                      </a:r>
                      <a:r>
                        <a:rPr lang="en-ZA" sz="1200" b="0" i="0" u="none" strike="noStrike" kern="1200" dirty="0">
                          <a:solidFill>
                            <a:srgbClr val="002060"/>
                          </a:solidFill>
                          <a:effectLst/>
                          <a:latin typeface="Arial"/>
                          <a:ea typeface="+mn-ea"/>
                          <a:cs typeface="+mn-cs"/>
                        </a:rPr>
                        <a:t>than 500 </a:t>
                      </a:r>
                      <a:endParaRPr lang="en-ZA" sz="1200" b="0" i="0" u="none" strike="noStrike" kern="1200" dirty="0" smtClean="0">
                        <a:solidFill>
                          <a:srgbClr val="002060"/>
                        </a:solidFill>
                        <a:effectLst/>
                        <a:latin typeface="Arial"/>
                        <a:ea typeface="+mn-ea"/>
                        <a:cs typeface="+mn-cs"/>
                      </a:endParaRPr>
                    </a:p>
                    <a:p>
                      <a:pPr marL="0" algn="l" defTabSz="914400" rtl="0" eaLnBrk="1" fontAlgn="t" latinLnBrk="0" hangingPunct="1"/>
                      <a:r>
                        <a:rPr lang="en-ZA" sz="1200" b="0" i="0" u="none" strike="noStrike" kern="1200" dirty="0" smtClean="0">
                          <a:solidFill>
                            <a:srgbClr val="002060"/>
                          </a:solidFill>
                          <a:effectLst/>
                          <a:latin typeface="Arial"/>
                          <a:ea typeface="+mn-ea"/>
                          <a:cs typeface="+mn-cs"/>
                        </a:rPr>
                        <a:t> employees</a:t>
                      </a:r>
                      <a:r>
                        <a:rPr lang="en-ZA" sz="1200" b="0" i="0" u="none" strike="noStrike" kern="1200" dirty="0">
                          <a:solidFill>
                            <a:srgbClr val="002060"/>
                          </a:solidFill>
                          <a:effectLst/>
                          <a:latin typeface="Arial"/>
                          <a:ea typeface="+mn-ea"/>
                          <a:cs typeface="+mn-cs"/>
                        </a:rPr>
                        <a:t>; LISTED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39915" y="6576218"/>
            <a:ext cx="439544" cy="246221"/>
          </a:xfrm>
          <a:prstGeom prst="rect">
            <a:avLst/>
          </a:prstGeom>
          <a:noFill/>
        </p:spPr>
        <p:txBody>
          <a:bodyPr wrap="none" rtlCol="0">
            <a:spAutoFit/>
          </a:bodyPr>
          <a:lstStyle/>
          <a:p>
            <a:r>
              <a:rPr lang="en-US" sz="1000" dirty="0" smtClean="0">
                <a:solidFill>
                  <a:srgbClr val="002060"/>
                </a:solidFill>
              </a:rPr>
              <a:t>QS5</a:t>
            </a:r>
            <a:endParaRPr lang="en-US" sz="1000" dirty="0">
              <a:solidFill>
                <a:srgbClr val="002060"/>
              </a:solidFill>
            </a:endParaRPr>
          </a:p>
        </p:txBody>
      </p:sp>
      <p:sp>
        <p:nvSpPr>
          <p:cNvPr id="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6"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Demographic Profile: Description of Company</a:t>
            </a:r>
            <a:endParaRPr lang="en-ZA" sz="3200" b="1" dirty="0">
              <a:solidFill>
                <a:schemeClr val="bg1"/>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17</a:t>
            </a:fld>
            <a:endParaRPr lang="en-US"/>
          </a:p>
        </p:txBody>
      </p:sp>
    </p:spTree>
    <p:extLst>
      <p:ext uri="{BB962C8B-B14F-4D97-AF65-F5344CB8AC3E}">
        <p14:creationId xmlns:p14="http://schemas.microsoft.com/office/powerpoint/2010/main" val="3346410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7"/>
          <p:cNvSpPr>
            <a:spLocks noGrp="1" noChangeArrowheads="1"/>
          </p:cNvSpPr>
          <p:nvPr>
            <p:ph type="title"/>
          </p:nvPr>
        </p:nvSpPr>
        <p:spPr>
          <a:xfrm>
            <a:off x="19050" y="95657"/>
            <a:ext cx="9272588" cy="476250"/>
          </a:xfrm>
        </p:spPr>
        <p:txBody>
          <a:bodyPr/>
          <a:lstStyle/>
          <a:p>
            <a:pPr>
              <a:defRPr/>
            </a:pPr>
            <a:r>
              <a:rPr lang="en-ZA" sz="1800" dirty="0" smtClean="0"/>
              <a:t>Demographic Profile: Age</a:t>
            </a:r>
            <a:endParaRPr lang="en-ZA" sz="1800" dirty="0"/>
          </a:p>
        </p:txBody>
      </p:sp>
      <p:sp>
        <p:nvSpPr>
          <p:cNvPr id="2" name="TextBox 1"/>
          <p:cNvSpPr txBox="1"/>
          <p:nvPr/>
        </p:nvSpPr>
        <p:spPr>
          <a:xfrm>
            <a:off x="-39915" y="6576218"/>
            <a:ext cx="439544" cy="246221"/>
          </a:xfrm>
          <a:prstGeom prst="rect">
            <a:avLst/>
          </a:prstGeom>
          <a:noFill/>
        </p:spPr>
        <p:txBody>
          <a:bodyPr wrap="none" rtlCol="0">
            <a:spAutoFit/>
          </a:bodyPr>
          <a:lstStyle/>
          <a:p>
            <a:r>
              <a:rPr lang="en-US" sz="1000" dirty="0" smtClean="0">
                <a:solidFill>
                  <a:srgbClr val="002060"/>
                </a:solidFill>
              </a:rPr>
              <a:t>QS9</a:t>
            </a:r>
            <a:endParaRPr lang="en-US" sz="1000" dirty="0">
              <a:solidFill>
                <a:srgbClr val="002060"/>
              </a:solidFill>
            </a:endParaRPr>
          </a:p>
        </p:txBody>
      </p:sp>
      <p:sp>
        <p:nvSpPr>
          <p:cNvPr id="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graphicFrame>
        <p:nvGraphicFramePr>
          <p:cNvPr id="7" name="Group 223"/>
          <p:cNvGraphicFramePr>
            <a:graphicFrameLocks noGrp="1"/>
          </p:cNvGraphicFramePr>
          <p:nvPr>
            <p:ph idx="1"/>
            <p:extLst>
              <p:ext uri="{D42A27DB-BD31-4B8C-83A1-F6EECF244321}">
                <p14:modId xmlns:p14="http://schemas.microsoft.com/office/powerpoint/2010/main" val="1440235377"/>
              </p:ext>
            </p:extLst>
          </p:nvPr>
        </p:nvGraphicFramePr>
        <p:xfrm>
          <a:off x="19050" y="777876"/>
          <a:ext cx="8911888" cy="5682887"/>
        </p:xfrm>
        <a:graphic>
          <a:graphicData uri="http://schemas.openxmlformats.org/drawingml/2006/table">
            <a:tbl>
              <a:tblPr/>
              <a:tblGrid>
                <a:gridCol w="1483842"/>
                <a:gridCol w="965200"/>
                <a:gridCol w="1077141"/>
                <a:gridCol w="1077141"/>
                <a:gridCol w="1077141"/>
                <a:gridCol w="1077141"/>
                <a:gridCol w="1077141"/>
                <a:gridCol w="1077141"/>
              </a:tblGrid>
              <a:tr h="756546">
                <a:tc row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r>
                        <a:rPr kumimoji="0" lang="en-US" sz="1200" b="1" i="0" u="none" strike="noStrike" cap="none" normalizeH="0" baseline="0" dirty="0" smtClean="0">
                          <a:ln>
                            <a:noFill/>
                          </a:ln>
                          <a:solidFill>
                            <a:srgbClr val="002060"/>
                          </a:solidFill>
                          <a:effectLst/>
                          <a:latin typeface="Arial" pitchFamily="34" charset="0"/>
                          <a:cs typeface="Arial" pitchFamily="34" charset="0"/>
                        </a:rPr>
                        <a: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chemeClr val="bg1"/>
                          </a:solidFill>
                          <a:effectLst/>
                          <a:latin typeface="Arial" charset="0"/>
                        </a:rPr>
                        <a:t>Total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rgbClr val="002060"/>
                          </a:solidFill>
                          <a:effectLst/>
                          <a:latin typeface="Arial" charset="0"/>
                        </a:rPr>
                        <a:t>Province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rgbClr val="002060"/>
                          </a:solidFill>
                          <a:effectLst/>
                          <a:latin typeface="Arial" charset="0"/>
                        </a:rPr>
                        <a:t>Management Level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977608">
                <a:tc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chemeClr val="bg1"/>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Gauteng</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Western Cape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KwaZulu Natal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Top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Middle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Lower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01753">
                <a:tc>
                  <a:txBody>
                    <a:bodyPr/>
                    <a:lstStyle/>
                    <a:p>
                      <a:pPr marL="0" marR="0" lvl="0" indent="0" algn="ctr"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ZA" sz="1200" b="1" i="0" u="none" strike="noStrike" cap="none" normalizeH="0" baseline="0" dirty="0" smtClean="0">
                          <a:ln>
                            <a:noFill/>
                          </a:ln>
                          <a:solidFill>
                            <a:srgbClr val="002060"/>
                          </a:solidFill>
                          <a:effectLst/>
                          <a:latin typeface="Arial" pitchFamily="34" charset="0"/>
                          <a:cs typeface="Arial" pitchFamily="34" charset="0"/>
                        </a:rPr>
                        <a:t>n =</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1" i="0" u="none" strike="noStrike" kern="1200" dirty="0">
                          <a:solidFill>
                            <a:schemeClr val="bg1"/>
                          </a:solidFill>
                          <a:effectLst/>
                          <a:latin typeface="Arial"/>
                          <a:ea typeface="+mn-ea"/>
                          <a:cs typeface="+mn-cs"/>
                        </a:rPr>
                        <a:t>514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1" i="0" u="none" strike="noStrike" kern="1200" dirty="0">
                          <a:solidFill>
                            <a:srgbClr val="002060"/>
                          </a:solidFill>
                          <a:effectLst/>
                          <a:latin typeface="Arial"/>
                          <a:ea typeface="+mn-ea"/>
                          <a:cs typeface="+mn-cs"/>
                        </a:rPr>
                        <a:t>295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1" i="0" u="none" strike="noStrike" kern="1200" dirty="0">
                          <a:solidFill>
                            <a:srgbClr val="002060"/>
                          </a:solidFill>
                          <a:effectLst/>
                          <a:latin typeface="Arial"/>
                          <a:ea typeface="+mn-ea"/>
                          <a:cs typeface="+mn-cs"/>
                        </a:rPr>
                        <a:t>128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1" i="0" u="none" strike="noStrike" kern="1200" dirty="0">
                          <a:solidFill>
                            <a:srgbClr val="002060"/>
                          </a:solidFill>
                          <a:effectLst/>
                          <a:latin typeface="Arial"/>
                          <a:ea typeface="+mn-ea"/>
                          <a:cs typeface="+mn-cs"/>
                        </a:rPr>
                        <a:t>90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1" i="0" u="none" strike="noStrike" kern="1200" dirty="0">
                          <a:solidFill>
                            <a:srgbClr val="002060"/>
                          </a:solidFill>
                          <a:effectLst/>
                          <a:latin typeface="Arial"/>
                          <a:ea typeface="+mn-ea"/>
                          <a:cs typeface="+mn-cs"/>
                        </a:rPr>
                        <a:t>150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1" i="0" u="none" strike="noStrike" kern="1200" dirty="0">
                          <a:solidFill>
                            <a:srgbClr val="002060"/>
                          </a:solidFill>
                          <a:effectLst/>
                          <a:latin typeface="Arial"/>
                          <a:ea typeface="+mn-ea"/>
                          <a:cs typeface="+mn-cs"/>
                        </a:rPr>
                        <a:t>256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1" i="0" u="none" strike="noStrike" kern="1200" dirty="0">
                          <a:solidFill>
                            <a:srgbClr val="002060"/>
                          </a:solidFill>
                          <a:effectLst/>
                          <a:latin typeface="Arial"/>
                          <a:ea typeface="+mn-ea"/>
                          <a:cs typeface="+mn-cs"/>
                        </a:rPr>
                        <a:t>108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69396">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20 </a:t>
                      </a:r>
                      <a:r>
                        <a:rPr lang="en-ZA" sz="1200" b="0" i="0" u="none" strike="noStrike" kern="1200" dirty="0">
                          <a:solidFill>
                            <a:srgbClr val="002060"/>
                          </a:solidFill>
                          <a:effectLst/>
                          <a:latin typeface="Arial"/>
                          <a:ea typeface="+mn-ea"/>
                          <a:cs typeface="+mn-cs"/>
                        </a:rPr>
                        <a:t>- 30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69396">
                <a:tc>
                  <a:txBody>
                    <a:bodyPr/>
                    <a:lstStyle/>
                    <a:p>
                      <a:pPr marL="0" algn="l" defTabSz="914400" rtl="0" eaLnBrk="1" fontAlgn="t" latinLnBrk="0" hangingPunct="1"/>
                      <a:r>
                        <a:rPr lang="en-ZA" sz="1200" b="0" i="0" u="none" strike="noStrike" kern="1200" dirty="0" smtClean="0">
                          <a:solidFill>
                            <a:srgbClr val="002060"/>
                          </a:solidFill>
                          <a:effectLst/>
                          <a:latin typeface="+mn-lt"/>
                          <a:ea typeface="+mn-ea"/>
                          <a:cs typeface="+mn-cs"/>
                        </a:rPr>
                        <a:t> 31 - 35 years</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69396">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36 </a:t>
                      </a:r>
                      <a:r>
                        <a:rPr lang="en-ZA" sz="1200" b="0" i="0" u="none" strike="noStrike" kern="1200" dirty="0">
                          <a:solidFill>
                            <a:srgbClr val="002060"/>
                          </a:solidFill>
                          <a:effectLst/>
                          <a:latin typeface="Arial"/>
                          <a:ea typeface="+mn-ea"/>
                          <a:cs typeface="+mn-cs"/>
                        </a:rPr>
                        <a:t>- </a:t>
                      </a:r>
                      <a:r>
                        <a:rPr lang="en-ZA" sz="1200" b="0" i="0" u="none" strike="noStrike" kern="1200" dirty="0" smtClean="0">
                          <a:solidFill>
                            <a:srgbClr val="002060"/>
                          </a:solidFill>
                          <a:effectLst/>
                          <a:latin typeface="Arial"/>
                          <a:ea typeface="+mn-ea"/>
                          <a:cs typeface="+mn-cs"/>
                        </a:rPr>
                        <a:t>40 </a:t>
                      </a:r>
                      <a:r>
                        <a:rPr lang="en-ZA" sz="1200" b="0" i="0" u="none" strike="noStrike" kern="1200" dirty="0">
                          <a:solidFill>
                            <a:srgbClr val="002060"/>
                          </a:solidFill>
                          <a:effectLst/>
                          <a:latin typeface="Arial"/>
                          <a:ea typeface="+mn-ea"/>
                          <a:cs typeface="+mn-cs"/>
                        </a:rPr>
                        <a:t>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69396">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41 </a:t>
                      </a:r>
                      <a:r>
                        <a:rPr lang="en-ZA" sz="1200" b="0" i="0" u="none" strike="noStrike" kern="1200" dirty="0">
                          <a:solidFill>
                            <a:srgbClr val="002060"/>
                          </a:solidFill>
                          <a:effectLst/>
                          <a:latin typeface="Arial"/>
                          <a:ea typeface="+mn-ea"/>
                          <a:cs typeface="+mn-cs"/>
                        </a:rPr>
                        <a:t>- </a:t>
                      </a:r>
                      <a:r>
                        <a:rPr lang="en-ZA" sz="1200" b="0" i="0" u="none" strike="noStrike" kern="1200" dirty="0" smtClean="0">
                          <a:solidFill>
                            <a:srgbClr val="002060"/>
                          </a:solidFill>
                          <a:effectLst/>
                          <a:latin typeface="Arial"/>
                          <a:ea typeface="+mn-ea"/>
                          <a:cs typeface="+mn-cs"/>
                        </a:rPr>
                        <a:t>49 </a:t>
                      </a:r>
                      <a:r>
                        <a:rPr lang="en-ZA" sz="1200" b="0" i="0" u="none" strike="noStrike" kern="1200" dirty="0">
                          <a:solidFill>
                            <a:srgbClr val="002060"/>
                          </a:solidFill>
                          <a:effectLst/>
                          <a:latin typeface="Arial"/>
                          <a:ea typeface="+mn-ea"/>
                          <a:cs typeface="+mn-cs"/>
                        </a:rPr>
                        <a:t>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22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69396">
                <a:tc>
                  <a:txBody>
                    <a:bodyPr/>
                    <a:lstStyle/>
                    <a:p>
                      <a:pPr marL="0" algn="l" defTabSz="914400" rtl="0" eaLnBrk="1" fontAlgn="t" latinLnBrk="0" hangingPunct="1"/>
                      <a:r>
                        <a:rPr lang="en-ZA" sz="1200" b="0" i="0" u="none" strike="noStrike" kern="1200" dirty="0" smtClean="0">
                          <a:solidFill>
                            <a:srgbClr val="002060"/>
                          </a:solidFill>
                          <a:effectLst/>
                          <a:latin typeface="Arial"/>
                          <a:ea typeface="+mn-ea"/>
                          <a:cs typeface="+mn-cs"/>
                        </a:rPr>
                        <a:t> 50 </a:t>
                      </a:r>
                      <a:r>
                        <a:rPr lang="en-ZA" sz="1200" b="0" i="0" u="none" strike="noStrike" kern="1200" dirty="0">
                          <a:solidFill>
                            <a:srgbClr val="002060"/>
                          </a:solidFill>
                          <a:effectLst/>
                          <a:latin typeface="Arial"/>
                          <a:ea typeface="+mn-ea"/>
                          <a:cs typeface="+mn-cs"/>
                        </a:rPr>
                        <a:t>years and above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24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6"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Demographic Profile: Age</a:t>
            </a:r>
            <a:endParaRPr lang="en-ZA" sz="3200" b="1" dirty="0">
              <a:solidFill>
                <a:schemeClr val="bg1"/>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18</a:t>
            </a:fld>
            <a:endParaRPr lang="en-US"/>
          </a:p>
        </p:txBody>
      </p:sp>
    </p:spTree>
    <p:extLst>
      <p:ext uri="{BB962C8B-B14F-4D97-AF65-F5344CB8AC3E}">
        <p14:creationId xmlns:p14="http://schemas.microsoft.com/office/powerpoint/2010/main" val="3886569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7"/>
          <p:cNvSpPr>
            <a:spLocks noGrp="1" noChangeArrowheads="1"/>
          </p:cNvSpPr>
          <p:nvPr>
            <p:ph type="title"/>
          </p:nvPr>
        </p:nvSpPr>
        <p:spPr>
          <a:xfrm>
            <a:off x="19050" y="95657"/>
            <a:ext cx="9272588" cy="476250"/>
          </a:xfrm>
        </p:spPr>
        <p:txBody>
          <a:bodyPr/>
          <a:lstStyle/>
          <a:p>
            <a:pPr>
              <a:defRPr/>
            </a:pPr>
            <a:r>
              <a:rPr lang="en-ZA" sz="1800" dirty="0" smtClean="0"/>
              <a:t>Demographic Profile: Gender and Race</a:t>
            </a:r>
            <a:endParaRPr lang="en-ZA" sz="1800" dirty="0"/>
          </a:p>
        </p:txBody>
      </p:sp>
      <p:graphicFrame>
        <p:nvGraphicFramePr>
          <p:cNvPr id="10" name="Group 223"/>
          <p:cNvGraphicFramePr>
            <a:graphicFrameLocks noGrp="1"/>
          </p:cNvGraphicFramePr>
          <p:nvPr>
            <p:ph idx="1"/>
            <p:extLst>
              <p:ext uri="{D42A27DB-BD31-4B8C-83A1-F6EECF244321}">
                <p14:modId xmlns:p14="http://schemas.microsoft.com/office/powerpoint/2010/main" val="1027557676"/>
              </p:ext>
            </p:extLst>
          </p:nvPr>
        </p:nvGraphicFramePr>
        <p:xfrm>
          <a:off x="36648" y="869950"/>
          <a:ext cx="9055100" cy="5216055"/>
        </p:xfrm>
        <a:graphic>
          <a:graphicData uri="http://schemas.openxmlformats.org/drawingml/2006/table">
            <a:tbl>
              <a:tblPr/>
              <a:tblGrid>
                <a:gridCol w="751669"/>
                <a:gridCol w="905572"/>
                <a:gridCol w="905572"/>
                <a:gridCol w="1034939"/>
                <a:gridCol w="1060813"/>
                <a:gridCol w="1138433"/>
                <a:gridCol w="1099623"/>
                <a:gridCol w="1073749"/>
                <a:gridCol w="1084730"/>
              </a:tblGrid>
              <a:tr h="642160">
                <a:tc rowSpan="2" grid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r>
                        <a:rPr kumimoji="0" lang="en-US" sz="1200" b="1" i="0" u="none" strike="noStrike" cap="none" normalizeH="0" baseline="0" dirty="0" smtClean="0">
                          <a:ln>
                            <a:noFill/>
                          </a:ln>
                          <a:solidFill>
                            <a:srgbClr val="002060"/>
                          </a:solidFill>
                          <a:effectLst/>
                          <a:latin typeface="Arial" pitchFamily="34" charset="0"/>
                          <a:cs typeface="Arial" pitchFamily="34" charset="0"/>
                        </a:rPr>
                        <a: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rowSpan="2"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chemeClr val="bg1"/>
                          </a:solidFill>
                          <a:effectLst/>
                          <a:latin typeface="Arial" charset="0"/>
                        </a:rPr>
                        <a:t>Total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rgbClr val="002060"/>
                          </a:solidFill>
                          <a:effectLst/>
                          <a:latin typeface="Arial" charset="0"/>
                        </a:rPr>
                        <a:t>Province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1" i="0" u="none" strike="noStrike" cap="none" normalizeH="0" baseline="0" dirty="0" smtClean="0">
                          <a:ln>
                            <a:noFill/>
                          </a:ln>
                          <a:solidFill>
                            <a:srgbClr val="002060"/>
                          </a:solidFill>
                          <a:effectLst/>
                          <a:latin typeface="Arial" charset="0"/>
                        </a:rPr>
                        <a:t>Management Level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654007">
                <a:tc gridSpan="2" vMerge="1">
                  <a:txBody>
                    <a:bodyPr/>
                    <a:lstStyle/>
                    <a:p>
                      <a:endParaRPr lang="en-US"/>
                    </a:p>
                  </a:txBody>
                  <a:tcPr/>
                </a:tc>
                <a:tc hMerge="1"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chemeClr val="bg1"/>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Gauteng</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Western Cape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KwaZulu Natal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Top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Middle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200" b="0" i="0" u="none" strike="noStrike" cap="none" normalizeH="0" baseline="0" dirty="0" smtClean="0">
                          <a:ln>
                            <a:noFill/>
                          </a:ln>
                          <a:solidFill>
                            <a:srgbClr val="002060"/>
                          </a:solidFill>
                          <a:effectLst/>
                          <a:latin typeface="Arial" charset="0"/>
                        </a:rPr>
                        <a:t>Lower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10772">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ZA" sz="1200" b="1" i="0" u="none" strike="noStrike" cap="none" normalizeH="0" baseline="0" dirty="0" smtClean="0">
                          <a:ln>
                            <a:noFill/>
                          </a:ln>
                          <a:solidFill>
                            <a:srgbClr val="002060"/>
                          </a:solidFill>
                          <a:effectLst/>
                          <a:latin typeface="Arial" pitchFamily="34" charset="0"/>
                          <a:cs typeface="Arial" pitchFamily="34" charset="0"/>
                        </a:rPr>
                        <a:t>n =</a:t>
                      </a:r>
                      <a:endParaRPr kumimoji="0" lang="en-GB"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endParaRPr kumimoji="0" lang="en-GB" sz="11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514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295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150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256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68186">
                <a:tc rowSpan="2">
                  <a:txBody>
                    <a:bodyPr/>
                    <a:lstStyle/>
                    <a:p>
                      <a:pPr algn="l" fontAlgn="t"/>
                      <a:r>
                        <a:rPr lang="en-US" sz="1200" b="0" i="0" u="none" strike="noStrike" dirty="0" smtClean="0">
                          <a:solidFill>
                            <a:srgbClr val="002060"/>
                          </a:solidFill>
                          <a:effectLst/>
                          <a:latin typeface="Arial"/>
                        </a:rPr>
                        <a:t> Gender</a:t>
                      </a:r>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US" sz="1200" b="0" i="0" u="none" strike="noStrike" cap="none" normalizeH="0" baseline="0" dirty="0" smtClean="0">
                          <a:ln>
                            <a:noFill/>
                          </a:ln>
                          <a:solidFill>
                            <a:srgbClr val="002060"/>
                          </a:solidFill>
                          <a:effectLst/>
                          <a:latin typeface="Arial" charset="0"/>
                        </a:rPr>
                        <a:t>Male </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chemeClr val="bg1"/>
                          </a:solidFill>
                          <a:effectLst/>
                          <a:latin typeface="Arial"/>
                          <a:ea typeface="+mn-ea"/>
                          <a:cs typeface="+mn-cs"/>
                        </a:rPr>
                        <a:t>66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67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64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66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74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66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68186">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defRPr/>
                      </a:pPr>
                      <a:r>
                        <a:rPr kumimoji="0" lang="en-US" sz="1200" b="0" i="0" u="none" strike="noStrike" cap="none" normalizeH="0" baseline="0" dirty="0" smtClean="0">
                          <a:ln>
                            <a:noFill/>
                          </a:ln>
                          <a:solidFill>
                            <a:srgbClr val="002060"/>
                          </a:solidFill>
                          <a:effectLst/>
                          <a:latin typeface="Arial" charset="0"/>
                        </a:rPr>
                        <a:t>Female</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chemeClr val="bg1"/>
                          </a:solidFill>
                          <a:effectLst/>
                          <a:latin typeface="Arial"/>
                          <a:ea typeface="+mn-ea"/>
                          <a:cs typeface="+mn-cs"/>
                        </a:rPr>
                        <a:t>34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68186">
                <a:tc rowSpan="4">
                  <a:txBody>
                    <a:bodyPr/>
                    <a:lstStyle/>
                    <a:p>
                      <a:pPr algn="l" fontAlgn="t"/>
                      <a:r>
                        <a:rPr lang="en-US" sz="1200" b="0" i="0" u="none" strike="noStrike" dirty="0" smtClean="0">
                          <a:solidFill>
                            <a:srgbClr val="002060"/>
                          </a:solidFill>
                          <a:effectLst/>
                          <a:latin typeface="Arial"/>
                        </a:rPr>
                        <a:t> Race</a:t>
                      </a:r>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defRPr/>
                      </a:pPr>
                      <a:r>
                        <a:rPr kumimoji="0" lang="en-US" sz="1200" b="0" i="0" u="none" strike="noStrike" cap="none" normalizeH="0" baseline="0" dirty="0" smtClean="0">
                          <a:ln>
                            <a:noFill/>
                          </a:ln>
                          <a:solidFill>
                            <a:srgbClr val="002060"/>
                          </a:solidFill>
                          <a:effectLst/>
                          <a:latin typeface="Arial" charset="0"/>
                        </a:rPr>
                        <a:t>Black</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chemeClr val="bg1"/>
                          </a:solidFill>
                          <a:effectLst/>
                          <a:latin typeface="Arial"/>
                          <a:ea typeface="+mn-ea"/>
                          <a:cs typeface="+mn-cs"/>
                        </a:rPr>
                        <a:t>29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r>
              <a:tr h="568186">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US" sz="1200" b="0" i="0" u="none" strike="noStrike" cap="none" normalizeH="0" baseline="0" dirty="0" smtClean="0">
                          <a:ln>
                            <a:noFill/>
                          </a:ln>
                          <a:solidFill>
                            <a:srgbClr val="002060"/>
                          </a:solidFill>
                          <a:effectLst/>
                          <a:latin typeface="Arial" charset="0"/>
                        </a:rPr>
                        <a:t>White</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chemeClr val="bg1"/>
                          </a:solidFill>
                          <a:effectLst/>
                          <a:latin typeface="Arial"/>
                          <a:ea typeface="+mn-ea"/>
                          <a:cs typeface="+mn-cs"/>
                        </a:rPr>
                        <a:t>50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74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68186">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US" sz="1200" b="0" i="0" u="none" strike="noStrike" cap="none" normalizeH="0" baseline="0" dirty="0" smtClean="0">
                          <a:ln>
                            <a:noFill/>
                          </a:ln>
                          <a:solidFill>
                            <a:srgbClr val="002060"/>
                          </a:solidFill>
                          <a:effectLst/>
                          <a:latin typeface="Arial" charset="0"/>
                        </a:rPr>
                        <a:t>Coloured</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chemeClr val="bg1"/>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smtClean="0">
                          <a:solidFill>
                            <a:srgbClr val="002060"/>
                          </a:solidFill>
                          <a:effectLst/>
                          <a:latin typeface="Arial"/>
                          <a:ea typeface="+mn-ea"/>
                          <a:cs typeface="+mn-cs"/>
                        </a:rPr>
                        <a:t>26</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algn="ctr" defTabSz="914400" rtl="0" eaLnBrk="1" fontAlgn="t" latinLnBrk="0" hangingPunct="1"/>
                      <a:r>
                        <a:rPr lang="en-ZA" sz="1200" b="0" i="0" u="none" strike="noStrike" kern="1200" dirty="0" smtClean="0">
                          <a:solidFill>
                            <a:srgbClr val="002060"/>
                          </a:solidFill>
                          <a:effectLst/>
                          <a:latin typeface="Arial"/>
                          <a:ea typeface="+mn-ea"/>
                          <a:cs typeface="+mn-cs"/>
                        </a:rPr>
                        <a:t>1</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568186">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defRPr/>
                      </a:pPr>
                      <a:r>
                        <a:rPr kumimoji="0" lang="en-US" sz="1200" b="0" i="0" u="none" strike="noStrike" cap="none" normalizeH="0" baseline="0" dirty="0" smtClean="0">
                          <a:ln>
                            <a:noFill/>
                          </a:ln>
                          <a:solidFill>
                            <a:srgbClr val="002060"/>
                          </a:solidFill>
                          <a:effectLst/>
                          <a:latin typeface="Arial" charset="0"/>
                        </a:rPr>
                        <a:t>Indian</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chemeClr val="bg1"/>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smtClean="0">
                          <a:solidFill>
                            <a:srgbClr val="002060"/>
                          </a:solidFill>
                          <a:effectLst/>
                          <a:latin typeface="Arial"/>
                          <a:ea typeface="+mn-ea"/>
                          <a:cs typeface="+mn-cs"/>
                        </a:rPr>
                        <a:t>2</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ZA" sz="1200" b="0" i="0" u="none" strike="noStrike" kern="1200" dirty="0" smtClean="0">
                          <a:solidFill>
                            <a:srgbClr val="002060"/>
                          </a:solidFill>
                          <a:effectLst/>
                          <a:latin typeface="+mn-lt"/>
                          <a:ea typeface="+mn-ea"/>
                          <a:cs typeface="+mn-cs"/>
                        </a:rPr>
                        <a:t>39</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29017" y="6576218"/>
            <a:ext cx="976550" cy="246221"/>
          </a:xfrm>
          <a:prstGeom prst="rect">
            <a:avLst/>
          </a:prstGeom>
          <a:noFill/>
        </p:spPr>
        <p:txBody>
          <a:bodyPr wrap="none" rtlCol="0">
            <a:spAutoFit/>
          </a:bodyPr>
          <a:lstStyle/>
          <a:p>
            <a:r>
              <a:rPr lang="en-US" sz="1000" i="0" dirty="0" smtClean="0">
                <a:solidFill>
                  <a:srgbClr val="002060"/>
                </a:solidFill>
              </a:rPr>
              <a:t>QS7 and QS8</a:t>
            </a:r>
            <a:endParaRPr lang="en-US" sz="1000" i="0" dirty="0">
              <a:solidFill>
                <a:srgbClr val="002060"/>
              </a:solidFill>
            </a:endParaRPr>
          </a:p>
        </p:txBody>
      </p:sp>
      <p:sp>
        <p:nvSpPr>
          <p:cNvPr id="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6"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Demographic Profile: Gender and Race</a:t>
            </a:r>
            <a:endParaRPr lang="en-ZA" sz="3200" b="1" dirty="0">
              <a:solidFill>
                <a:schemeClr val="bg1"/>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19</a:t>
            </a:fld>
            <a:endParaRPr lang="en-US"/>
          </a:p>
        </p:txBody>
      </p:sp>
    </p:spTree>
    <p:extLst>
      <p:ext uri="{BB962C8B-B14F-4D97-AF65-F5344CB8AC3E}">
        <p14:creationId xmlns:p14="http://schemas.microsoft.com/office/powerpoint/2010/main" val="3085892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55222" y="800100"/>
            <a:ext cx="8988777" cy="4626339"/>
          </a:xfrm>
        </p:spPr>
        <p:txBody>
          <a:bodyPr>
            <a:noAutofit/>
          </a:bodyPr>
          <a:lstStyle/>
          <a:p>
            <a:pPr>
              <a:buNone/>
            </a:pPr>
            <a:r>
              <a:rPr lang="en-ZA" b="1" dirty="0" smtClean="0">
                <a:latin typeface="+mj-lt"/>
                <a:cs typeface="Times New Roman"/>
              </a:rPr>
              <a:t>Vision</a:t>
            </a:r>
          </a:p>
          <a:p>
            <a:pPr>
              <a:buNone/>
            </a:pPr>
            <a:r>
              <a:rPr lang="en-ZA" sz="2400" b="1" dirty="0" smtClean="0">
                <a:latin typeface="+mj-lt"/>
                <a:cs typeface="Times New Roman"/>
              </a:rPr>
              <a:t>  “To be the foremost organisation in the </a:t>
            </a:r>
            <a:r>
              <a:rPr lang="en-ZA" sz="2400" b="1" dirty="0" smtClean="0">
                <a:solidFill>
                  <a:srgbClr val="008000"/>
                </a:solidFill>
                <a:latin typeface="+mj-lt"/>
                <a:cs typeface="Times New Roman"/>
              </a:rPr>
              <a:t>development of managerial leadership </a:t>
            </a:r>
            <a:r>
              <a:rPr lang="en-ZA" sz="2400" b="1" dirty="0" smtClean="0">
                <a:latin typeface="+mj-lt"/>
                <a:cs typeface="Times New Roman"/>
              </a:rPr>
              <a:t>and </a:t>
            </a:r>
            <a:r>
              <a:rPr lang="en-ZA" sz="2400" b="1" dirty="0" smtClean="0">
                <a:solidFill>
                  <a:srgbClr val="9E0707"/>
                </a:solidFill>
                <a:latin typeface="+mj-lt"/>
                <a:cs typeface="Times New Roman"/>
              </a:rPr>
              <a:t>advancing socio-economic transformation </a:t>
            </a:r>
            <a:r>
              <a:rPr lang="en-ZA" sz="2400" b="1" dirty="0" smtClean="0">
                <a:latin typeface="+mj-lt"/>
                <a:cs typeface="Times New Roman"/>
              </a:rPr>
              <a:t>of organisations in Southern  Africa and beyond.”</a:t>
            </a:r>
          </a:p>
          <a:p>
            <a:pPr>
              <a:buNone/>
            </a:pPr>
            <a:endParaRPr lang="en-ZA" sz="2400" b="1" dirty="0">
              <a:latin typeface="+mj-lt"/>
              <a:cs typeface="Times New Roman"/>
            </a:endParaRPr>
          </a:p>
          <a:p>
            <a:pPr>
              <a:buNone/>
            </a:pPr>
            <a:r>
              <a:rPr lang="en-ZA" b="1" dirty="0">
                <a:cs typeface="Times New Roman"/>
              </a:rPr>
              <a:t>Mission </a:t>
            </a:r>
          </a:p>
          <a:p>
            <a:pPr>
              <a:buNone/>
            </a:pPr>
            <a:r>
              <a:rPr lang="en-ZA" sz="2400" b="1" dirty="0">
                <a:cs typeface="Times New Roman"/>
              </a:rPr>
              <a:t>   “For the </a:t>
            </a:r>
            <a:r>
              <a:rPr lang="en-ZA" sz="2400" b="1" dirty="0">
                <a:solidFill>
                  <a:srgbClr val="00B050"/>
                </a:solidFill>
                <a:cs typeface="Times New Roman"/>
              </a:rPr>
              <a:t>development and empowerment of managerial leadership</a:t>
            </a:r>
            <a:r>
              <a:rPr lang="en-ZA" sz="2400" b="1" dirty="0">
                <a:cs typeface="Times New Roman"/>
              </a:rPr>
              <a:t>, </a:t>
            </a:r>
            <a:r>
              <a:rPr lang="en-ZA" sz="2400" b="1" dirty="0">
                <a:solidFill>
                  <a:srgbClr val="C00000"/>
                </a:solidFill>
                <a:cs typeface="Times New Roman"/>
              </a:rPr>
              <a:t>primarily amongst black people </a:t>
            </a:r>
            <a:r>
              <a:rPr lang="en-ZA" sz="2400" b="1" dirty="0">
                <a:cs typeface="Times New Roman"/>
              </a:rPr>
              <a:t>within organisations, and the creation of managerial structures and processes that reflect the </a:t>
            </a:r>
            <a:r>
              <a:rPr lang="en-ZA" sz="2400" b="1" dirty="0">
                <a:solidFill>
                  <a:srgbClr val="C00000"/>
                </a:solidFill>
                <a:cs typeface="Times New Roman"/>
              </a:rPr>
              <a:t>demographics</a:t>
            </a:r>
            <a:r>
              <a:rPr lang="en-ZA" sz="2400" b="1" dirty="0">
                <a:cs typeface="Times New Roman"/>
              </a:rPr>
              <a:t> and values of the wider society.”</a:t>
            </a:r>
          </a:p>
          <a:p>
            <a:pPr algn="ctr">
              <a:buNone/>
            </a:pPr>
            <a:endParaRPr lang="en-ZA" sz="1050" b="1" dirty="0" smtClean="0">
              <a:latin typeface="+mj-lt"/>
              <a:cs typeface="Times New Roman"/>
            </a:endParaRPr>
          </a:p>
          <a:p>
            <a:pPr algn="ctr">
              <a:buNone/>
            </a:pPr>
            <a:endParaRPr lang="en-ZA" sz="1050" b="1" dirty="0">
              <a:latin typeface="+mj-lt"/>
              <a:cs typeface="Times New Roman"/>
            </a:endParaRPr>
          </a:p>
          <a:p>
            <a:pPr algn="ctr">
              <a:buNone/>
            </a:pPr>
            <a:endParaRPr lang="en-ZA" sz="1050" b="1" dirty="0" smtClean="0">
              <a:latin typeface="+mj-lt"/>
              <a:cs typeface="Times New Roman"/>
            </a:endParaRPr>
          </a:p>
          <a:p>
            <a:pPr algn="ctr">
              <a:buNone/>
            </a:pPr>
            <a:endParaRPr lang="en-ZA" sz="1050" b="1" dirty="0">
              <a:latin typeface="+mj-lt"/>
              <a:cs typeface="Times New Roman"/>
            </a:endParaRPr>
          </a:p>
          <a:p>
            <a:pPr algn="ctr">
              <a:buNone/>
            </a:pPr>
            <a:endParaRPr lang="en-ZA" sz="1050" b="1" dirty="0" smtClean="0">
              <a:latin typeface="+mj-lt"/>
              <a:cs typeface="Times New Roman"/>
            </a:endParaRPr>
          </a:p>
          <a:p>
            <a:pPr algn="ctr">
              <a:buNone/>
            </a:pPr>
            <a:endParaRPr lang="en-ZA" sz="1050" b="1" dirty="0">
              <a:latin typeface="+mj-lt"/>
              <a:cs typeface="Times New Roman"/>
            </a:endParaRPr>
          </a:p>
          <a:p>
            <a:pPr algn="ctr">
              <a:buNone/>
            </a:pPr>
            <a:endParaRPr lang="en-ZA" sz="1050" b="1" dirty="0" smtClean="0">
              <a:latin typeface="+mj-lt"/>
              <a:cs typeface="Times New Roman"/>
            </a:endParaRPr>
          </a:p>
        </p:txBody>
      </p:sp>
      <p:sp>
        <p:nvSpPr>
          <p:cNvPr id="5" name="Rectangle 45"/>
          <p:cNvSpPr>
            <a:spLocks noChangeArrowheads="1"/>
          </p:cNvSpPr>
          <p:nvPr/>
        </p:nvSpPr>
        <p:spPr bwMode="auto">
          <a:xfrm>
            <a:off x="0" y="152400"/>
            <a:ext cx="9144000" cy="546970"/>
          </a:xfrm>
          <a:prstGeom prst="rect">
            <a:avLst/>
          </a:prstGeom>
          <a:solidFill>
            <a:srgbClr val="C00000"/>
          </a:solidFill>
          <a:ln w="36830">
            <a:solidFill>
              <a:srgbClr val="C00000"/>
            </a:solidFill>
            <a:miter lim="800000"/>
            <a:headEnd/>
            <a:tailEnd/>
          </a:ln>
        </p:spPr>
        <p:txBody>
          <a:bodyPr wrap="square" lIns="864000" tIns="54000" rIns="0" bIns="0">
            <a:spAutoFit/>
          </a:bodyPr>
          <a:lstStyle>
            <a:lvl1pPr>
              <a:lnSpc>
                <a:spcPct val="120000"/>
              </a:lnSpc>
              <a:spcAft>
                <a:spcPts val="600"/>
              </a:spcAft>
              <a:buClr>
                <a:schemeClr val="tx2"/>
              </a:buClr>
              <a:buSzPct val="75000"/>
              <a:buFont typeface="Wingdings" panose="05000000000000000000" pitchFamily="2" charset="2"/>
              <a:buChar char="n"/>
              <a:defRPr sz="2000">
                <a:solidFill>
                  <a:schemeClr val="tx1"/>
                </a:solidFill>
                <a:latin typeface="Futura Medium" pitchFamily="2" charset="0"/>
              </a:defRPr>
            </a:lvl1pPr>
            <a:lvl2pPr marL="742950" indent="-285750">
              <a:lnSpc>
                <a:spcPct val="120000"/>
              </a:lnSpc>
              <a:spcAft>
                <a:spcPts val="600"/>
              </a:spcAft>
              <a:buSzPct val="75000"/>
              <a:buFont typeface="Wingdings" panose="05000000000000000000" pitchFamily="2" charset="2"/>
              <a:buChar char="n"/>
              <a:defRPr sz="2000">
                <a:solidFill>
                  <a:schemeClr val="tx1"/>
                </a:solidFill>
                <a:latin typeface="Futura Medium" pitchFamily="2" charset="0"/>
              </a:defRPr>
            </a:lvl2pPr>
            <a:lvl3pPr marL="1143000" indent="-228600">
              <a:lnSpc>
                <a:spcPct val="120000"/>
              </a:lnSpc>
              <a:spcAft>
                <a:spcPts val="600"/>
              </a:spcAft>
              <a:buSzPct val="75000"/>
              <a:buFont typeface="Wingdings" panose="05000000000000000000" pitchFamily="2" charset="2"/>
              <a:buChar char="n"/>
              <a:defRPr sz="1600">
                <a:solidFill>
                  <a:schemeClr val="tx1"/>
                </a:solidFill>
                <a:latin typeface="Futura Medium" pitchFamily="2" charset="0"/>
              </a:defRPr>
            </a:lvl3pPr>
            <a:lvl4pPr marL="1600200" indent="-228600">
              <a:lnSpc>
                <a:spcPct val="120000"/>
              </a:lnSpc>
              <a:spcAft>
                <a:spcPts val="600"/>
              </a:spcAft>
              <a:buSzPct val="75000"/>
              <a:buFont typeface="Wingdings" panose="05000000000000000000" pitchFamily="2" charset="2"/>
              <a:buChar char="n"/>
              <a:defRPr sz="1200">
                <a:solidFill>
                  <a:schemeClr val="tx1"/>
                </a:solidFill>
                <a:latin typeface="Futura Medium" pitchFamily="2" charset="0"/>
              </a:defRPr>
            </a:lvl4pPr>
            <a:lvl5pPr marL="2057400" indent="-228600">
              <a:spcBef>
                <a:spcPct val="20000"/>
              </a:spcBef>
              <a:buFont typeface="Arial" panose="020B0604020202020204" pitchFamily="34" charset="0"/>
              <a:buChar char="»"/>
              <a:defRPr sz="2000">
                <a:solidFill>
                  <a:schemeClr val="tx1"/>
                </a:solidFill>
                <a:latin typeface="Futura Medium" pitchFamily="2"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Futura Medium" pitchFamily="2"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Futura Medium" pitchFamily="2"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Futura Medium" pitchFamily="2"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Futura Medium" pitchFamily="2" charset="0"/>
              </a:defRPr>
            </a:lvl9pPr>
          </a:lstStyle>
          <a:p>
            <a:pPr eaLnBrk="1" hangingPunct="1">
              <a:lnSpc>
                <a:spcPct val="100000"/>
              </a:lnSpc>
              <a:spcAft>
                <a:spcPct val="0"/>
              </a:spcAft>
              <a:buClrTx/>
              <a:buSzTx/>
              <a:buFontTx/>
              <a:buNone/>
            </a:pPr>
            <a:r>
              <a:rPr lang="en-ZA" sz="3200" b="1" dirty="0" smtClean="0">
                <a:solidFill>
                  <a:schemeClr val="bg1"/>
                </a:solidFill>
                <a:latin typeface="Calibri" panose="020F0502020204030204" pitchFamily="34" charset="0"/>
              </a:rPr>
              <a:t>Vision and Mission </a:t>
            </a:r>
            <a:endParaRPr lang="en-GB" sz="3200" b="1" dirty="0">
              <a:solidFill>
                <a:schemeClr val="bg1"/>
              </a:solidFill>
              <a:latin typeface="Calibri" panose="020F0502020204030204" pitchFamily="34" charset="0"/>
            </a:endParaRPr>
          </a:p>
        </p:txBody>
      </p:sp>
      <p:sp>
        <p:nvSpPr>
          <p:cNvPr id="2" name="TextBox 1"/>
          <p:cNvSpPr txBox="1"/>
          <p:nvPr/>
        </p:nvSpPr>
        <p:spPr>
          <a:xfrm>
            <a:off x="7826550" y="6381026"/>
            <a:ext cx="30168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839644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7"/>
          <p:cNvSpPr>
            <a:spLocks noGrp="1" noChangeArrowheads="1"/>
          </p:cNvSpPr>
          <p:nvPr>
            <p:ph type="title"/>
          </p:nvPr>
        </p:nvSpPr>
        <p:spPr>
          <a:xfrm>
            <a:off x="19050" y="95657"/>
            <a:ext cx="9272588" cy="476250"/>
          </a:xfrm>
        </p:spPr>
        <p:txBody>
          <a:bodyPr/>
          <a:lstStyle/>
          <a:p>
            <a:pPr>
              <a:defRPr/>
            </a:pPr>
            <a:r>
              <a:rPr lang="en-ZA" sz="1800" dirty="0" smtClean="0"/>
              <a:t>Demographic Profile: Disability Significance and Length in Management Position</a:t>
            </a:r>
            <a:endParaRPr lang="en-ZA" sz="1800" dirty="0"/>
          </a:p>
        </p:txBody>
      </p:sp>
      <p:graphicFrame>
        <p:nvGraphicFramePr>
          <p:cNvPr id="10" name="Group 223"/>
          <p:cNvGraphicFramePr>
            <a:graphicFrameLocks noGrp="1"/>
          </p:cNvGraphicFramePr>
          <p:nvPr>
            <p:ph idx="1"/>
            <p:extLst>
              <p:ext uri="{D42A27DB-BD31-4B8C-83A1-F6EECF244321}">
                <p14:modId xmlns:p14="http://schemas.microsoft.com/office/powerpoint/2010/main" val="3924138963"/>
              </p:ext>
            </p:extLst>
          </p:nvPr>
        </p:nvGraphicFramePr>
        <p:xfrm>
          <a:off x="125778" y="710020"/>
          <a:ext cx="9017495" cy="5705765"/>
        </p:xfrm>
        <a:graphic>
          <a:graphicData uri="http://schemas.openxmlformats.org/drawingml/2006/table">
            <a:tbl>
              <a:tblPr/>
              <a:tblGrid>
                <a:gridCol w="912028"/>
                <a:gridCol w="1342709"/>
                <a:gridCol w="734690"/>
                <a:gridCol w="1004678"/>
                <a:gridCol w="1004678"/>
                <a:gridCol w="1004678"/>
                <a:gridCol w="1004678"/>
                <a:gridCol w="1004678"/>
                <a:gridCol w="1004678"/>
              </a:tblGrid>
              <a:tr h="416404">
                <a:tc rowSpan="2" grid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r>
                        <a:rPr kumimoji="0" lang="en-US" sz="1100" b="1" i="0" u="none" strike="noStrike" cap="none" normalizeH="0" baseline="0" dirty="0" smtClean="0">
                          <a:ln>
                            <a:noFill/>
                          </a:ln>
                          <a:solidFill>
                            <a:srgbClr val="002060"/>
                          </a:solidFill>
                          <a:effectLst/>
                          <a:latin typeface="Arial" pitchFamily="34" charset="0"/>
                          <a:cs typeface="Arial" pitchFamily="34" charset="0"/>
                        </a:rPr>
                        <a: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rowSpan="2"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1" i="0" u="none" strike="noStrike" cap="none" normalizeH="0" baseline="0" dirty="0" smtClean="0">
                          <a:ln>
                            <a:noFill/>
                          </a:ln>
                          <a:solidFill>
                            <a:schemeClr val="bg1"/>
                          </a:solidFill>
                          <a:effectLst/>
                          <a:latin typeface="Arial" charset="0"/>
                        </a:rPr>
                        <a:t>Total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1" i="0" u="none" strike="noStrike" cap="none" normalizeH="0" baseline="0" dirty="0" smtClean="0">
                          <a:ln>
                            <a:noFill/>
                          </a:ln>
                          <a:solidFill>
                            <a:srgbClr val="002060"/>
                          </a:solidFill>
                          <a:effectLst/>
                          <a:latin typeface="Arial" charset="0"/>
                        </a:rPr>
                        <a:t>Province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1" i="0" u="none" strike="noStrike" cap="none" normalizeH="0" baseline="0" dirty="0" smtClean="0">
                          <a:ln>
                            <a:noFill/>
                          </a:ln>
                          <a:solidFill>
                            <a:srgbClr val="002060"/>
                          </a:solidFill>
                          <a:effectLst/>
                          <a:latin typeface="Arial" charset="0"/>
                        </a:rPr>
                        <a:t>Management Level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rgbClr val="002060"/>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424086">
                <a:tc gridSpan="2" vMerge="1">
                  <a:txBody>
                    <a:bodyPr/>
                    <a:lstStyle/>
                    <a:p>
                      <a:endParaRPr lang="en-US"/>
                    </a:p>
                  </a:txBody>
                  <a:tcPr/>
                </a:tc>
                <a:tc hMerge="1"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defRPr/>
                      </a:pPr>
                      <a:endParaRPr kumimoji="0" lang="en-US" sz="12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endParaRPr kumimoji="0" lang="en-GB" sz="1200" b="1" i="0" u="none" strike="noStrike" cap="none" normalizeH="0" baseline="0" dirty="0" smtClean="0">
                        <a:ln>
                          <a:noFill/>
                        </a:ln>
                        <a:solidFill>
                          <a:schemeClr val="bg1"/>
                        </a:solidFill>
                        <a:effectLst/>
                        <a:latin typeface="Arial"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0" i="0" u="none" strike="noStrike" cap="none" normalizeH="0" baseline="0" dirty="0" smtClean="0">
                          <a:ln>
                            <a:noFill/>
                          </a:ln>
                          <a:solidFill>
                            <a:srgbClr val="002060"/>
                          </a:solidFill>
                          <a:effectLst/>
                          <a:latin typeface="Arial" charset="0"/>
                        </a:rPr>
                        <a:t>Gauteng</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0" i="0" u="none" strike="noStrike" cap="none" normalizeH="0" baseline="0" dirty="0" smtClean="0">
                          <a:ln>
                            <a:noFill/>
                          </a:ln>
                          <a:solidFill>
                            <a:srgbClr val="002060"/>
                          </a:solidFill>
                          <a:effectLst/>
                          <a:latin typeface="Arial" charset="0"/>
                        </a:rPr>
                        <a:t>Western Cape</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0" i="0" u="none" strike="noStrike" cap="none" normalizeH="0" baseline="0" dirty="0" smtClean="0">
                          <a:ln>
                            <a:noFill/>
                          </a:ln>
                          <a:solidFill>
                            <a:srgbClr val="002060"/>
                          </a:solidFill>
                          <a:effectLst/>
                          <a:latin typeface="Arial" charset="0"/>
                        </a:rPr>
                        <a:t>KwaZulu Natal</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0" i="0" u="none" strike="noStrike" cap="none" normalizeH="0" baseline="0" dirty="0" smtClean="0">
                          <a:ln>
                            <a:noFill/>
                          </a:ln>
                          <a:solidFill>
                            <a:srgbClr val="002060"/>
                          </a:solidFill>
                          <a:effectLst/>
                          <a:latin typeface="Arial" charset="0"/>
                        </a:rPr>
                        <a:t>Top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0" i="0" u="none" strike="noStrike" cap="none" normalizeH="0" baseline="0" dirty="0" smtClean="0">
                          <a:ln>
                            <a:noFill/>
                          </a:ln>
                          <a:solidFill>
                            <a:srgbClr val="002060"/>
                          </a:solidFill>
                          <a:effectLst/>
                          <a:latin typeface="Arial" charset="0"/>
                        </a:rPr>
                        <a:t>Middle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
                          <a:schemeClr val="accent1"/>
                        </a:buClr>
                        <a:buSzPct val="150000"/>
                        <a:buFont typeface="Annifont" pitchFamily="34" charset="0"/>
                        <a:buNone/>
                        <a:tabLst/>
                      </a:pPr>
                      <a:r>
                        <a:rPr kumimoji="0" lang="en-GB" sz="1100" b="0" i="0" u="none" strike="noStrike" cap="none" normalizeH="0" baseline="0" dirty="0" smtClean="0">
                          <a:ln>
                            <a:noFill/>
                          </a:ln>
                          <a:solidFill>
                            <a:srgbClr val="002060"/>
                          </a:solidFill>
                          <a:effectLst/>
                          <a:latin typeface="Arial" charset="0"/>
                        </a:rPr>
                        <a:t>Lower Management</a:t>
                      </a: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31205">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kumimoji="0" lang="en-ZA" sz="1100" b="1" i="0" u="none" strike="noStrike" cap="none" normalizeH="0" baseline="0" dirty="0" smtClean="0">
                          <a:ln>
                            <a:noFill/>
                          </a:ln>
                          <a:solidFill>
                            <a:srgbClr val="002060"/>
                          </a:solidFill>
                          <a:effectLst/>
                          <a:latin typeface="Arial" pitchFamily="34" charset="0"/>
                          <a:cs typeface="Arial" pitchFamily="34" charset="0"/>
                        </a:rPr>
                        <a:t>n =</a:t>
                      </a:r>
                      <a:endParaRPr kumimoji="0" lang="en-GB" sz="11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endParaRPr kumimoji="0" lang="en-GB" sz="1100" b="1" i="0" u="none" strike="noStrike" cap="none" normalizeH="0" baseline="0" dirty="0" smtClean="0">
                        <a:ln>
                          <a:noFill/>
                        </a:ln>
                        <a:solidFill>
                          <a:srgbClr val="002060"/>
                        </a:solidFill>
                        <a:effectLst/>
                        <a:latin typeface="Arial" pitchFamily="34" charset="0"/>
                        <a:cs typeface="Arial" pitchFamily="34" charset="0"/>
                      </a:endParaRPr>
                    </a:p>
                  </a:txBody>
                  <a:tcPr marL="91411" marR="91411"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514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295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150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256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rowSpan="2">
                  <a:txBody>
                    <a:bodyPr/>
                    <a:lstStyle/>
                    <a:p>
                      <a:pPr algn="l" fontAlgn="t"/>
                      <a:r>
                        <a:rPr lang="en-US" sz="1200" b="0" i="0" u="none" strike="noStrike" dirty="0" smtClean="0">
                          <a:solidFill>
                            <a:srgbClr val="002060"/>
                          </a:solidFill>
                          <a:effectLst/>
                          <a:latin typeface="Arial"/>
                        </a:rPr>
                        <a:t> Disability Significance</a:t>
                      </a:r>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pPr>
                      <a:r>
                        <a:rPr lang="en-US" sz="1200" b="0" i="0" u="none" strike="noStrike" kern="1200" dirty="0" smtClean="0">
                          <a:solidFill>
                            <a:srgbClr val="002060"/>
                          </a:solidFill>
                          <a:effectLst/>
                          <a:latin typeface="Arial"/>
                          <a:ea typeface="+mn-ea"/>
                          <a:cs typeface="+mn-cs"/>
                        </a:rPr>
                        <a:t>Yes </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150000"/>
                        <a:buFont typeface="Annifont" pitchFamily="34" charset="0"/>
                        <a:buNone/>
                        <a:tabLst/>
                        <a:defRPr/>
                      </a:pPr>
                      <a:r>
                        <a:rPr lang="en-US" sz="1200" b="0" i="0" u="none" strike="noStrike" kern="1200" dirty="0" smtClean="0">
                          <a:solidFill>
                            <a:srgbClr val="002060"/>
                          </a:solidFill>
                          <a:effectLst/>
                          <a:latin typeface="Arial"/>
                          <a:ea typeface="+mn-ea"/>
                          <a:cs typeface="+mn-cs"/>
                        </a:rPr>
                        <a:t>No</a:t>
                      </a:r>
                    </a:p>
                  </a:txBody>
                  <a:tcPr marL="91417" marR="91417" marT="45705" marB="45705"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99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100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rgbClr val="002060"/>
                          </a:solidFill>
                          <a:effectLst/>
                          <a:latin typeface="Arial"/>
                          <a:ea typeface="+mn-ea"/>
                          <a:cs typeface="+mn-cs"/>
                        </a:rPr>
                        <a:t>99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rowSpan="5">
                  <a:txBody>
                    <a:bodyPr/>
                    <a:lstStyle/>
                    <a:p>
                      <a:pPr algn="l" fontAlgn="t"/>
                      <a:r>
                        <a:rPr lang="en-US" sz="1200" b="0" i="0" u="none" strike="noStrike" dirty="0" smtClean="0">
                          <a:solidFill>
                            <a:srgbClr val="002060"/>
                          </a:solidFill>
                          <a:effectLst/>
                          <a:latin typeface="Arial"/>
                        </a:rPr>
                        <a:t>Length in Management</a:t>
                      </a:r>
                      <a:r>
                        <a:rPr lang="en-US" sz="1200" b="0" i="0" u="none" strike="noStrike" baseline="0" dirty="0" smtClean="0">
                          <a:solidFill>
                            <a:srgbClr val="002060"/>
                          </a:solidFill>
                          <a:effectLst/>
                          <a:latin typeface="Arial"/>
                        </a:rPr>
                        <a:t> Position</a:t>
                      </a:r>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1 </a:t>
                      </a:r>
                      <a:r>
                        <a:rPr lang="en-ZA" sz="1200" b="0" i="0" u="none" strike="noStrike" kern="1200" dirty="0">
                          <a:solidFill>
                            <a:srgbClr val="002060"/>
                          </a:solidFill>
                          <a:effectLst/>
                          <a:latin typeface="Arial"/>
                          <a:ea typeface="+mn-ea"/>
                          <a:cs typeface="+mn-cs"/>
                        </a:rPr>
                        <a:t>- 5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34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40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60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endParaRPr lang="en-ZA"/>
                    </a:p>
                  </a:txBody>
                  <a:tcPr/>
                </a:tc>
                <a:tc>
                  <a:txBody>
                    <a:bodyPr/>
                    <a:lstStyle/>
                    <a:p>
                      <a:pPr algn="l" fontAlgn="t"/>
                      <a:r>
                        <a:rPr lang="en-ZA" sz="1200" b="0" i="0" u="none" strike="noStrike" kern="1200" dirty="0" smtClean="0">
                          <a:solidFill>
                            <a:srgbClr val="002060"/>
                          </a:solidFill>
                          <a:effectLst/>
                          <a:latin typeface="Arial"/>
                          <a:ea typeface="+mn-ea"/>
                          <a:cs typeface="+mn-cs"/>
                        </a:rPr>
                        <a:t> 6 </a:t>
                      </a:r>
                      <a:r>
                        <a:rPr lang="en-ZA" sz="1200" b="0" i="0" u="none" strike="noStrike" kern="1200" dirty="0">
                          <a:solidFill>
                            <a:srgbClr val="002060"/>
                          </a:solidFill>
                          <a:effectLst/>
                          <a:latin typeface="Arial"/>
                          <a:ea typeface="+mn-ea"/>
                          <a:cs typeface="+mn-cs"/>
                        </a:rPr>
                        <a:t>- 10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33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36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11 </a:t>
                      </a:r>
                      <a:r>
                        <a:rPr lang="en-ZA" sz="1200" b="0" i="0" u="none" strike="noStrike" kern="1200" dirty="0">
                          <a:solidFill>
                            <a:srgbClr val="002060"/>
                          </a:solidFill>
                          <a:effectLst/>
                          <a:latin typeface="Arial"/>
                          <a:ea typeface="+mn-ea"/>
                          <a:cs typeface="+mn-cs"/>
                        </a:rPr>
                        <a:t>- 15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16 </a:t>
                      </a:r>
                      <a:r>
                        <a:rPr lang="en-ZA" sz="1200" b="0" i="0" u="none" strike="noStrike" kern="1200" dirty="0">
                          <a:solidFill>
                            <a:srgbClr val="002060"/>
                          </a:solidFill>
                          <a:effectLst/>
                          <a:latin typeface="Arial"/>
                          <a:ea typeface="+mn-ea"/>
                          <a:cs typeface="+mn-cs"/>
                        </a:rPr>
                        <a:t>- 19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424860">
                <a:tc vMerge="1">
                  <a:txBody>
                    <a:bodyPr/>
                    <a:lstStyle/>
                    <a:p>
                      <a:pPr algn="l" fontAlgn="t"/>
                      <a:endParaRPr lang="en-US" sz="11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20 </a:t>
                      </a:r>
                      <a:r>
                        <a:rPr lang="en-ZA" sz="1200" b="0" i="0" u="none" strike="noStrike" kern="1200" dirty="0">
                          <a:solidFill>
                            <a:srgbClr val="002060"/>
                          </a:solidFill>
                          <a:effectLst/>
                          <a:latin typeface="Arial"/>
                          <a:ea typeface="+mn-ea"/>
                          <a:cs typeface="+mn-cs"/>
                        </a:rPr>
                        <a:t>years and above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rowSpan="5">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smtClean="0">
                          <a:solidFill>
                            <a:srgbClr val="002060"/>
                          </a:solidFill>
                          <a:effectLst/>
                          <a:latin typeface="+mn-lt"/>
                        </a:rPr>
                        <a:t>Length in Management</a:t>
                      </a:r>
                      <a:r>
                        <a:rPr lang="en-US" sz="1200" b="0" i="0" u="none" strike="noStrike" baseline="0" dirty="0" smtClean="0">
                          <a:solidFill>
                            <a:srgbClr val="002060"/>
                          </a:solidFill>
                          <a:effectLst/>
                          <a:latin typeface="+mn-lt"/>
                        </a:rPr>
                        <a:t> Position</a:t>
                      </a:r>
                      <a:r>
                        <a:rPr lang="en-US" sz="1200" b="0" i="0" u="none" strike="noStrike" baseline="0" dirty="0">
                          <a:solidFill>
                            <a:srgbClr val="002060"/>
                          </a:solidFill>
                          <a:effectLst/>
                          <a:latin typeface="Arial"/>
                        </a:rPr>
                        <a:t> </a:t>
                      </a:r>
                      <a:r>
                        <a:rPr lang="en-US" sz="1200" b="0" i="0" u="none" strike="noStrike" baseline="0" dirty="0" smtClean="0">
                          <a:solidFill>
                            <a:srgbClr val="002060"/>
                          </a:solidFill>
                          <a:effectLst/>
                          <a:latin typeface="Arial"/>
                        </a:rPr>
                        <a:t>at current company</a:t>
                      </a:r>
                      <a:endParaRPr lang="en-US" sz="1200" b="0" i="0" u="none" strike="noStrike" dirty="0" smtClean="0">
                        <a:solidFill>
                          <a:srgbClr val="002060"/>
                        </a:solidFill>
                        <a:effectLst/>
                        <a:latin typeface="+mn-lt"/>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1 </a:t>
                      </a:r>
                      <a:r>
                        <a:rPr lang="en-ZA" sz="1200" b="0" i="0" u="none" strike="noStrike" kern="1200" dirty="0">
                          <a:solidFill>
                            <a:srgbClr val="002060"/>
                          </a:solidFill>
                          <a:effectLst/>
                          <a:latin typeface="Arial"/>
                          <a:ea typeface="+mn-ea"/>
                          <a:cs typeface="+mn-cs"/>
                        </a:rPr>
                        <a:t>- 5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57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63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56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41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59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81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endParaRPr lang="en-ZA"/>
                    </a:p>
                  </a:txBody>
                  <a:tcPr/>
                </a:tc>
                <a:tc>
                  <a:txBody>
                    <a:bodyPr/>
                    <a:lstStyle/>
                    <a:p>
                      <a:pPr algn="l" fontAlgn="t"/>
                      <a:r>
                        <a:rPr lang="en-ZA" sz="1200" b="0" i="0" u="none" strike="noStrike" kern="1200" dirty="0" smtClean="0">
                          <a:solidFill>
                            <a:srgbClr val="002060"/>
                          </a:solidFill>
                          <a:effectLst/>
                          <a:latin typeface="Arial"/>
                          <a:ea typeface="+mn-ea"/>
                          <a:cs typeface="+mn-cs"/>
                        </a:rPr>
                        <a:t> 6 </a:t>
                      </a:r>
                      <a:r>
                        <a:rPr lang="en-ZA" sz="1200" b="0" i="0" u="none" strike="noStrike" kern="1200" dirty="0">
                          <a:solidFill>
                            <a:srgbClr val="002060"/>
                          </a:solidFill>
                          <a:effectLst/>
                          <a:latin typeface="Arial"/>
                          <a:ea typeface="+mn-ea"/>
                          <a:cs typeface="+mn-cs"/>
                        </a:rPr>
                        <a:t>- 10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27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30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28</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pPr algn="l" fontAlgn="t"/>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11 </a:t>
                      </a:r>
                      <a:r>
                        <a:rPr lang="en-ZA" sz="1200" b="0" i="0" u="none" strike="noStrike" kern="1200" dirty="0">
                          <a:solidFill>
                            <a:srgbClr val="002060"/>
                          </a:solidFill>
                          <a:effectLst/>
                          <a:latin typeface="Arial"/>
                          <a:ea typeface="+mn-ea"/>
                          <a:cs typeface="+mn-cs"/>
                        </a:rPr>
                        <a:t>- 15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9</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smtClean="0">
                          <a:solidFill>
                            <a:srgbClr val="002060"/>
                          </a:solidFill>
                          <a:effectLst/>
                          <a:latin typeface="Arial"/>
                          <a:ea typeface="+mn-ea"/>
                          <a:cs typeface="+mn-cs"/>
                        </a:rPr>
                        <a:t>0</a:t>
                      </a:r>
                      <a:endParaRPr lang="en-ZA"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368435">
                <a:tc vMerge="1">
                  <a:txBody>
                    <a:bodyPr/>
                    <a:lstStyle/>
                    <a:p>
                      <a:pPr algn="l" fontAlgn="t"/>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16 </a:t>
                      </a:r>
                      <a:r>
                        <a:rPr lang="en-ZA" sz="1200" b="0" i="0" u="none" strike="noStrike" kern="1200" dirty="0">
                          <a:solidFill>
                            <a:srgbClr val="002060"/>
                          </a:solidFill>
                          <a:effectLst/>
                          <a:latin typeface="Arial"/>
                          <a:ea typeface="+mn-ea"/>
                          <a:cs typeface="+mn-cs"/>
                        </a:rPr>
                        <a:t>- 19 years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4</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2</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6</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US" sz="1200" b="0" i="0" u="none" strike="noStrike" kern="1200" dirty="0" smtClean="0">
                          <a:solidFill>
                            <a:srgbClr val="002060"/>
                          </a:solidFill>
                          <a:effectLst/>
                          <a:latin typeface="Arial"/>
                          <a:ea typeface="+mn-ea"/>
                          <a:cs typeface="+mn-cs"/>
                        </a:rPr>
                        <a:t>0</a:t>
                      </a:r>
                      <a:endParaRPr lang="en-US"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r h="424860">
                <a:tc vMerge="1">
                  <a:txBody>
                    <a:bodyPr/>
                    <a:lstStyle/>
                    <a:p>
                      <a:pPr algn="l" fontAlgn="t"/>
                      <a:endParaRPr lang="en-US" sz="1200" b="0" i="0" u="none" strike="noStrike" dirty="0">
                        <a:solidFill>
                          <a:srgbClr val="002060"/>
                        </a:solidFill>
                        <a:effectLst/>
                        <a:latin typeface="Arial"/>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l" fontAlgn="t"/>
                      <a:r>
                        <a:rPr lang="en-ZA" sz="1200" b="0" i="0" u="none" strike="noStrike" kern="1200" dirty="0" smtClean="0">
                          <a:solidFill>
                            <a:srgbClr val="002060"/>
                          </a:solidFill>
                          <a:effectLst/>
                          <a:latin typeface="Arial"/>
                          <a:ea typeface="+mn-ea"/>
                          <a:cs typeface="+mn-cs"/>
                        </a:rPr>
                        <a:t> 20 </a:t>
                      </a:r>
                      <a:r>
                        <a:rPr lang="en-ZA" sz="1200" b="0" i="0" u="none" strike="noStrike" kern="1200" dirty="0">
                          <a:solidFill>
                            <a:srgbClr val="002060"/>
                          </a:solidFill>
                          <a:effectLst/>
                          <a:latin typeface="Arial"/>
                          <a:ea typeface="+mn-ea"/>
                          <a:cs typeface="+mn-cs"/>
                        </a:rPr>
                        <a:t>years and above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ZA" sz="1200" b="0" i="0" u="none" strike="noStrike" kern="1200" dirty="0">
                          <a:solidFill>
                            <a:schemeClr val="bg1"/>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002060"/>
                    </a:solidFill>
                  </a:tcPr>
                </a:tc>
                <a:tc>
                  <a:txBody>
                    <a:bodyPr/>
                    <a:lstStyle/>
                    <a:p>
                      <a:pPr algn="ctr" fontAlgn="t"/>
                      <a:r>
                        <a:rPr lang="en-ZA" sz="1200" b="0" i="0" u="none" strike="noStrike" kern="1200" dirty="0">
                          <a:solidFill>
                            <a:srgbClr val="002060"/>
                          </a:solidFill>
                          <a:effectLst/>
                          <a:latin typeface="Arial"/>
                          <a:ea typeface="+mn-ea"/>
                          <a:cs typeface="+mn-cs"/>
                        </a:rPr>
                        <a:t>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11</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13</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t"/>
                      <a:r>
                        <a:rPr lang="en-ZA" sz="1200" b="0" i="0" u="none" strike="noStrike" kern="1200" dirty="0">
                          <a:solidFill>
                            <a:srgbClr val="002060"/>
                          </a:solidFill>
                          <a:effectLst/>
                          <a:latin typeface="Arial"/>
                          <a:ea typeface="+mn-ea"/>
                          <a:cs typeface="+mn-cs"/>
                        </a:rPr>
                        <a:t>7</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US" sz="1200" b="0" i="0" u="none" strike="noStrike" kern="1200" dirty="0" smtClean="0">
                          <a:solidFill>
                            <a:srgbClr val="002060"/>
                          </a:solidFill>
                          <a:effectLst/>
                          <a:latin typeface="Arial"/>
                          <a:ea typeface="+mn-ea"/>
                          <a:cs typeface="+mn-cs"/>
                        </a:rPr>
                        <a:t>2</a:t>
                      </a:r>
                      <a:endParaRPr lang="en-US" sz="1200" b="0" i="0" u="none" strike="noStrike" kern="1200" dirty="0">
                        <a:solidFill>
                          <a:srgbClr val="002060"/>
                        </a:solidFill>
                        <a:effectLst/>
                        <a:latin typeface="Arial"/>
                        <a:ea typeface="+mn-ea"/>
                        <a:cs typeface="+mn-cs"/>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25778" y="6576218"/>
            <a:ext cx="1301959" cy="246221"/>
          </a:xfrm>
          <a:prstGeom prst="rect">
            <a:avLst/>
          </a:prstGeom>
          <a:noFill/>
        </p:spPr>
        <p:txBody>
          <a:bodyPr wrap="none" rtlCol="0">
            <a:spAutoFit/>
          </a:bodyPr>
          <a:lstStyle/>
          <a:p>
            <a:r>
              <a:rPr lang="en-US" sz="1000" i="0" dirty="0" smtClean="0">
                <a:solidFill>
                  <a:srgbClr val="002060"/>
                </a:solidFill>
              </a:rPr>
              <a:t>QS6a, QS6b, QS10</a:t>
            </a:r>
            <a:endParaRPr lang="en-US" sz="1000" i="0" dirty="0">
              <a:solidFill>
                <a:srgbClr val="002060"/>
              </a:solidFill>
            </a:endParaRPr>
          </a:p>
        </p:txBody>
      </p:sp>
      <p:sp>
        <p:nvSpPr>
          <p:cNvPr id="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6" name="Title 1"/>
          <p:cNvSpPr txBox="1">
            <a:spLocks/>
          </p:cNvSpPr>
          <p:nvPr/>
        </p:nvSpPr>
        <p:spPr>
          <a:xfrm>
            <a:off x="0" y="65677"/>
            <a:ext cx="9194800" cy="614362"/>
          </a:xfrm>
          <a:prstGeom prst="rect">
            <a:avLst/>
          </a:prstGeom>
          <a:solidFill>
            <a:schemeClr val="accent2"/>
          </a:solidFill>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2400" b="1" dirty="0" smtClean="0">
                <a:solidFill>
                  <a:schemeClr val="bg1"/>
                </a:solidFill>
              </a:rPr>
              <a:t>Demographic Profile: Disability Significance and Length in Management Position</a:t>
            </a:r>
            <a:endParaRPr lang="en-ZA" sz="2400" b="1" dirty="0">
              <a:solidFill>
                <a:schemeClr val="bg1"/>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20</a:t>
            </a:fld>
            <a:endParaRPr lang="en-US"/>
          </a:p>
        </p:txBody>
      </p:sp>
    </p:spTree>
    <p:extLst>
      <p:ext uri="{BB962C8B-B14F-4D97-AF65-F5344CB8AC3E}">
        <p14:creationId xmlns:p14="http://schemas.microsoft.com/office/powerpoint/2010/main" val="3874049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760412" y="1054498"/>
            <a:ext cx="7693025" cy="4462760"/>
          </a:xfrm>
          <a:prstGeom prst="rect">
            <a:avLst/>
          </a:prstGeom>
          <a:noFill/>
          <a:ln w="6350">
            <a:noFill/>
            <a:miter lim="800000"/>
            <a:headEnd/>
            <a:tailEnd/>
          </a:ln>
        </p:spPr>
        <p:txBody>
          <a:bodyPr>
            <a:spAutoFit/>
          </a:bodyPr>
          <a:lstStyle/>
          <a:p>
            <a:pPr algn="l">
              <a:lnSpc>
                <a:spcPct val="200000"/>
              </a:lnSpc>
              <a:spcBef>
                <a:spcPts val="1200"/>
              </a:spcBef>
              <a:defRPr/>
            </a:pPr>
            <a:r>
              <a:rPr lang="en-US" sz="1600" i="0" dirty="0" smtClean="0"/>
              <a:t>Background</a:t>
            </a:r>
            <a:endParaRPr lang="en-US" sz="1600" i="0" dirty="0"/>
          </a:p>
          <a:p>
            <a:pPr algn="l">
              <a:lnSpc>
                <a:spcPct val="200000"/>
              </a:lnSpc>
              <a:spcBef>
                <a:spcPts val="1200"/>
              </a:spcBef>
              <a:defRPr/>
            </a:pPr>
            <a:r>
              <a:rPr lang="en-US" sz="1600" i="0" dirty="0"/>
              <a:t>Research Objectives</a:t>
            </a:r>
          </a:p>
          <a:p>
            <a:pPr algn="l">
              <a:lnSpc>
                <a:spcPct val="200000"/>
              </a:lnSpc>
              <a:spcBef>
                <a:spcPts val="1200"/>
              </a:spcBef>
              <a:defRPr/>
            </a:pPr>
            <a:r>
              <a:rPr lang="en-US" sz="1600" i="0" dirty="0"/>
              <a:t>Research Methodology, Target Market and Achieved Sample</a:t>
            </a:r>
          </a:p>
          <a:p>
            <a:pPr algn="l">
              <a:lnSpc>
                <a:spcPct val="200000"/>
              </a:lnSpc>
              <a:spcBef>
                <a:spcPts val="1200"/>
              </a:spcBef>
              <a:defRPr/>
            </a:pPr>
            <a:r>
              <a:rPr lang="en-US" sz="1600" i="0" dirty="0"/>
              <a:t>Highlights of Qualitative Research Findings</a:t>
            </a:r>
          </a:p>
          <a:p>
            <a:pPr algn="l">
              <a:lnSpc>
                <a:spcPct val="200000"/>
              </a:lnSpc>
              <a:spcBef>
                <a:spcPts val="1200"/>
              </a:spcBef>
              <a:defRPr/>
            </a:pPr>
            <a:r>
              <a:rPr lang="en-US" sz="1600" i="0" dirty="0"/>
              <a:t>Demographics</a:t>
            </a:r>
          </a:p>
          <a:p>
            <a:pPr algn="l">
              <a:lnSpc>
                <a:spcPct val="200000"/>
              </a:lnSpc>
              <a:spcBef>
                <a:spcPts val="1200"/>
              </a:spcBef>
              <a:defRPr/>
            </a:pPr>
            <a:r>
              <a:rPr lang="en-US" sz="1600" i="0" dirty="0">
                <a:solidFill>
                  <a:schemeClr val="accent1"/>
                </a:solidFill>
              </a:rPr>
              <a:t>Main Research Findings</a:t>
            </a:r>
          </a:p>
          <a:p>
            <a:pPr lvl="0" algn="l">
              <a:lnSpc>
                <a:spcPct val="200000"/>
              </a:lnSpc>
              <a:spcBef>
                <a:spcPts val="1200"/>
              </a:spcBef>
              <a:defRPr/>
            </a:pPr>
            <a:r>
              <a:rPr lang="en-US" sz="1600" i="0" dirty="0" smtClean="0">
                <a:solidFill>
                  <a:srgbClr val="082439"/>
                </a:solidFill>
              </a:rPr>
              <a:t>Insights </a:t>
            </a:r>
            <a:r>
              <a:rPr lang="en-US" sz="1600" i="0" dirty="0">
                <a:solidFill>
                  <a:srgbClr val="082439"/>
                </a:solidFill>
              </a:rPr>
              <a:t>and Strategic </a:t>
            </a:r>
            <a:r>
              <a:rPr lang="en-US" sz="1600" i="0" dirty="0" smtClean="0">
                <a:solidFill>
                  <a:srgbClr val="082439"/>
                </a:solidFill>
              </a:rPr>
              <a:t>Implications</a:t>
            </a:r>
            <a:endParaRPr lang="en-US" sz="1600" b="0" i="0" dirty="0"/>
          </a:p>
        </p:txBody>
      </p:sp>
      <p:pic>
        <p:nvPicPr>
          <p:cNvPr id="5" name="Picture 4" descr="http://www.moonprint.co.za/wp-content/uploads/2010/05/BMF-logo-web-300x225.jpg"/>
          <p:cNvPicPr/>
          <p:nvPr/>
        </p:nvPicPr>
        <p:blipFill rotWithShape="1">
          <a:blip r:embed="rId2" cstate="email">
            <a:extLst>
              <a:ext uri="{28A0092B-C50C-407E-A947-70E740481C1C}">
                <a14:useLocalDpi xmlns:a14="http://schemas.microsoft.com/office/drawing/2010/main" val="0"/>
              </a:ext>
            </a:extLst>
          </a:blip>
          <a:srcRect l="23666" t="11556" r="22666" b="7555"/>
          <a:stretch/>
        </p:blipFill>
        <p:spPr bwMode="auto">
          <a:xfrm>
            <a:off x="7762875" y="5297170"/>
            <a:ext cx="1381125" cy="1560830"/>
          </a:xfrm>
          <a:prstGeom prst="rect">
            <a:avLst/>
          </a:prstGeom>
          <a:noFill/>
          <a:extLst/>
        </p:spPr>
      </p:pic>
      <p:sp>
        <p:nvSpPr>
          <p:cNvPr id="6" name="Title 1"/>
          <p:cNvSpPr>
            <a:spLocks noGrp="1"/>
          </p:cNvSpPr>
          <p:nvPr>
            <p:ph type="title"/>
          </p:nvPr>
        </p:nvSpPr>
        <p:spPr>
          <a:xfrm>
            <a:off x="0" y="239818"/>
            <a:ext cx="9144000" cy="614362"/>
          </a:xfrm>
          <a:solidFill>
            <a:schemeClr val="accent2"/>
          </a:solidFill>
        </p:spPr>
        <p:txBody>
          <a:bodyPr>
            <a:normAutofit/>
          </a:bodyPr>
          <a:lstStyle/>
          <a:p>
            <a:pPr algn="l"/>
            <a:r>
              <a:rPr lang="en-ZA" sz="3200" b="1" dirty="0" smtClean="0">
                <a:solidFill>
                  <a:schemeClr val="bg1"/>
                </a:solidFill>
              </a:rPr>
              <a:t>Presentation Overview</a:t>
            </a:r>
            <a:endParaRPr lang="en-ZA" sz="3200" b="1" dirty="0">
              <a:solidFill>
                <a:schemeClr val="bg1"/>
              </a:solidFill>
            </a:endParaRPr>
          </a:p>
        </p:txBody>
      </p:sp>
      <p:sp>
        <p:nvSpPr>
          <p:cNvPr id="4" name="Slide Number Placeholder 3"/>
          <p:cNvSpPr>
            <a:spLocks noGrp="1"/>
          </p:cNvSpPr>
          <p:nvPr>
            <p:ph type="sldNum" sz="quarter" idx="12"/>
          </p:nvPr>
        </p:nvSpPr>
        <p:spPr>
          <a:xfrm>
            <a:off x="5692803" y="6395979"/>
            <a:ext cx="2133600" cy="365125"/>
          </a:xfrm>
        </p:spPr>
        <p:txBody>
          <a:bodyPr/>
          <a:lstStyle/>
          <a:p>
            <a:fld id="{CBCFED38-E56A-C54E-A4DC-1EFD6678D7EC}" type="slidenum">
              <a:rPr lang="en-US" smtClean="0"/>
              <a:pPr/>
              <a:t>21</a:t>
            </a:fld>
            <a:endParaRPr lang="en-US" dirty="0"/>
          </a:p>
        </p:txBody>
      </p:sp>
    </p:spTree>
    <p:extLst>
      <p:ext uri="{BB962C8B-B14F-4D97-AF65-F5344CB8AC3E}">
        <p14:creationId xmlns:p14="http://schemas.microsoft.com/office/powerpoint/2010/main" val="3645619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192124" y="6412327"/>
            <a:ext cx="646386" cy="260350"/>
          </a:xfrm>
          <a:noFill/>
        </p:spPr>
        <p:txBody>
          <a:bodyPr/>
          <a:lstStyle/>
          <a:p>
            <a:pPr defTabSz="895350"/>
            <a:fld id="{677CFAFA-C1DD-48E4-9BA6-11E4122FBC8D}" type="slidenum">
              <a:rPr lang="en-US" smtClean="0"/>
              <a:pPr defTabSz="895350"/>
              <a:t>22</a:t>
            </a:fld>
            <a:endParaRPr lang="en-US" dirty="0" smtClean="0"/>
          </a:p>
        </p:txBody>
      </p:sp>
      <p:sp>
        <p:nvSpPr>
          <p:cNvPr id="44" name="Rectangle 2"/>
          <p:cNvSpPr>
            <a:spLocks noGrp="1" noChangeArrowheads="1"/>
          </p:cNvSpPr>
          <p:nvPr>
            <p:ph type="title"/>
          </p:nvPr>
        </p:nvSpPr>
        <p:spPr>
          <a:xfrm>
            <a:off x="209550" y="141288"/>
            <a:ext cx="7635875" cy="593725"/>
          </a:xfrm>
        </p:spPr>
        <p:txBody>
          <a:bodyPr/>
          <a:lstStyle/>
          <a:p>
            <a:pPr eaLnBrk="1" hangingPunct="1"/>
            <a:r>
              <a:rPr lang="en-GB" sz="1800" dirty="0" smtClean="0"/>
              <a:t>Overall Management Competency Rating – Third Party Rating </a:t>
            </a:r>
          </a:p>
        </p:txBody>
      </p:sp>
      <p:sp>
        <p:nvSpPr>
          <p:cNvPr id="2" name="TextBox 1"/>
          <p:cNvSpPr txBox="1"/>
          <p:nvPr/>
        </p:nvSpPr>
        <p:spPr>
          <a:xfrm>
            <a:off x="80770" y="6616700"/>
            <a:ext cx="1217000" cy="230832"/>
          </a:xfrm>
          <a:prstGeom prst="rect">
            <a:avLst/>
          </a:prstGeom>
          <a:noFill/>
        </p:spPr>
        <p:txBody>
          <a:bodyPr wrap="none" rtlCol="0">
            <a:spAutoFit/>
          </a:bodyPr>
          <a:lstStyle/>
          <a:p>
            <a:r>
              <a:rPr lang="en-US" sz="900" i="0" dirty="0" smtClean="0">
                <a:solidFill>
                  <a:srgbClr val="002060"/>
                </a:solidFill>
              </a:rPr>
              <a:t>QB7, QBOA, QBOD</a:t>
            </a:r>
            <a:endParaRPr lang="en-US" sz="900" i="0" dirty="0">
              <a:solidFill>
                <a:srgbClr val="002060"/>
              </a:solidFill>
            </a:endParaRPr>
          </a:p>
        </p:txBody>
      </p:sp>
      <p:sp>
        <p:nvSpPr>
          <p:cNvPr id="9" name="TextBox 8"/>
          <p:cNvSpPr txBox="1"/>
          <p:nvPr/>
        </p:nvSpPr>
        <p:spPr>
          <a:xfrm>
            <a:off x="1103586" y="5873156"/>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978073" y="5915170"/>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p:nvPr/>
        </p:nvCxnSpPr>
        <p:spPr bwMode="auto">
          <a:xfrm>
            <a:off x="2590800" y="6038281"/>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graphicFrame>
        <p:nvGraphicFramePr>
          <p:cNvPr id="3" name="Object 2"/>
          <p:cNvGraphicFramePr>
            <a:graphicFrameLocks noChangeAspect="1"/>
          </p:cNvGraphicFramePr>
          <p:nvPr>
            <p:extLst>
              <p:ext uri="{D42A27DB-BD31-4B8C-83A1-F6EECF244321}">
                <p14:modId xmlns:p14="http://schemas.microsoft.com/office/powerpoint/2010/main" val="1412327811"/>
              </p:ext>
            </p:extLst>
          </p:nvPr>
        </p:nvGraphicFramePr>
        <p:xfrm>
          <a:off x="263293" y="1284958"/>
          <a:ext cx="8455025" cy="4588198"/>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3"/>
          <p:cNvSpPr>
            <a:spLocks noChangeArrowheads="1"/>
          </p:cNvSpPr>
          <p:nvPr/>
        </p:nvSpPr>
        <p:spPr bwMode="auto">
          <a:xfrm>
            <a:off x="96839" y="1147101"/>
            <a:ext cx="8621480" cy="4164826"/>
          </a:xfrm>
          <a:prstGeom prst="rect">
            <a:avLst/>
          </a:prstGeom>
          <a:noFill/>
          <a:ln w="9525">
            <a:solidFill>
              <a:schemeClr val="accent1"/>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a:extLst>
            <a:ext uri="{909E8E84-426E-40DD-AFC4-6F175D3DCCD1}">
              <a14:hiddenFill xmlns:a14="http://schemas.microsoft.com/office/drawing/2010/main">
                <a:solidFill>
                  <a:srgbClr val="FFFFFF"/>
                </a:solidFill>
              </a14:hiddenFill>
            </a:ext>
          </a:extLst>
        </p:spPr>
        <p:txBody>
          <a:bodyPr>
            <a:flatTx/>
          </a:bodyPr>
          <a:lstStyle/>
          <a:p>
            <a:endParaRPr lang="en-US" sz="1100" dirty="0"/>
          </a:p>
        </p:txBody>
      </p:sp>
      <p:cxnSp>
        <p:nvCxnSpPr>
          <p:cNvPr id="16" name="Straight Connector 5"/>
          <p:cNvCxnSpPr>
            <a:cxnSpLocks noChangeShapeType="1"/>
          </p:cNvCxnSpPr>
          <p:nvPr/>
        </p:nvCxnSpPr>
        <p:spPr bwMode="auto">
          <a:xfrm>
            <a:off x="2689225" y="1266031"/>
            <a:ext cx="0" cy="4505325"/>
          </a:xfrm>
          <a:prstGeom prst="line">
            <a:avLst/>
          </a:prstGeom>
          <a:noFill/>
          <a:ln w="12700" algn="ctr">
            <a:solidFill>
              <a:schemeClr val="accent2"/>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769884" y="696769"/>
            <a:ext cx="657552" cy="276999"/>
          </a:xfrm>
          <a:prstGeom prst="rect">
            <a:avLst/>
          </a:prstGeom>
          <a:noFill/>
        </p:spPr>
        <p:txBody>
          <a:bodyPr wrap="none" rtlCol="0">
            <a:spAutoFit/>
          </a:bodyPr>
          <a:lstStyle/>
          <a:p>
            <a:r>
              <a:rPr lang="en-ZA" i="0" dirty="0">
                <a:solidFill>
                  <a:srgbClr val="000066"/>
                </a:solidFill>
              </a:rPr>
              <a:t>n</a:t>
            </a:r>
            <a:r>
              <a:rPr lang="en-ZA" i="0" dirty="0" smtClean="0">
                <a:solidFill>
                  <a:srgbClr val="000066"/>
                </a:solidFill>
              </a:rPr>
              <a:t> =514</a:t>
            </a:r>
            <a:endParaRPr lang="en-ZA" i="0" dirty="0">
              <a:solidFill>
                <a:srgbClr val="000066"/>
              </a:solidFill>
            </a:endParaRPr>
          </a:p>
        </p:txBody>
      </p:sp>
      <p:sp>
        <p:nvSpPr>
          <p:cNvPr id="12"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Management Competency Rating – Third Party Rating</a:t>
            </a:r>
            <a:endParaRPr lang="en-ZA" sz="3200" b="1" dirty="0">
              <a:solidFill>
                <a:schemeClr val="bg1"/>
              </a:solidFill>
            </a:endParaRPr>
          </a:p>
        </p:txBody>
      </p:sp>
    </p:spTree>
    <p:extLst>
      <p:ext uri="{BB962C8B-B14F-4D97-AF65-F5344CB8AC3E}">
        <p14:creationId xmlns:p14="http://schemas.microsoft.com/office/powerpoint/2010/main" val="500697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442049" y="6442307"/>
            <a:ext cx="457200" cy="270818"/>
          </a:xfrm>
        </p:spPr>
        <p:txBody>
          <a:bodyPr/>
          <a:lstStyle/>
          <a:p>
            <a:fld id="{677CFAFA-C1DD-48E4-9BA6-11E4122FBC8D}" type="slidenum">
              <a:rPr lang="en-US" smtClean="0"/>
              <a:pPr/>
              <a:t>23</a:t>
            </a:fld>
            <a:endParaRPr lang="en-US" dirty="0" smtClean="0"/>
          </a:p>
        </p:txBody>
      </p:sp>
      <p:sp>
        <p:nvSpPr>
          <p:cNvPr id="2" name="TextBox 1"/>
          <p:cNvSpPr txBox="1"/>
          <p:nvPr/>
        </p:nvSpPr>
        <p:spPr>
          <a:xfrm>
            <a:off x="1136" y="6627168"/>
            <a:ext cx="1479892" cy="230832"/>
          </a:xfrm>
          <a:prstGeom prst="rect">
            <a:avLst/>
          </a:prstGeom>
          <a:noFill/>
        </p:spPr>
        <p:txBody>
          <a:bodyPr wrap="none" rtlCol="0">
            <a:spAutoFit/>
          </a:bodyPr>
          <a:lstStyle/>
          <a:p>
            <a:r>
              <a:rPr lang="en-US" sz="900" i="0" dirty="0" smtClean="0">
                <a:solidFill>
                  <a:srgbClr val="002060"/>
                </a:solidFill>
              </a:rPr>
              <a:t>QB7, QBOA, QBOD,QS8</a:t>
            </a:r>
            <a:endParaRPr lang="en-US" sz="900" i="0" dirty="0">
              <a:solidFill>
                <a:srgbClr val="002060"/>
              </a:solidFill>
            </a:endParaRPr>
          </a:p>
        </p:txBody>
      </p:sp>
      <p:sp>
        <p:nvSpPr>
          <p:cNvPr id="9" name="TextBox 8"/>
          <p:cNvSpPr txBox="1"/>
          <p:nvPr/>
        </p:nvSpPr>
        <p:spPr>
          <a:xfrm>
            <a:off x="1103586" y="5874452"/>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71063" y="5894791"/>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p:nvPr/>
        </p:nvCxnSpPr>
        <p:spPr bwMode="auto">
          <a:xfrm>
            <a:off x="2378294" y="6017902"/>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graphicFrame>
        <p:nvGraphicFramePr>
          <p:cNvPr id="3" name="Object 2"/>
          <p:cNvGraphicFramePr>
            <a:graphicFrameLocks noChangeAspect="1"/>
          </p:cNvGraphicFramePr>
          <p:nvPr>
            <p:extLst>
              <p:ext uri="{D42A27DB-BD31-4B8C-83A1-F6EECF244321}">
                <p14:modId xmlns:p14="http://schemas.microsoft.com/office/powerpoint/2010/main" val="935396927"/>
              </p:ext>
            </p:extLst>
          </p:nvPr>
        </p:nvGraphicFramePr>
        <p:xfrm>
          <a:off x="215624" y="1134145"/>
          <a:ext cx="8455025" cy="4637537"/>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3"/>
          <p:cNvSpPr>
            <a:spLocks noChangeArrowheads="1"/>
          </p:cNvSpPr>
          <p:nvPr/>
        </p:nvSpPr>
        <p:spPr bwMode="auto">
          <a:xfrm>
            <a:off x="96838" y="942331"/>
            <a:ext cx="8739187" cy="4849690"/>
          </a:xfrm>
          <a:prstGeom prst="rect">
            <a:avLst/>
          </a:prstGeom>
          <a:noFill/>
          <a:ln w="9525">
            <a:solidFill>
              <a:schemeClr val="accent1"/>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a:extLst>
            <a:ext uri="{909E8E84-426E-40DD-AFC4-6F175D3DCCD1}">
              <a14:hiddenFill xmlns:a14="http://schemas.microsoft.com/office/drawing/2010/main">
                <a:solidFill>
                  <a:srgbClr val="FFFFFF"/>
                </a:solidFill>
              </a14:hiddenFill>
            </a:ext>
          </a:extLst>
        </p:spPr>
        <p:txBody>
          <a:bodyPr>
            <a:flatTx/>
          </a:bodyPr>
          <a:lstStyle/>
          <a:p>
            <a:endParaRPr lang="en-US" sz="1100" dirty="0"/>
          </a:p>
        </p:txBody>
      </p:sp>
      <p:sp>
        <p:nvSpPr>
          <p:cNvPr id="12" name="TextBox 11"/>
          <p:cNvSpPr txBox="1"/>
          <p:nvPr/>
        </p:nvSpPr>
        <p:spPr>
          <a:xfrm>
            <a:off x="1618947" y="5193248"/>
            <a:ext cx="657552" cy="276999"/>
          </a:xfrm>
          <a:prstGeom prst="rect">
            <a:avLst/>
          </a:prstGeom>
          <a:noFill/>
        </p:spPr>
        <p:txBody>
          <a:bodyPr wrap="none" rtlCol="0">
            <a:spAutoFit/>
          </a:bodyPr>
          <a:lstStyle/>
          <a:p>
            <a:r>
              <a:rPr lang="en-ZA" i="0" dirty="0">
                <a:solidFill>
                  <a:srgbClr val="000066"/>
                </a:solidFill>
              </a:rPr>
              <a:t>n</a:t>
            </a:r>
            <a:r>
              <a:rPr lang="en-ZA" i="0" dirty="0" smtClean="0">
                <a:solidFill>
                  <a:srgbClr val="000066"/>
                </a:solidFill>
              </a:rPr>
              <a:t> =204</a:t>
            </a:r>
            <a:endParaRPr lang="en-ZA" i="0" dirty="0">
              <a:solidFill>
                <a:srgbClr val="000066"/>
              </a:solidFill>
            </a:endParaRPr>
          </a:p>
        </p:txBody>
      </p:sp>
      <p:sp>
        <p:nvSpPr>
          <p:cNvPr id="13" name="TextBox 12"/>
          <p:cNvSpPr txBox="1"/>
          <p:nvPr/>
        </p:nvSpPr>
        <p:spPr>
          <a:xfrm>
            <a:off x="4252498" y="5193247"/>
            <a:ext cx="657552" cy="276999"/>
          </a:xfrm>
          <a:prstGeom prst="rect">
            <a:avLst/>
          </a:prstGeom>
          <a:noFill/>
        </p:spPr>
        <p:txBody>
          <a:bodyPr wrap="none" rtlCol="0">
            <a:spAutoFit/>
          </a:bodyPr>
          <a:lstStyle/>
          <a:p>
            <a:r>
              <a:rPr lang="en-ZA" i="0" dirty="0">
                <a:solidFill>
                  <a:srgbClr val="000066"/>
                </a:solidFill>
              </a:rPr>
              <a:t>n</a:t>
            </a:r>
            <a:r>
              <a:rPr lang="en-ZA" i="0" dirty="0" smtClean="0">
                <a:solidFill>
                  <a:srgbClr val="000066"/>
                </a:solidFill>
              </a:rPr>
              <a:t> =248</a:t>
            </a:r>
            <a:endParaRPr lang="en-ZA" i="0" dirty="0">
              <a:solidFill>
                <a:srgbClr val="000066"/>
              </a:solidFill>
            </a:endParaRPr>
          </a:p>
        </p:txBody>
      </p:sp>
      <p:sp>
        <p:nvSpPr>
          <p:cNvPr id="16" name="TextBox 15"/>
          <p:cNvSpPr txBox="1"/>
          <p:nvPr/>
        </p:nvSpPr>
        <p:spPr>
          <a:xfrm>
            <a:off x="7078225" y="5193248"/>
            <a:ext cx="572594" cy="276999"/>
          </a:xfrm>
          <a:prstGeom prst="rect">
            <a:avLst/>
          </a:prstGeom>
          <a:noFill/>
        </p:spPr>
        <p:txBody>
          <a:bodyPr wrap="none" rtlCol="0">
            <a:spAutoFit/>
          </a:bodyPr>
          <a:lstStyle/>
          <a:p>
            <a:r>
              <a:rPr lang="en-ZA" i="0" dirty="0">
                <a:solidFill>
                  <a:srgbClr val="000066"/>
                </a:solidFill>
              </a:rPr>
              <a:t>n</a:t>
            </a:r>
            <a:r>
              <a:rPr lang="en-ZA" i="0" dirty="0" smtClean="0">
                <a:solidFill>
                  <a:srgbClr val="000066"/>
                </a:solidFill>
              </a:rPr>
              <a:t> =62</a:t>
            </a:r>
            <a:endParaRPr lang="en-ZA" i="0" dirty="0">
              <a:solidFill>
                <a:srgbClr val="000066"/>
              </a:solidFill>
            </a:endParaRPr>
          </a:p>
        </p:txBody>
      </p:sp>
      <p:sp>
        <p:nvSpPr>
          <p:cNvPr id="17" name="Title 1"/>
          <p:cNvSpPr>
            <a:spLocks noGrp="1"/>
          </p:cNvSpPr>
          <p:nvPr>
            <p:ph type="title"/>
          </p:nvPr>
        </p:nvSpPr>
        <p:spPr>
          <a:xfrm>
            <a:off x="1136" y="33695"/>
            <a:ext cx="9142863" cy="637818"/>
          </a:xfrm>
          <a:solidFill>
            <a:schemeClr val="accent2"/>
          </a:solidFill>
        </p:spPr>
        <p:txBody>
          <a:bodyPr>
            <a:normAutofit fontScale="90000"/>
          </a:bodyPr>
          <a:lstStyle/>
          <a:p>
            <a:pPr algn="l"/>
            <a:r>
              <a:rPr lang="en-ZA" sz="3200" b="1" dirty="0" smtClean="0">
                <a:solidFill>
                  <a:schemeClr val="bg1"/>
                </a:solidFill>
              </a:rPr>
              <a:t>Overall Management Competency Rating across Races</a:t>
            </a:r>
            <a:endParaRPr lang="en-ZA" sz="3200" b="1" dirty="0">
              <a:solidFill>
                <a:schemeClr val="bg1"/>
              </a:solidFill>
            </a:endParaRPr>
          </a:p>
        </p:txBody>
      </p:sp>
    </p:spTree>
    <p:extLst>
      <p:ext uri="{BB962C8B-B14F-4D97-AF65-F5344CB8AC3E}">
        <p14:creationId xmlns:p14="http://schemas.microsoft.com/office/powerpoint/2010/main" val="1342171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523062" y="6379798"/>
            <a:ext cx="427220" cy="262881"/>
          </a:xfrm>
          <a:noFill/>
        </p:spPr>
        <p:txBody>
          <a:bodyPr/>
          <a:lstStyle/>
          <a:p>
            <a:pPr defTabSz="895350"/>
            <a:fld id="{677CFAFA-C1DD-48E4-9BA6-11E4122FBC8D}" type="slidenum">
              <a:rPr lang="en-US" smtClean="0"/>
              <a:pPr defTabSz="895350"/>
              <a:t>24</a:t>
            </a:fld>
            <a:endParaRPr lang="en-US" dirty="0" smtClean="0"/>
          </a:p>
        </p:txBody>
      </p:sp>
      <p:sp>
        <p:nvSpPr>
          <p:cNvPr id="44" name="Rectangle 2"/>
          <p:cNvSpPr>
            <a:spLocks noGrp="1" noChangeArrowheads="1"/>
          </p:cNvSpPr>
          <p:nvPr>
            <p:ph type="title"/>
          </p:nvPr>
        </p:nvSpPr>
        <p:spPr>
          <a:xfrm>
            <a:off x="209550" y="141288"/>
            <a:ext cx="7635875" cy="593725"/>
          </a:xfrm>
        </p:spPr>
        <p:txBody>
          <a:bodyPr/>
          <a:lstStyle/>
          <a:p>
            <a:pPr eaLnBrk="1" hangingPunct="1"/>
            <a:r>
              <a:rPr lang="en-GB" sz="1800" dirty="0" smtClean="0"/>
              <a:t>Overall Management Competency Rating by </a:t>
            </a:r>
            <a:r>
              <a:rPr lang="en-GB" sz="1800" dirty="0" err="1" smtClean="0"/>
              <a:t>DemographicsOve</a:t>
            </a:r>
            <a:endParaRPr lang="en-GB" sz="1800" dirty="0" smtClean="0"/>
          </a:p>
        </p:txBody>
      </p:sp>
      <p:sp>
        <p:nvSpPr>
          <p:cNvPr id="9" name="TextBox 8"/>
          <p:cNvSpPr txBox="1"/>
          <p:nvPr/>
        </p:nvSpPr>
        <p:spPr>
          <a:xfrm>
            <a:off x="1116490" y="5866316"/>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36633" y="5839440"/>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p:nvPr/>
        </p:nvCxnSpPr>
        <p:spPr bwMode="auto">
          <a:xfrm>
            <a:off x="2325740" y="5970017"/>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graphicFrame>
        <p:nvGraphicFramePr>
          <p:cNvPr id="4" name="Object 2"/>
          <p:cNvGraphicFramePr>
            <a:graphicFrameLocks noChangeAspect="1"/>
          </p:cNvGraphicFramePr>
          <p:nvPr>
            <p:extLst>
              <p:ext uri="{D42A27DB-BD31-4B8C-83A1-F6EECF244321}">
                <p14:modId xmlns:p14="http://schemas.microsoft.com/office/powerpoint/2010/main" val="501397880"/>
              </p:ext>
            </p:extLst>
          </p:nvPr>
        </p:nvGraphicFramePr>
        <p:xfrm>
          <a:off x="242656" y="1036153"/>
          <a:ext cx="8496300" cy="21463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43744" y="1007979"/>
            <a:ext cx="1845378" cy="276999"/>
          </a:xfrm>
          <a:prstGeom prst="rect">
            <a:avLst/>
          </a:prstGeom>
          <a:noFill/>
        </p:spPr>
        <p:txBody>
          <a:bodyPr wrap="none" rtlCol="0">
            <a:spAutoFit/>
          </a:bodyPr>
          <a:lstStyle/>
          <a:p>
            <a:r>
              <a:rPr lang="en-ZA" b="1" i="0" dirty="0" smtClean="0">
                <a:solidFill>
                  <a:srgbClr val="000066"/>
                </a:solidFill>
              </a:rPr>
              <a:t>Age Group of Manager</a:t>
            </a:r>
            <a:endParaRPr lang="en-ZA" b="1" i="0" dirty="0">
              <a:solidFill>
                <a:srgbClr val="000066"/>
              </a:solidFil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3620535596"/>
              </p:ext>
            </p:extLst>
          </p:nvPr>
        </p:nvGraphicFramePr>
        <p:xfrm>
          <a:off x="444500" y="3527580"/>
          <a:ext cx="3683000" cy="1905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1302133" y="3425934"/>
            <a:ext cx="1733168" cy="276999"/>
          </a:xfrm>
          <a:prstGeom prst="rect">
            <a:avLst/>
          </a:prstGeom>
          <a:noFill/>
        </p:spPr>
        <p:txBody>
          <a:bodyPr wrap="none" rtlCol="0">
            <a:spAutoFit/>
          </a:bodyPr>
          <a:lstStyle/>
          <a:p>
            <a:r>
              <a:rPr lang="en-ZA" b="1" i="0" dirty="0" smtClean="0">
                <a:solidFill>
                  <a:srgbClr val="000066"/>
                </a:solidFill>
              </a:rPr>
              <a:t>Disability of Manager</a:t>
            </a:r>
            <a:endParaRPr lang="en-ZA" b="1" i="0" dirty="0">
              <a:solidFill>
                <a:srgbClr val="000066"/>
              </a:solidFill>
            </a:endParaRPr>
          </a:p>
        </p:txBody>
      </p:sp>
      <p:graphicFrame>
        <p:nvGraphicFramePr>
          <p:cNvPr id="8" name="Object 2"/>
          <p:cNvGraphicFramePr>
            <a:graphicFrameLocks noChangeAspect="1"/>
          </p:cNvGraphicFramePr>
          <p:nvPr>
            <p:extLst>
              <p:ext uri="{D42A27DB-BD31-4B8C-83A1-F6EECF244321}">
                <p14:modId xmlns:p14="http://schemas.microsoft.com/office/powerpoint/2010/main" val="1329417058"/>
              </p:ext>
            </p:extLst>
          </p:nvPr>
        </p:nvGraphicFramePr>
        <p:xfrm>
          <a:off x="4840062" y="3527580"/>
          <a:ext cx="3683000" cy="1905000"/>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6016397" y="3408362"/>
            <a:ext cx="1587294" cy="276999"/>
          </a:xfrm>
          <a:prstGeom prst="rect">
            <a:avLst/>
          </a:prstGeom>
          <a:noFill/>
        </p:spPr>
        <p:txBody>
          <a:bodyPr wrap="none" rtlCol="0">
            <a:spAutoFit/>
          </a:bodyPr>
          <a:lstStyle/>
          <a:p>
            <a:r>
              <a:rPr lang="en-ZA" b="1" i="0" dirty="0" smtClean="0">
                <a:solidFill>
                  <a:srgbClr val="000066"/>
                </a:solidFill>
              </a:rPr>
              <a:t>Gender of Manager</a:t>
            </a:r>
            <a:endParaRPr lang="en-ZA" b="1" i="0" dirty="0">
              <a:solidFill>
                <a:srgbClr val="000066"/>
              </a:solidFill>
            </a:endParaRPr>
          </a:p>
        </p:txBody>
      </p:sp>
      <p:sp>
        <p:nvSpPr>
          <p:cNvPr id="18" name="Rectangle 3"/>
          <p:cNvSpPr>
            <a:spLocks noChangeArrowheads="1"/>
          </p:cNvSpPr>
          <p:nvPr/>
        </p:nvSpPr>
        <p:spPr bwMode="auto">
          <a:xfrm>
            <a:off x="84137" y="1008062"/>
            <a:ext cx="8739187" cy="4505582"/>
          </a:xfrm>
          <a:prstGeom prst="rect">
            <a:avLst/>
          </a:prstGeom>
          <a:noFill/>
          <a:ln w="9525">
            <a:solidFill>
              <a:schemeClr val="accent1"/>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a:extLst>
            <a:ext uri="{909E8E84-426E-40DD-AFC4-6F175D3DCCD1}">
              <a14:hiddenFill xmlns:a14="http://schemas.microsoft.com/office/drawing/2010/main">
                <a:solidFill>
                  <a:srgbClr val="FFFFFF"/>
                </a:solidFill>
              </a14:hiddenFill>
            </a:ext>
          </a:extLst>
        </p:spPr>
        <p:txBody>
          <a:bodyPr>
            <a:flatTx/>
          </a:bodyPr>
          <a:lstStyle/>
          <a:p>
            <a:endParaRPr lang="en-US" sz="1100" dirty="0"/>
          </a:p>
        </p:txBody>
      </p:sp>
      <p:cxnSp>
        <p:nvCxnSpPr>
          <p:cNvPr id="5" name="Straight Connector 4"/>
          <p:cNvCxnSpPr/>
          <p:nvPr/>
        </p:nvCxnSpPr>
        <p:spPr bwMode="auto">
          <a:xfrm>
            <a:off x="266700" y="3462337"/>
            <a:ext cx="8569325" cy="0"/>
          </a:xfrm>
          <a:prstGeom prst="line">
            <a:avLst/>
          </a:prstGeom>
          <a:solidFill>
            <a:schemeClr val="accent2"/>
          </a:solidFill>
          <a:ln w="12700" cap="flat" cmpd="sng" algn="ctr">
            <a:solidFill>
              <a:schemeClr val="accent2"/>
            </a:solidFill>
            <a:prstDash val="dash"/>
            <a:round/>
            <a:headEnd type="none" w="med" len="med"/>
            <a:tailEnd type="none" w="med" len="med"/>
          </a:ln>
          <a:effectLst/>
        </p:spPr>
      </p:cxnSp>
      <p:cxnSp>
        <p:nvCxnSpPr>
          <p:cNvPr id="7" name="Straight Connector 6"/>
          <p:cNvCxnSpPr/>
          <p:nvPr/>
        </p:nvCxnSpPr>
        <p:spPr bwMode="auto">
          <a:xfrm>
            <a:off x="4490806" y="3648075"/>
            <a:ext cx="0" cy="2282825"/>
          </a:xfrm>
          <a:prstGeom prst="line">
            <a:avLst/>
          </a:prstGeom>
          <a:solidFill>
            <a:schemeClr val="accent2"/>
          </a:solidFill>
          <a:ln w="12700" cap="flat" cmpd="sng" algn="ctr">
            <a:solidFill>
              <a:schemeClr val="accent2"/>
            </a:solidFill>
            <a:prstDash val="dash"/>
            <a:round/>
            <a:headEnd type="none" w="med" len="med"/>
            <a:tailEnd type="none" w="med" len="med"/>
          </a:ln>
          <a:effectLst/>
        </p:spPr>
      </p:cxnSp>
      <p:sp>
        <p:nvSpPr>
          <p:cNvPr id="22" name="TextBox 21"/>
          <p:cNvSpPr txBox="1"/>
          <p:nvPr/>
        </p:nvSpPr>
        <p:spPr>
          <a:xfrm>
            <a:off x="-18100" y="6627168"/>
            <a:ext cx="1518364" cy="230832"/>
          </a:xfrm>
          <a:prstGeom prst="rect">
            <a:avLst/>
          </a:prstGeom>
          <a:noFill/>
        </p:spPr>
        <p:txBody>
          <a:bodyPr wrap="none" rtlCol="0">
            <a:spAutoFit/>
          </a:bodyPr>
          <a:lstStyle/>
          <a:p>
            <a:r>
              <a:rPr lang="en-US" sz="900" i="0" dirty="0" smtClean="0">
                <a:solidFill>
                  <a:srgbClr val="002060"/>
                </a:solidFill>
              </a:rPr>
              <a:t>QB7, QBOE, QBOF, BOC</a:t>
            </a:r>
            <a:endParaRPr lang="en-US" sz="900" i="0" dirty="0">
              <a:solidFill>
                <a:srgbClr val="002060"/>
              </a:solidFill>
            </a:endParaRPr>
          </a:p>
        </p:txBody>
      </p:sp>
      <p:sp>
        <p:nvSpPr>
          <p:cNvPr id="23" name="TextBox 22"/>
          <p:cNvSpPr txBox="1"/>
          <p:nvPr/>
        </p:nvSpPr>
        <p:spPr>
          <a:xfrm>
            <a:off x="1083152" y="3085938"/>
            <a:ext cx="506870"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=44</a:t>
            </a:r>
            <a:endParaRPr lang="en-ZA" sz="1000" i="0" dirty="0">
              <a:solidFill>
                <a:srgbClr val="000066"/>
              </a:solidFill>
            </a:endParaRPr>
          </a:p>
        </p:txBody>
      </p:sp>
      <p:sp>
        <p:nvSpPr>
          <p:cNvPr id="24" name="TextBox 23"/>
          <p:cNvSpPr txBox="1"/>
          <p:nvPr/>
        </p:nvSpPr>
        <p:spPr>
          <a:xfrm>
            <a:off x="1341704" y="5221185"/>
            <a:ext cx="436338"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=3</a:t>
            </a:r>
            <a:endParaRPr lang="en-ZA" sz="1000" i="0" dirty="0">
              <a:solidFill>
                <a:srgbClr val="000066"/>
              </a:solidFill>
            </a:endParaRPr>
          </a:p>
        </p:txBody>
      </p:sp>
      <p:sp>
        <p:nvSpPr>
          <p:cNvPr id="26" name="TextBox 25"/>
          <p:cNvSpPr txBox="1"/>
          <p:nvPr/>
        </p:nvSpPr>
        <p:spPr>
          <a:xfrm>
            <a:off x="2926062" y="5186359"/>
            <a:ext cx="577402"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=511</a:t>
            </a:r>
            <a:endParaRPr lang="en-ZA" sz="1000" i="0" dirty="0">
              <a:solidFill>
                <a:srgbClr val="000066"/>
              </a:solidFill>
            </a:endParaRPr>
          </a:p>
        </p:txBody>
      </p:sp>
      <p:sp>
        <p:nvSpPr>
          <p:cNvPr id="27" name="TextBox 26"/>
          <p:cNvSpPr txBox="1"/>
          <p:nvPr/>
        </p:nvSpPr>
        <p:spPr>
          <a:xfrm>
            <a:off x="5862752" y="5267423"/>
            <a:ext cx="577402"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=340</a:t>
            </a:r>
            <a:endParaRPr lang="en-ZA" sz="1000" i="0" dirty="0">
              <a:solidFill>
                <a:srgbClr val="000066"/>
              </a:solidFill>
            </a:endParaRPr>
          </a:p>
        </p:txBody>
      </p:sp>
      <p:sp>
        <p:nvSpPr>
          <p:cNvPr id="28" name="TextBox 27"/>
          <p:cNvSpPr txBox="1"/>
          <p:nvPr/>
        </p:nvSpPr>
        <p:spPr>
          <a:xfrm>
            <a:off x="7263917" y="5221185"/>
            <a:ext cx="577401"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=174</a:t>
            </a:r>
            <a:endParaRPr lang="en-ZA" sz="1000" i="0" dirty="0">
              <a:solidFill>
                <a:srgbClr val="000066"/>
              </a:solidFill>
            </a:endParaRPr>
          </a:p>
        </p:txBody>
      </p:sp>
      <p:sp>
        <p:nvSpPr>
          <p:cNvPr id="30" name="TextBox 29"/>
          <p:cNvSpPr txBox="1"/>
          <p:nvPr/>
        </p:nvSpPr>
        <p:spPr>
          <a:xfrm>
            <a:off x="2827184" y="3156203"/>
            <a:ext cx="506870"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=94</a:t>
            </a:r>
            <a:endParaRPr lang="en-ZA" sz="1000" i="0" dirty="0">
              <a:solidFill>
                <a:srgbClr val="000066"/>
              </a:solidFill>
            </a:endParaRPr>
          </a:p>
        </p:txBody>
      </p:sp>
      <p:sp>
        <p:nvSpPr>
          <p:cNvPr id="31" name="TextBox 30"/>
          <p:cNvSpPr txBox="1"/>
          <p:nvPr/>
        </p:nvSpPr>
        <p:spPr>
          <a:xfrm>
            <a:off x="4262661" y="3131441"/>
            <a:ext cx="577401"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=130</a:t>
            </a:r>
            <a:endParaRPr lang="en-ZA" sz="1000" i="0" dirty="0">
              <a:solidFill>
                <a:srgbClr val="000066"/>
              </a:solidFill>
            </a:endParaRPr>
          </a:p>
        </p:txBody>
      </p:sp>
      <p:sp>
        <p:nvSpPr>
          <p:cNvPr id="32" name="TextBox 31"/>
          <p:cNvSpPr txBox="1"/>
          <p:nvPr/>
        </p:nvSpPr>
        <p:spPr>
          <a:xfrm>
            <a:off x="5959874" y="3114871"/>
            <a:ext cx="506869"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=98</a:t>
            </a:r>
            <a:endParaRPr lang="en-ZA" sz="1000" i="0" dirty="0">
              <a:solidFill>
                <a:srgbClr val="000066"/>
              </a:solidFill>
            </a:endParaRPr>
          </a:p>
        </p:txBody>
      </p:sp>
      <p:sp>
        <p:nvSpPr>
          <p:cNvPr id="33" name="TextBox 32"/>
          <p:cNvSpPr txBox="1"/>
          <p:nvPr/>
        </p:nvSpPr>
        <p:spPr>
          <a:xfrm>
            <a:off x="7446150" y="3102413"/>
            <a:ext cx="577401" cy="246221"/>
          </a:xfrm>
          <a:prstGeom prst="rect">
            <a:avLst/>
          </a:prstGeom>
          <a:noFill/>
        </p:spPr>
        <p:txBody>
          <a:bodyPr wrap="none" rtlCol="0">
            <a:spAutoFit/>
          </a:bodyPr>
          <a:lstStyle/>
          <a:p>
            <a:r>
              <a:rPr lang="en-ZA" sz="1000" i="0" dirty="0">
                <a:solidFill>
                  <a:srgbClr val="000066"/>
                </a:solidFill>
              </a:rPr>
              <a:t>n</a:t>
            </a:r>
            <a:r>
              <a:rPr lang="en-ZA" sz="1000" i="0" dirty="0" smtClean="0">
                <a:solidFill>
                  <a:srgbClr val="000066"/>
                </a:solidFill>
              </a:rPr>
              <a:t> =148</a:t>
            </a:r>
            <a:endParaRPr lang="en-ZA" sz="1000" i="0" dirty="0">
              <a:solidFill>
                <a:srgbClr val="000066"/>
              </a:solidFill>
            </a:endParaRPr>
          </a:p>
        </p:txBody>
      </p:sp>
      <p:sp>
        <p:nvSpPr>
          <p:cNvPr id="2" name="Rectangle 1"/>
          <p:cNvSpPr/>
          <p:nvPr/>
        </p:nvSpPr>
        <p:spPr bwMode="auto">
          <a:xfrm>
            <a:off x="2325740" y="1383993"/>
            <a:ext cx="4697359" cy="1729351"/>
          </a:xfrm>
          <a:prstGeom prst="rect">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29"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Management Competency Rating by Demographics</a:t>
            </a:r>
            <a:endParaRPr lang="en-ZA" sz="3200" b="1" dirty="0">
              <a:solidFill>
                <a:schemeClr val="bg1"/>
              </a:solidFill>
            </a:endParaRPr>
          </a:p>
        </p:txBody>
      </p:sp>
    </p:spTree>
    <p:extLst>
      <p:ext uri="{BB962C8B-B14F-4D97-AF65-F5344CB8AC3E}">
        <p14:creationId xmlns:p14="http://schemas.microsoft.com/office/powerpoint/2010/main" val="1580131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549965" y="6321006"/>
            <a:ext cx="552439" cy="365125"/>
          </a:xfrm>
          <a:noFill/>
        </p:spPr>
        <p:txBody>
          <a:bodyPr/>
          <a:lstStyle/>
          <a:p>
            <a:pPr defTabSz="895350"/>
            <a:fld id="{677CFAFA-C1DD-48E4-9BA6-11E4122FBC8D}" type="slidenum">
              <a:rPr lang="en-US" smtClean="0"/>
              <a:pPr defTabSz="895350"/>
              <a:t>25</a:t>
            </a:fld>
            <a:endParaRPr lang="en-US" dirty="0" smtClean="0"/>
          </a:p>
        </p:txBody>
      </p:sp>
      <p:sp>
        <p:nvSpPr>
          <p:cNvPr id="9" name="TextBox 8"/>
          <p:cNvSpPr txBox="1"/>
          <p:nvPr/>
        </p:nvSpPr>
        <p:spPr>
          <a:xfrm>
            <a:off x="1055961" y="5493585"/>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2192" y="5505584"/>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p:nvPr/>
        </p:nvCxnSpPr>
        <p:spPr bwMode="auto">
          <a:xfrm>
            <a:off x="2353918" y="5616696"/>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18" name="Rectangle 3"/>
          <p:cNvSpPr>
            <a:spLocks noChangeArrowheads="1"/>
          </p:cNvSpPr>
          <p:nvPr/>
        </p:nvSpPr>
        <p:spPr bwMode="auto">
          <a:xfrm>
            <a:off x="96838" y="1000448"/>
            <a:ext cx="8739187" cy="4206152"/>
          </a:xfrm>
          <a:prstGeom prst="rect">
            <a:avLst/>
          </a:prstGeom>
          <a:noFill/>
          <a:ln w="9525">
            <a:solidFill>
              <a:schemeClr val="accent1"/>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a:extLst>
            <a:ext uri="{909E8E84-426E-40DD-AFC4-6F175D3DCCD1}">
              <a14:hiddenFill xmlns:a14="http://schemas.microsoft.com/office/drawing/2010/main">
                <a:solidFill>
                  <a:srgbClr val="FFFFFF"/>
                </a:solidFill>
              </a14:hiddenFill>
            </a:ext>
          </a:extLst>
        </p:spPr>
        <p:txBody>
          <a:bodyPr>
            <a:flatTx/>
          </a:bodyPr>
          <a:lstStyle/>
          <a:p>
            <a:endParaRPr lang="en-US" sz="1100" dirty="0"/>
          </a:p>
        </p:txBody>
      </p:sp>
      <p:sp>
        <p:nvSpPr>
          <p:cNvPr id="22" name="TextBox 21"/>
          <p:cNvSpPr txBox="1"/>
          <p:nvPr/>
        </p:nvSpPr>
        <p:spPr>
          <a:xfrm>
            <a:off x="96838" y="5904294"/>
            <a:ext cx="1723550" cy="230832"/>
          </a:xfrm>
          <a:prstGeom prst="rect">
            <a:avLst/>
          </a:prstGeom>
          <a:noFill/>
        </p:spPr>
        <p:txBody>
          <a:bodyPr wrap="none" rtlCol="0">
            <a:spAutoFit/>
          </a:bodyPr>
          <a:lstStyle/>
          <a:p>
            <a:r>
              <a:rPr lang="en-US" sz="900" i="0" dirty="0" smtClean="0">
                <a:solidFill>
                  <a:srgbClr val="002060"/>
                </a:solidFill>
              </a:rPr>
              <a:t>QB7, QBOE, QBOF, BOC, S7</a:t>
            </a:r>
            <a:endParaRPr lang="en-US" sz="900" i="0" dirty="0">
              <a:solidFill>
                <a:srgbClr val="002060"/>
              </a:solidFill>
            </a:endParaRPr>
          </a:p>
        </p:txBody>
      </p:sp>
      <p:graphicFrame>
        <p:nvGraphicFramePr>
          <p:cNvPr id="2" name="Object 2"/>
          <p:cNvGraphicFramePr>
            <a:graphicFrameLocks noChangeAspect="1"/>
          </p:cNvGraphicFramePr>
          <p:nvPr>
            <p:extLst>
              <p:ext uri="{D42A27DB-BD31-4B8C-83A1-F6EECF244321}">
                <p14:modId xmlns:p14="http://schemas.microsoft.com/office/powerpoint/2010/main" val="1752359746"/>
              </p:ext>
            </p:extLst>
          </p:nvPr>
        </p:nvGraphicFramePr>
        <p:xfrm>
          <a:off x="318168" y="543481"/>
          <a:ext cx="8508332" cy="4663119"/>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bwMode="auto">
          <a:xfrm>
            <a:off x="3454400" y="1238250"/>
            <a:ext cx="0" cy="3790950"/>
          </a:xfrm>
          <a:prstGeom prst="line">
            <a:avLst/>
          </a:prstGeom>
          <a:solidFill>
            <a:schemeClr val="accent2"/>
          </a:solidFill>
          <a:ln w="12700" cap="flat" cmpd="sng" algn="ctr">
            <a:solidFill>
              <a:schemeClr val="accent2"/>
            </a:solidFill>
            <a:prstDash val="dashDot"/>
            <a:round/>
            <a:headEnd type="none" w="med" len="med"/>
            <a:tailEnd type="none" w="med" len="med"/>
          </a:ln>
          <a:effectLst/>
        </p:spPr>
      </p:cxnSp>
      <p:cxnSp>
        <p:nvCxnSpPr>
          <p:cNvPr id="38" name="Straight Connector 37"/>
          <p:cNvCxnSpPr/>
          <p:nvPr/>
        </p:nvCxnSpPr>
        <p:spPr bwMode="auto">
          <a:xfrm>
            <a:off x="6032500" y="1238250"/>
            <a:ext cx="0" cy="3790950"/>
          </a:xfrm>
          <a:prstGeom prst="line">
            <a:avLst/>
          </a:prstGeom>
          <a:solidFill>
            <a:schemeClr val="accent2"/>
          </a:solidFill>
          <a:ln w="12700" cap="flat" cmpd="sng" algn="ctr">
            <a:solidFill>
              <a:schemeClr val="accent2"/>
            </a:solidFill>
            <a:prstDash val="dashDot"/>
            <a:round/>
            <a:headEnd type="none" w="med" len="med"/>
            <a:tailEnd type="none" w="med" len="med"/>
          </a:ln>
          <a:effectLst/>
        </p:spPr>
      </p:cxnSp>
      <p:sp>
        <p:nvSpPr>
          <p:cNvPr id="12" name="Title 1"/>
          <p:cNvSpPr txBox="1">
            <a:spLocks noGrp="1"/>
          </p:cNvSpPr>
          <p:nvPr>
            <p:ph type="title"/>
          </p:nvPr>
        </p:nvSpPr>
        <p:spPr>
          <a:xfrm>
            <a:off x="0" y="141288"/>
            <a:ext cx="9144000"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Management Competency Rating by Gender</a:t>
            </a:r>
            <a:endParaRPr lang="en-ZA" sz="3200" b="1" dirty="0">
              <a:solidFill>
                <a:schemeClr val="bg1"/>
              </a:solidFill>
            </a:endParaRPr>
          </a:p>
        </p:txBody>
      </p:sp>
    </p:spTree>
    <p:extLst>
      <p:ext uri="{BB962C8B-B14F-4D97-AF65-F5344CB8AC3E}">
        <p14:creationId xmlns:p14="http://schemas.microsoft.com/office/powerpoint/2010/main" val="2201842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7857658" y="6356350"/>
            <a:ext cx="367259" cy="365125"/>
          </a:xfrm>
          <a:noFill/>
        </p:spPr>
        <p:txBody>
          <a:bodyPr/>
          <a:lstStyle/>
          <a:p>
            <a:pPr defTabSz="895350"/>
            <a:fld id="{677CFAFA-C1DD-48E4-9BA6-11E4122FBC8D}" type="slidenum">
              <a:rPr lang="en-US" smtClean="0"/>
              <a:pPr defTabSz="895350"/>
              <a:t>26</a:t>
            </a:fld>
            <a:endParaRPr lang="en-US" dirty="0" smtClean="0"/>
          </a:p>
        </p:txBody>
      </p:sp>
      <p:sp>
        <p:nvSpPr>
          <p:cNvPr id="44" name="Rectangle 2"/>
          <p:cNvSpPr>
            <a:spLocks noGrp="1" noChangeArrowheads="1"/>
          </p:cNvSpPr>
          <p:nvPr>
            <p:ph type="title"/>
          </p:nvPr>
        </p:nvSpPr>
        <p:spPr>
          <a:xfrm>
            <a:off x="209550" y="141288"/>
            <a:ext cx="7635875" cy="593725"/>
          </a:xfrm>
        </p:spPr>
        <p:txBody>
          <a:bodyPr>
            <a:normAutofit fontScale="90000"/>
          </a:bodyPr>
          <a:lstStyle/>
          <a:p>
            <a:pPr eaLnBrk="1" hangingPunct="1"/>
            <a:r>
              <a:rPr lang="en-GB" sz="1800" dirty="0" smtClean="0"/>
              <a:t>Benchmarking Overall Management Competency Rating with Self Rating Expectations</a:t>
            </a:r>
          </a:p>
        </p:txBody>
      </p:sp>
      <p:sp>
        <p:nvSpPr>
          <p:cNvPr id="9" name="TextBox 8"/>
          <p:cNvSpPr txBox="1"/>
          <p:nvPr/>
        </p:nvSpPr>
        <p:spPr>
          <a:xfrm>
            <a:off x="1103586" y="5220415"/>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5278279"/>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p:nvPr/>
        </p:nvCxnSpPr>
        <p:spPr bwMode="auto">
          <a:xfrm>
            <a:off x="2378294" y="5363202"/>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graphicFrame>
        <p:nvGraphicFramePr>
          <p:cNvPr id="2" name="Object 2"/>
          <p:cNvGraphicFramePr>
            <a:graphicFrameLocks noChangeAspect="1"/>
          </p:cNvGraphicFramePr>
          <p:nvPr>
            <p:extLst>
              <p:ext uri="{D42A27DB-BD31-4B8C-83A1-F6EECF244321}">
                <p14:modId xmlns:p14="http://schemas.microsoft.com/office/powerpoint/2010/main" val="956396964"/>
              </p:ext>
            </p:extLst>
          </p:nvPr>
        </p:nvGraphicFramePr>
        <p:xfrm>
          <a:off x="277813" y="1169216"/>
          <a:ext cx="8455025" cy="3684586"/>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3"/>
          <p:cNvSpPr>
            <a:spLocks noChangeArrowheads="1"/>
          </p:cNvSpPr>
          <p:nvPr/>
        </p:nvSpPr>
        <p:spPr bwMode="auto">
          <a:xfrm>
            <a:off x="96838" y="1136128"/>
            <a:ext cx="8739187" cy="4105276"/>
          </a:xfrm>
          <a:prstGeom prst="rect">
            <a:avLst/>
          </a:prstGeom>
          <a:noFill/>
          <a:ln w="9525">
            <a:solidFill>
              <a:schemeClr val="accent1"/>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a:extLst>
            <a:ext uri="{909E8E84-426E-40DD-AFC4-6F175D3DCCD1}">
              <a14:hiddenFill xmlns:a14="http://schemas.microsoft.com/office/drawing/2010/main">
                <a:solidFill>
                  <a:srgbClr val="FFFFFF"/>
                </a:solidFill>
              </a14:hiddenFill>
            </a:ext>
          </a:extLst>
        </p:spPr>
        <p:txBody>
          <a:bodyPr>
            <a:flatTx/>
          </a:bodyPr>
          <a:lstStyle/>
          <a:p>
            <a:endParaRPr lang="en-US" sz="1100" dirty="0"/>
          </a:p>
        </p:txBody>
      </p:sp>
      <p:cxnSp>
        <p:nvCxnSpPr>
          <p:cNvPr id="16" name="Straight Connector 5"/>
          <p:cNvCxnSpPr>
            <a:cxnSpLocks noChangeShapeType="1"/>
          </p:cNvCxnSpPr>
          <p:nvPr/>
        </p:nvCxnSpPr>
        <p:spPr bwMode="auto">
          <a:xfrm>
            <a:off x="2028825" y="1238250"/>
            <a:ext cx="17187" cy="3754050"/>
          </a:xfrm>
          <a:prstGeom prst="line">
            <a:avLst/>
          </a:prstGeom>
          <a:noFill/>
          <a:ln w="12700" algn="ctr">
            <a:solidFill>
              <a:schemeClr val="accent2"/>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5"/>
          <p:cNvCxnSpPr>
            <a:cxnSpLocks noChangeShapeType="1"/>
          </p:cNvCxnSpPr>
          <p:nvPr/>
        </p:nvCxnSpPr>
        <p:spPr bwMode="auto">
          <a:xfrm>
            <a:off x="4657725" y="1238250"/>
            <a:ext cx="0" cy="3754050"/>
          </a:xfrm>
          <a:prstGeom prst="line">
            <a:avLst/>
          </a:prstGeom>
          <a:noFill/>
          <a:ln w="12700" algn="ctr">
            <a:solidFill>
              <a:schemeClr val="accent2"/>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752725" y="4715302"/>
            <a:ext cx="1181100" cy="276999"/>
          </a:xfrm>
          <a:prstGeom prst="rect">
            <a:avLst/>
          </a:prstGeom>
          <a:noFill/>
        </p:spPr>
        <p:txBody>
          <a:bodyPr wrap="square" rtlCol="0">
            <a:spAutoFit/>
          </a:bodyPr>
          <a:lstStyle/>
          <a:p>
            <a:r>
              <a:rPr lang="en-US" i="0" dirty="0" smtClean="0">
                <a:solidFill>
                  <a:srgbClr val="002060"/>
                </a:solidFill>
              </a:rPr>
              <a:t>Race</a:t>
            </a:r>
            <a:endParaRPr lang="en-US" i="0" dirty="0">
              <a:solidFill>
                <a:srgbClr val="002060"/>
              </a:solidFill>
            </a:endParaRPr>
          </a:p>
        </p:txBody>
      </p:sp>
      <p:sp>
        <p:nvSpPr>
          <p:cNvPr id="19" name="TextBox 18"/>
          <p:cNvSpPr txBox="1"/>
          <p:nvPr/>
        </p:nvSpPr>
        <p:spPr>
          <a:xfrm>
            <a:off x="5800725" y="4715301"/>
            <a:ext cx="2044700" cy="276999"/>
          </a:xfrm>
          <a:prstGeom prst="rect">
            <a:avLst/>
          </a:prstGeom>
          <a:noFill/>
        </p:spPr>
        <p:txBody>
          <a:bodyPr wrap="square" rtlCol="0">
            <a:spAutoFit/>
          </a:bodyPr>
          <a:lstStyle/>
          <a:p>
            <a:r>
              <a:rPr lang="en-US" i="0" dirty="0" smtClean="0">
                <a:solidFill>
                  <a:srgbClr val="002060"/>
                </a:solidFill>
              </a:rPr>
              <a:t>Management Tier</a:t>
            </a:r>
            <a:endParaRPr lang="en-US" i="0" dirty="0">
              <a:solidFill>
                <a:srgbClr val="002060"/>
              </a:solidFill>
            </a:endParaRPr>
          </a:p>
        </p:txBody>
      </p:sp>
      <p:sp>
        <p:nvSpPr>
          <p:cNvPr id="18" name="TextBox 17"/>
          <p:cNvSpPr txBox="1"/>
          <p:nvPr/>
        </p:nvSpPr>
        <p:spPr>
          <a:xfrm>
            <a:off x="0" y="5580252"/>
            <a:ext cx="2101857" cy="230832"/>
          </a:xfrm>
          <a:prstGeom prst="rect">
            <a:avLst/>
          </a:prstGeom>
          <a:noFill/>
        </p:spPr>
        <p:txBody>
          <a:bodyPr wrap="none" rtlCol="0">
            <a:spAutoFit/>
          </a:bodyPr>
          <a:lstStyle/>
          <a:p>
            <a:r>
              <a:rPr lang="en-US" sz="900" i="0" dirty="0" smtClean="0">
                <a:solidFill>
                  <a:srgbClr val="002060"/>
                </a:solidFill>
              </a:rPr>
              <a:t>QA7, QS8, QS4, QB7, QBOA, QBOD</a:t>
            </a:r>
            <a:endParaRPr lang="en-US" sz="900" i="0" dirty="0">
              <a:solidFill>
                <a:srgbClr val="002060"/>
              </a:solidFill>
            </a:endParaRPr>
          </a:p>
        </p:txBody>
      </p:sp>
      <p:sp>
        <p:nvSpPr>
          <p:cNvPr id="20" name="TextBox 19"/>
          <p:cNvSpPr txBox="1"/>
          <p:nvPr/>
        </p:nvSpPr>
        <p:spPr>
          <a:xfrm>
            <a:off x="666307" y="643389"/>
            <a:ext cx="657552" cy="276999"/>
          </a:xfrm>
          <a:prstGeom prst="rect">
            <a:avLst/>
          </a:prstGeom>
          <a:noFill/>
        </p:spPr>
        <p:txBody>
          <a:bodyPr wrap="none" rtlCol="0">
            <a:spAutoFit/>
          </a:bodyPr>
          <a:lstStyle/>
          <a:p>
            <a:r>
              <a:rPr lang="en-ZA" i="0" dirty="0">
                <a:solidFill>
                  <a:srgbClr val="000066"/>
                </a:solidFill>
              </a:rPr>
              <a:t>n</a:t>
            </a:r>
            <a:r>
              <a:rPr lang="en-ZA" i="0" dirty="0" smtClean="0">
                <a:solidFill>
                  <a:srgbClr val="000066"/>
                </a:solidFill>
              </a:rPr>
              <a:t> =514</a:t>
            </a:r>
            <a:endParaRPr lang="en-ZA" i="0" dirty="0">
              <a:solidFill>
                <a:srgbClr val="000066"/>
              </a:solidFill>
            </a:endParaRPr>
          </a:p>
        </p:txBody>
      </p:sp>
      <p:sp>
        <p:nvSpPr>
          <p:cNvPr id="21"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Benchmarking Overall Management Competency Rating with Self Rating Expectations</a:t>
            </a:r>
          </a:p>
        </p:txBody>
      </p:sp>
    </p:spTree>
    <p:extLst>
      <p:ext uri="{BB962C8B-B14F-4D97-AF65-F5344CB8AC3E}">
        <p14:creationId xmlns:p14="http://schemas.microsoft.com/office/powerpoint/2010/main" val="2410576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561737" y="6541999"/>
            <a:ext cx="572738" cy="239801"/>
          </a:xfrm>
          <a:noFill/>
        </p:spPr>
        <p:txBody>
          <a:bodyPr/>
          <a:lstStyle/>
          <a:p>
            <a:pPr defTabSz="895350"/>
            <a:fld id="{677CFAFA-C1DD-48E4-9BA6-11E4122FBC8D}" type="slidenum">
              <a:rPr lang="en-US" smtClean="0"/>
              <a:pPr defTabSz="895350"/>
              <a:t>27</a:t>
            </a:fld>
            <a:endParaRPr lang="en-US" dirty="0" smtClean="0"/>
          </a:p>
        </p:txBody>
      </p:sp>
      <p:sp>
        <p:nvSpPr>
          <p:cNvPr id="44" name="Rectangle 2"/>
          <p:cNvSpPr>
            <a:spLocks noGrp="1" noChangeArrowheads="1"/>
          </p:cNvSpPr>
          <p:nvPr>
            <p:ph type="title"/>
          </p:nvPr>
        </p:nvSpPr>
        <p:spPr>
          <a:xfrm>
            <a:off x="209550" y="141288"/>
            <a:ext cx="7635875" cy="593725"/>
          </a:xfrm>
        </p:spPr>
        <p:txBody>
          <a:bodyPr/>
          <a:lstStyle/>
          <a:p>
            <a:pPr eaLnBrk="1" hangingPunct="1"/>
            <a:r>
              <a:rPr lang="en-GB" sz="1800" dirty="0" smtClean="0"/>
              <a:t>Overall Management Competency Rating for Dimensions</a:t>
            </a:r>
          </a:p>
        </p:txBody>
      </p:sp>
      <p:graphicFrame>
        <p:nvGraphicFramePr>
          <p:cNvPr id="5" name="Table 4"/>
          <p:cNvGraphicFramePr>
            <a:graphicFrameLocks noGrp="1"/>
          </p:cNvGraphicFramePr>
          <p:nvPr>
            <p:extLst>
              <p:ext uri="{D42A27DB-BD31-4B8C-83A1-F6EECF244321}">
                <p14:modId xmlns:p14="http://schemas.microsoft.com/office/powerpoint/2010/main" val="89245224"/>
              </p:ext>
            </p:extLst>
          </p:nvPr>
        </p:nvGraphicFramePr>
        <p:xfrm>
          <a:off x="8056562" y="934285"/>
          <a:ext cx="876300" cy="4648199"/>
        </p:xfrm>
        <a:graphic>
          <a:graphicData uri="http://schemas.openxmlformats.org/drawingml/2006/table">
            <a:tbl>
              <a:tblPr firstRow="1" bandRow="1">
                <a:tableStyleId>{5C22544A-7EE6-4342-B048-85BDC9FD1C3A}</a:tableStyleId>
              </a:tblPr>
              <a:tblGrid>
                <a:gridCol w="876300"/>
              </a:tblGrid>
              <a:tr h="566278">
                <a:tc>
                  <a:txBody>
                    <a:bodyPr/>
                    <a:lstStyle/>
                    <a:p>
                      <a:pPr algn="ctr"/>
                      <a:r>
                        <a:rPr lang="en-US" sz="1200" dirty="0" smtClean="0">
                          <a:solidFill>
                            <a:schemeClr val="bg1"/>
                          </a:solidFill>
                        </a:rPr>
                        <a:t>8.02</a:t>
                      </a:r>
                      <a:endParaRPr lang="en-US" sz="1200" dirty="0">
                        <a:solidFill>
                          <a:schemeClr val="bg1"/>
                        </a:solidFill>
                      </a:endParaRPr>
                    </a:p>
                  </a:txBody>
                  <a:tcPr marL="91520" marR="91520" marT="45722" marB="45722" anchor="ctr">
                    <a:solidFill>
                      <a:srgbClr val="002060"/>
                    </a:solidFill>
                  </a:tcPr>
                </a:tc>
              </a:tr>
              <a:tr h="530885">
                <a:tc>
                  <a:txBody>
                    <a:bodyPr/>
                    <a:lstStyle/>
                    <a:p>
                      <a:pPr algn="ctr"/>
                      <a:r>
                        <a:rPr lang="en-US" sz="1200" dirty="0" smtClean="0">
                          <a:solidFill>
                            <a:srgbClr val="002060"/>
                          </a:solidFill>
                        </a:rPr>
                        <a:t>8.18</a:t>
                      </a:r>
                      <a:endParaRPr lang="en-US" sz="1200" dirty="0">
                        <a:solidFill>
                          <a:srgbClr val="002060"/>
                        </a:solidFill>
                      </a:endParaRPr>
                    </a:p>
                  </a:txBody>
                  <a:tcPr marL="91520" marR="91520" marT="45722" marB="45722" anchor="ctr"/>
                </a:tc>
              </a:tr>
              <a:tr h="672456">
                <a:tc>
                  <a:txBody>
                    <a:bodyPr/>
                    <a:lstStyle/>
                    <a:p>
                      <a:pPr algn="ctr"/>
                      <a:r>
                        <a:rPr lang="en-US" sz="1200" dirty="0" smtClean="0">
                          <a:solidFill>
                            <a:srgbClr val="002060"/>
                          </a:solidFill>
                        </a:rPr>
                        <a:t>8.28</a:t>
                      </a:r>
                      <a:endParaRPr lang="en-US" sz="1200" dirty="0">
                        <a:solidFill>
                          <a:srgbClr val="002060"/>
                        </a:solidFill>
                      </a:endParaRPr>
                    </a:p>
                  </a:txBody>
                  <a:tcPr marL="91520" marR="91520" marT="45722" marB="45722" anchor="ctr"/>
                </a:tc>
              </a:tr>
              <a:tr h="719645">
                <a:tc>
                  <a:txBody>
                    <a:bodyPr/>
                    <a:lstStyle/>
                    <a:p>
                      <a:pPr algn="ctr"/>
                      <a:r>
                        <a:rPr lang="en-US" sz="1200" dirty="0" smtClean="0">
                          <a:solidFill>
                            <a:srgbClr val="FF0000"/>
                          </a:solidFill>
                        </a:rPr>
                        <a:t>8.15</a:t>
                      </a:r>
                      <a:endParaRPr lang="en-US" sz="1200" dirty="0">
                        <a:solidFill>
                          <a:srgbClr val="FF0000"/>
                        </a:solidFill>
                      </a:endParaRPr>
                    </a:p>
                  </a:txBody>
                  <a:tcPr marL="91520" marR="91520" marT="45722" marB="45722" anchor="ctr"/>
                </a:tc>
              </a:tr>
              <a:tr h="719645">
                <a:tc>
                  <a:txBody>
                    <a:bodyPr/>
                    <a:lstStyle/>
                    <a:p>
                      <a:pPr algn="ctr"/>
                      <a:r>
                        <a:rPr lang="en-US" sz="1200" dirty="0" smtClean="0">
                          <a:solidFill>
                            <a:srgbClr val="002060"/>
                          </a:solidFill>
                        </a:rPr>
                        <a:t>8.32</a:t>
                      </a:r>
                      <a:endParaRPr lang="en-US" sz="1200" dirty="0">
                        <a:solidFill>
                          <a:srgbClr val="002060"/>
                        </a:solidFill>
                      </a:endParaRPr>
                    </a:p>
                  </a:txBody>
                  <a:tcPr marL="91520" marR="91520" marT="45722" marB="45722" anchor="ctr"/>
                </a:tc>
              </a:tr>
              <a:tr h="719645">
                <a:tc>
                  <a:txBody>
                    <a:bodyPr/>
                    <a:lstStyle/>
                    <a:p>
                      <a:pPr algn="ctr"/>
                      <a:r>
                        <a:rPr lang="en-US" sz="1200" dirty="0" smtClean="0">
                          <a:solidFill>
                            <a:srgbClr val="002060"/>
                          </a:solidFill>
                        </a:rPr>
                        <a:t>8.31</a:t>
                      </a:r>
                      <a:endParaRPr lang="en-US" sz="1200" dirty="0">
                        <a:solidFill>
                          <a:srgbClr val="002060"/>
                        </a:solidFill>
                      </a:endParaRPr>
                    </a:p>
                  </a:txBody>
                  <a:tcPr marL="91520" marR="91520" marT="45722" marB="45722" anchor="ctr"/>
                </a:tc>
              </a:tr>
              <a:tr h="719645">
                <a:tc>
                  <a:txBody>
                    <a:bodyPr/>
                    <a:lstStyle/>
                    <a:p>
                      <a:pPr algn="ctr"/>
                      <a:r>
                        <a:rPr lang="en-US" sz="1200" dirty="0" smtClean="0">
                          <a:solidFill>
                            <a:srgbClr val="002060"/>
                          </a:solidFill>
                        </a:rPr>
                        <a:t>8.33</a:t>
                      </a:r>
                      <a:endParaRPr lang="en-US" sz="1200" dirty="0">
                        <a:solidFill>
                          <a:srgbClr val="002060"/>
                        </a:solidFill>
                      </a:endParaRPr>
                    </a:p>
                  </a:txBody>
                  <a:tcPr marL="91520" marR="91520" marT="45722" marB="45722" anchor="ctr"/>
                </a:tc>
              </a:tr>
            </a:tbl>
          </a:graphicData>
        </a:graphic>
      </p:graphicFrame>
      <p:graphicFrame>
        <p:nvGraphicFramePr>
          <p:cNvPr id="2" name="Object 5"/>
          <p:cNvGraphicFramePr>
            <a:graphicFrameLocks noChangeAspect="1"/>
          </p:cNvGraphicFramePr>
          <p:nvPr>
            <p:extLst>
              <p:ext uri="{D42A27DB-BD31-4B8C-83A1-F6EECF244321}">
                <p14:modId xmlns:p14="http://schemas.microsoft.com/office/powerpoint/2010/main" val="160251953"/>
              </p:ext>
            </p:extLst>
          </p:nvPr>
        </p:nvGraphicFramePr>
        <p:xfrm>
          <a:off x="-485776" y="876301"/>
          <a:ext cx="7954963" cy="4849533"/>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1518338"/>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4" name="Right Arrow 3"/>
          <p:cNvSpPr/>
          <p:nvPr/>
        </p:nvSpPr>
        <p:spPr bwMode="auto">
          <a:xfrm>
            <a:off x="75645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675086" y="62957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7174819" y="62957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949794" y="64188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210820" y="618351"/>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19602" y="6627168"/>
            <a:ext cx="2486579" cy="230832"/>
          </a:xfrm>
          <a:prstGeom prst="rect">
            <a:avLst/>
          </a:prstGeom>
          <a:noFill/>
        </p:spPr>
        <p:txBody>
          <a:bodyPr wrap="none" rtlCol="0">
            <a:spAutoFit/>
          </a:bodyPr>
          <a:lstStyle/>
          <a:p>
            <a:r>
              <a:rPr lang="en-US" sz="900" i="0" dirty="0" smtClean="0">
                <a:solidFill>
                  <a:srgbClr val="002060"/>
                </a:solidFill>
              </a:rPr>
              <a:t>QB7, QB1a, QB2i, QB3g, QB4f, QB5g, Qb6d</a:t>
            </a:r>
            <a:endParaRPr lang="en-US" sz="900" i="0" dirty="0">
              <a:solidFill>
                <a:srgbClr val="002060"/>
              </a:solidFill>
            </a:endParaRPr>
          </a:p>
        </p:txBody>
      </p:sp>
      <p:sp>
        <p:nvSpPr>
          <p:cNvPr id="14" name="TextBox 13"/>
          <p:cNvSpPr txBox="1"/>
          <p:nvPr/>
        </p:nvSpPr>
        <p:spPr>
          <a:xfrm>
            <a:off x="774810" y="710814"/>
            <a:ext cx="657552" cy="276999"/>
          </a:xfrm>
          <a:prstGeom prst="rect">
            <a:avLst/>
          </a:prstGeom>
          <a:noFill/>
        </p:spPr>
        <p:txBody>
          <a:bodyPr wrap="none" rtlCol="0">
            <a:spAutoFit/>
          </a:bodyPr>
          <a:lstStyle/>
          <a:p>
            <a:r>
              <a:rPr lang="en-ZA" i="0" dirty="0">
                <a:solidFill>
                  <a:srgbClr val="000066"/>
                </a:solidFill>
              </a:rPr>
              <a:t>n</a:t>
            </a:r>
            <a:r>
              <a:rPr lang="en-ZA" i="0" dirty="0" smtClean="0">
                <a:solidFill>
                  <a:srgbClr val="000066"/>
                </a:solidFill>
              </a:rPr>
              <a:t> =514</a:t>
            </a:r>
            <a:endParaRPr lang="en-ZA" i="0" dirty="0">
              <a:solidFill>
                <a:srgbClr val="000066"/>
              </a:solidFill>
            </a:endParaRPr>
          </a:p>
        </p:txBody>
      </p:sp>
      <p:sp>
        <p:nvSpPr>
          <p:cNvPr id="15"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Management Competency Rating for Dimensions</a:t>
            </a:r>
            <a:endParaRPr lang="en-ZA" sz="3200" b="1" dirty="0">
              <a:solidFill>
                <a:schemeClr val="bg1"/>
              </a:solidFill>
            </a:endParaRPr>
          </a:p>
        </p:txBody>
      </p:sp>
    </p:spTree>
    <p:extLst>
      <p:ext uri="{BB962C8B-B14F-4D97-AF65-F5344CB8AC3E}">
        <p14:creationId xmlns:p14="http://schemas.microsoft.com/office/powerpoint/2010/main" val="1978115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bwMode="auto">
          <a:xfrm>
            <a:off x="76200" y="3387002"/>
            <a:ext cx="1257302" cy="914400"/>
          </a:xfrm>
          <a:prstGeom prst="rect">
            <a:avLst/>
          </a:prstGeom>
          <a:solidFill>
            <a:srgbClr val="0099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Overall Competency</a:t>
            </a:r>
          </a:p>
        </p:txBody>
      </p:sp>
      <p:sp>
        <p:nvSpPr>
          <p:cNvPr id="4" name="Rectangle 3"/>
          <p:cNvSpPr/>
          <p:nvPr/>
        </p:nvSpPr>
        <p:spPr bwMode="auto">
          <a:xfrm>
            <a:off x="1920602" y="1423853"/>
            <a:ext cx="1476103" cy="501612"/>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Interpersonal Skills</a:t>
            </a:r>
          </a:p>
        </p:txBody>
      </p:sp>
      <p:sp>
        <p:nvSpPr>
          <p:cNvPr id="8" name="Rectangle 7"/>
          <p:cNvSpPr/>
          <p:nvPr/>
        </p:nvSpPr>
        <p:spPr bwMode="auto">
          <a:xfrm>
            <a:off x="1920602" y="2300357"/>
            <a:ext cx="1476103" cy="603207"/>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Natural Flair</a:t>
            </a:r>
          </a:p>
        </p:txBody>
      </p:sp>
      <p:sp>
        <p:nvSpPr>
          <p:cNvPr id="9" name="Rectangle 8"/>
          <p:cNvSpPr/>
          <p:nvPr/>
        </p:nvSpPr>
        <p:spPr bwMode="auto">
          <a:xfrm>
            <a:off x="1920602" y="3278456"/>
            <a:ext cx="1476103" cy="595269"/>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Problem Solving skills</a:t>
            </a:r>
          </a:p>
        </p:txBody>
      </p:sp>
      <p:sp>
        <p:nvSpPr>
          <p:cNvPr id="10" name="Rectangle 9"/>
          <p:cNvSpPr/>
          <p:nvPr/>
        </p:nvSpPr>
        <p:spPr bwMode="auto">
          <a:xfrm>
            <a:off x="1920602" y="4248617"/>
            <a:ext cx="1476103" cy="603207"/>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Building for the Future</a:t>
            </a:r>
          </a:p>
        </p:txBody>
      </p:sp>
      <p:sp>
        <p:nvSpPr>
          <p:cNvPr id="11" name="Rectangle 10"/>
          <p:cNvSpPr/>
          <p:nvPr/>
        </p:nvSpPr>
        <p:spPr bwMode="auto">
          <a:xfrm>
            <a:off x="1927858" y="5091740"/>
            <a:ext cx="1476103" cy="650829"/>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Developing Business</a:t>
            </a:r>
            <a:r>
              <a:rPr kumimoji="0" lang="en-US" sz="1200" b="1" i="0" u="none" strike="noStrike" cap="none" normalizeH="0" dirty="0" smtClean="0">
                <a:ln>
                  <a:noFill/>
                </a:ln>
                <a:solidFill>
                  <a:srgbClr val="002060"/>
                </a:solidFill>
                <a:effectLst/>
                <a:latin typeface="Arial" charset="0"/>
              </a:rPr>
              <a:t> success</a:t>
            </a:r>
            <a:endParaRPr kumimoji="0" lang="en-US" sz="1200" b="1" i="0" u="none" strike="noStrike" cap="none" normalizeH="0" baseline="0" dirty="0" smtClean="0">
              <a:ln>
                <a:noFill/>
              </a:ln>
              <a:solidFill>
                <a:srgbClr val="002060"/>
              </a:solidFill>
              <a:effectLst/>
              <a:latin typeface="Arial" charset="0"/>
            </a:endParaRPr>
          </a:p>
        </p:txBody>
      </p:sp>
      <p:sp>
        <p:nvSpPr>
          <p:cNvPr id="12" name="Rectangle 11"/>
          <p:cNvSpPr/>
          <p:nvPr/>
        </p:nvSpPr>
        <p:spPr bwMode="auto">
          <a:xfrm>
            <a:off x="1920602" y="6162278"/>
            <a:ext cx="1476103" cy="583158"/>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2060"/>
                </a:solidFill>
                <a:effectLst/>
                <a:latin typeface="Arial" charset="0"/>
              </a:rPr>
              <a:t>Qualifications and experience</a:t>
            </a:r>
          </a:p>
        </p:txBody>
      </p:sp>
      <p:grpSp>
        <p:nvGrpSpPr>
          <p:cNvPr id="36" name="Group 35"/>
          <p:cNvGrpSpPr/>
          <p:nvPr/>
        </p:nvGrpSpPr>
        <p:grpSpPr>
          <a:xfrm>
            <a:off x="3403961" y="1511373"/>
            <a:ext cx="2083526" cy="326572"/>
            <a:chOff x="3670661" y="1511373"/>
            <a:chExt cx="2808514" cy="326572"/>
          </a:xfrm>
        </p:grpSpPr>
        <p:sp>
          <p:nvSpPr>
            <p:cNvPr id="19" name="Rectangle 18"/>
            <p:cNvSpPr/>
            <p:nvPr/>
          </p:nvSpPr>
          <p:spPr bwMode="auto">
            <a:xfrm>
              <a:off x="4637312" y="1511373"/>
              <a:ext cx="1841863" cy="326572"/>
            </a:xfrm>
            <a:prstGeom prst="rect">
              <a:avLst/>
            </a:prstGeom>
            <a:solidFill>
              <a:schemeClr val="accent3">
                <a:lumMod val="95000"/>
              </a:schemeClr>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Line Items</a:t>
              </a:r>
            </a:p>
          </p:txBody>
        </p:sp>
        <p:cxnSp>
          <p:nvCxnSpPr>
            <p:cNvPr id="17434" name="Straight Arrow Connector 17433"/>
            <p:cNvCxnSpPr>
              <a:stCxn id="19" idx="1"/>
            </p:cNvCxnSpPr>
            <p:nvPr/>
          </p:nvCxnSpPr>
          <p:spPr bwMode="auto">
            <a:xfrm flipH="1">
              <a:off x="3670661" y="1674659"/>
              <a:ext cx="966651" cy="1"/>
            </a:xfrm>
            <a:prstGeom prst="straightConnector1">
              <a:avLst/>
            </a:prstGeom>
            <a:solidFill>
              <a:srgbClr val="000080"/>
            </a:solidFill>
            <a:ln w="9525" cap="flat" cmpd="sng" algn="ctr">
              <a:solidFill>
                <a:srgbClr val="002060"/>
              </a:solidFill>
              <a:prstDash val="solid"/>
              <a:round/>
              <a:headEnd type="none" w="med" len="med"/>
              <a:tailEnd type="arrow"/>
            </a:ln>
            <a:effectLst/>
          </p:spPr>
        </p:cxnSp>
      </p:grpSp>
      <p:cxnSp>
        <p:nvCxnSpPr>
          <p:cNvPr id="17446" name="Straight Arrow Connector 17445"/>
          <p:cNvCxnSpPr>
            <a:stCxn id="4" idx="1"/>
          </p:cNvCxnSpPr>
          <p:nvPr/>
        </p:nvCxnSpPr>
        <p:spPr bwMode="auto">
          <a:xfrm flipH="1">
            <a:off x="1333502" y="1674659"/>
            <a:ext cx="587100" cy="2091165"/>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17448" name="Straight Arrow Connector 17447"/>
          <p:cNvCxnSpPr>
            <a:stCxn id="8" idx="1"/>
          </p:cNvCxnSpPr>
          <p:nvPr/>
        </p:nvCxnSpPr>
        <p:spPr bwMode="auto">
          <a:xfrm flipH="1">
            <a:off x="1333502" y="2601961"/>
            <a:ext cx="587100" cy="1242241"/>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17450" name="Straight Arrow Connector 17449"/>
          <p:cNvCxnSpPr>
            <a:stCxn id="9" idx="1"/>
            <a:endCxn id="2" idx="3"/>
          </p:cNvCxnSpPr>
          <p:nvPr/>
        </p:nvCxnSpPr>
        <p:spPr bwMode="auto">
          <a:xfrm flipH="1">
            <a:off x="1333502" y="3576091"/>
            <a:ext cx="587100" cy="268111"/>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17452" name="Straight Arrow Connector 17451"/>
          <p:cNvCxnSpPr>
            <a:stCxn id="10" idx="1"/>
            <a:endCxn id="2" idx="3"/>
          </p:cNvCxnSpPr>
          <p:nvPr/>
        </p:nvCxnSpPr>
        <p:spPr bwMode="auto">
          <a:xfrm flipH="1" flipV="1">
            <a:off x="1333502" y="3844202"/>
            <a:ext cx="587100" cy="706019"/>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17454" name="Straight Arrow Connector 17453"/>
          <p:cNvCxnSpPr>
            <a:stCxn id="11" idx="1"/>
          </p:cNvCxnSpPr>
          <p:nvPr/>
        </p:nvCxnSpPr>
        <p:spPr bwMode="auto">
          <a:xfrm flipH="1" flipV="1">
            <a:off x="1340758" y="3709226"/>
            <a:ext cx="587100" cy="1707929"/>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17456" name="Straight Arrow Connector 17455"/>
          <p:cNvCxnSpPr>
            <a:stCxn id="12" idx="1"/>
          </p:cNvCxnSpPr>
          <p:nvPr/>
        </p:nvCxnSpPr>
        <p:spPr bwMode="auto">
          <a:xfrm flipH="1" flipV="1">
            <a:off x="1333502" y="3754042"/>
            <a:ext cx="587100" cy="2699815"/>
          </a:xfrm>
          <a:prstGeom prst="straightConnector1">
            <a:avLst/>
          </a:prstGeom>
          <a:solidFill>
            <a:srgbClr val="000080"/>
          </a:solidFill>
          <a:ln w="9525" cap="flat" cmpd="sng" algn="ctr">
            <a:solidFill>
              <a:srgbClr val="002060"/>
            </a:solidFill>
            <a:prstDash val="solid"/>
            <a:round/>
            <a:headEnd type="none" w="med" len="med"/>
            <a:tailEnd type="arrow"/>
          </a:ln>
          <a:effectLst/>
        </p:spPr>
      </p:cxnSp>
      <p:sp>
        <p:nvSpPr>
          <p:cNvPr id="81" name="Rectangle 80"/>
          <p:cNvSpPr/>
          <p:nvPr/>
        </p:nvSpPr>
        <p:spPr>
          <a:xfrm>
            <a:off x="5783943" y="2129477"/>
            <a:ext cx="3360057" cy="3236784"/>
          </a:xfrm>
          <a:prstGeom prst="rect">
            <a:avLst/>
          </a:prstGeom>
          <a:solidFill>
            <a:srgbClr val="9E0707"/>
          </a:solidFill>
          <a:ln>
            <a:solidFill>
              <a:srgbClr val="002060"/>
            </a:solidFill>
          </a:ln>
        </p:spPr>
        <p:txBody>
          <a:bodyPr wrap="square">
            <a:spAutoFit/>
          </a:bodyPr>
          <a:lstStyle/>
          <a:p>
            <a:pPr>
              <a:spcBef>
                <a:spcPts val="1000"/>
              </a:spcBef>
            </a:pPr>
            <a:r>
              <a:rPr lang="en-GB" sz="1400" i="0" dirty="0" smtClean="0">
                <a:solidFill>
                  <a:schemeClr val="bg1"/>
                </a:solidFill>
              </a:rPr>
              <a:t>SEM </a:t>
            </a:r>
            <a:r>
              <a:rPr lang="en-GB" sz="1400" i="0" dirty="0">
                <a:solidFill>
                  <a:schemeClr val="bg1"/>
                </a:solidFill>
              </a:rPr>
              <a:t>is used to describe relationships among variables. This tool is a very powerful multivariate analysis technique that includes specialised versions of a number of other analysis methods</a:t>
            </a:r>
            <a:r>
              <a:rPr lang="en-GB" sz="1400" i="0" dirty="0" smtClean="0">
                <a:solidFill>
                  <a:schemeClr val="bg1"/>
                </a:solidFill>
              </a:rPr>
              <a:t>.</a:t>
            </a:r>
            <a:endParaRPr lang="en-US" sz="1400" i="0" dirty="0">
              <a:solidFill>
                <a:schemeClr val="bg1"/>
              </a:solidFill>
            </a:endParaRPr>
          </a:p>
          <a:p>
            <a:pPr>
              <a:spcBef>
                <a:spcPts val="1000"/>
              </a:spcBef>
            </a:pPr>
            <a:r>
              <a:rPr lang="en-GB" sz="1400" i="0" dirty="0">
                <a:solidFill>
                  <a:schemeClr val="bg1"/>
                </a:solidFill>
              </a:rPr>
              <a:t> </a:t>
            </a:r>
            <a:r>
              <a:rPr lang="en-GB" sz="1400" i="0" dirty="0" smtClean="0">
                <a:solidFill>
                  <a:schemeClr val="bg1"/>
                </a:solidFill>
              </a:rPr>
              <a:t>Path </a:t>
            </a:r>
            <a:r>
              <a:rPr lang="en-GB" sz="1400" i="0" dirty="0">
                <a:solidFill>
                  <a:schemeClr val="bg1"/>
                </a:solidFill>
              </a:rPr>
              <a:t>diagrams </a:t>
            </a:r>
            <a:r>
              <a:rPr lang="en-GB" sz="1400" i="0" dirty="0" smtClean="0">
                <a:solidFill>
                  <a:schemeClr val="bg1"/>
                </a:solidFill>
              </a:rPr>
              <a:t>are used to </a:t>
            </a:r>
            <a:r>
              <a:rPr lang="en-GB" sz="1400" i="0" dirty="0">
                <a:solidFill>
                  <a:schemeClr val="bg1"/>
                </a:solidFill>
              </a:rPr>
              <a:t>show variables interconnected with lines that are used to indicate causal flows. The path diagram can be defined as a device for showing which variables cause changes in other variables. It allows examination of a set of relationships between one or more independent variables and one or more dependent variables</a:t>
            </a:r>
            <a:r>
              <a:rPr lang="en-GB" sz="1400" i="0" dirty="0" smtClean="0">
                <a:solidFill>
                  <a:schemeClr val="bg1"/>
                </a:solidFill>
              </a:rPr>
              <a:t>.</a:t>
            </a:r>
            <a:endParaRPr lang="en-US" sz="1400" i="0" dirty="0">
              <a:solidFill>
                <a:schemeClr val="bg1"/>
              </a:solidFill>
            </a:endParaRPr>
          </a:p>
        </p:txBody>
      </p:sp>
      <p:sp>
        <p:nvSpPr>
          <p:cNvPr id="5" name="TextBox 4"/>
          <p:cNvSpPr txBox="1"/>
          <p:nvPr/>
        </p:nvSpPr>
        <p:spPr>
          <a:xfrm>
            <a:off x="1920602" y="967309"/>
            <a:ext cx="1449977" cy="276999"/>
          </a:xfrm>
          <a:prstGeom prst="rect">
            <a:avLst/>
          </a:prstGeom>
          <a:solidFill>
            <a:schemeClr val="accent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defPPr>
              <a:defRPr lang="en-GB"/>
            </a:defPPr>
            <a:lvl1pPr marL="0" marR="0" indent="0" defTabSz="914400" eaLnBrk="1" latinLnBrk="0" hangingPunct="1">
              <a:lnSpc>
                <a:spcPct val="100000"/>
              </a:lnSpc>
              <a:buClrTx/>
              <a:buSzTx/>
              <a:buFontTx/>
              <a:buNone/>
              <a:tabLst/>
              <a:defRPr kumimoji="0" sz="1200" b="1" i="0" u="none" strike="noStrike" cap="none" normalizeH="0" baseline="0">
                <a:ln>
                  <a:noFill/>
                </a:ln>
                <a:solidFill>
                  <a:srgbClr val="002060"/>
                </a:solidFill>
                <a:effectLst/>
                <a:latin typeface="Arial"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solidFill>
                  <a:schemeClr val="bg1"/>
                </a:solidFill>
              </a:rPr>
              <a:t>Impact Level 1</a:t>
            </a:r>
          </a:p>
        </p:txBody>
      </p:sp>
      <p:sp>
        <p:nvSpPr>
          <p:cNvPr id="54" name="TextBox 53"/>
          <p:cNvSpPr txBox="1"/>
          <p:nvPr/>
        </p:nvSpPr>
        <p:spPr>
          <a:xfrm>
            <a:off x="4038598" y="988585"/>
            <a:ext cx="1449977" cy="261610"/>
          </a:xfrm>
          <a:prstGeom prst="rect">
            <a:avLst/>
          </a:prstGeom>
          <a:solidFill>
            <a:schemeClr val="accent1"/>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defPPr>
              <a:defRPr lang="en-GB"/>
            </a:defPPr>
            <a:lvl1pPr marL="0" marR="0" indent="0" defTabSz="914400" eaLnBrk="1" latinLnBrk="0" hangingPunct="1">
              <a:lnSpc>
                <a:spcPct val="100000"/>
              </a:lnSpc>
              <a:buClrTx/>
              <a:buSzTx/>
              <a:buFontTx/>
              <a:buNone/>
              <a:tabLst/>
              <a:defRPr sz="1200">
                <a:solidFill>
                  <a:srgbClr val="002060"/>
                </a:solidFill>
                <a:latin typeface="Arial"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b="1" i="0" dirty="0">
                <a:solidFill>
                  <a:schemeClr val="bg1"/>
                </a:solidFill>
              </a:rPr>
              <a:t>Impact Level  2</a:t>
            </a:r>
          </a:p>
        </p:txBody>
      </p:sp>
      <p:sp>
        <p:nvSpPr>
          <p:cNvPr id="56" name="Slide Number Placeholder 3"/>
          <p:cNvSpPr txBox="1">
            <a:spLocks/>
          </p:cNvSpPr>
          <p:nvPr/>
        </p:nvSpPr>
        <p:spPr>
          <a:xfrm>
            <a:off x="8712947" y="6709385"/>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grpSp>
        <p:nvGrpSpPr>
          <p:cNvPr id="66" name="Group 65"/>
          <p:cNvGrpSpPr/>
          <p:nvPr/>
        </p:nvGrpSpPr>
        <p:grpSpPr>
          <a:xfrm>
            <a:off x="3403961" y="2438675"/>
            <a:ext cx="2083526" cy="326572"/>
            <a:chOff x="3670661" y="1511373"/>
            <a:chExt cx="2808514" cy="326572"/>
          </a:xfrm>
        </p:grpSpPr>
        <p:sp>
          <p:nvSpPr>
            <p:cNvPr id="67" name="Rectangle 66"/>
            <p:cNvSpPr/>
            <p:nvPr/>
          </p:nvSpPr>
          <p:spPr bwMode="auto">
            <a:xfrm>
              <a:off x="4637312" y="1511373"/>
              <a:ext cx="1841863" cy="326572"/>
            </a:xfrm>
            <a:prstGeom prst="rect">
              <a:avLst/>
            </a:prstGeom>
            <a:solidFill>
              <a:schemeClr val="accent3">
                <a:lumMod val="95000"/>
              </a:schemeClr>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Line Items</a:t>
              </a:r>
            </a:p>
          </p:txBody>
        </p:sp>
        <p:cxnSp>
          <p:nvCxnSpPr>
            <p:cNvPr id="68" name="Straight Arrow Connector 67"/>
            <p:cNvCxnSpPr>
              <a:stCxn id="67" idx="1"/>
            </p:cNvCxnSpPr>
            <p:nvPr/>
          </p:nvCxnSpPr>
          <p:spPr bwMode="auto">
            <a:xfrm flipH="1">
              <a:off x="3670661" y="1674659"/>
              <a:ext cx="966651" cy="1"/>
            </a:xfrm>
            <a:prstGeom prst="straightConnector1">
              <a:avLst/>
            </a:prstGeom>
            <a:solidFill>
              <a:srgbClr val="000080"/>
            </a:solidFill>
            <a:ln w="9525" cap="flat" cmpd="sng" algn="ctr">
              <a:solidFill>
                <a:srgbClr val="002060"/>
              </a:solidFill>
              <a:prstDash val="solid"/>
              <a:round/>
              <a:headEnd type="none" w="med" len="med"/>
              <a:tailEnd type="arrow"/>
            </a:ln>
            <a:effectLst/>
          </p:spPr>
        </p:cxnSp>
      </p:grpSp>
      <p:grpSp>
        <p:nvGrpSpPr>
          <p:cNvPr id="69" name="Group 68"/>
          <p:cNvGrpSpPr/>
          <p:nvPr/>
        </p:nvGrpSpPr>
        <p:grpSpPr>
          <a:xfrm>
            <a:off x="3403961" y="3387002"/>
            <a:ext cx="2083526" cy="326572"/>
            <a:chOff x="3670661" y="1511373"/>
            <a:chExt cx="2808514" cy="326572"/>
          </a:xfrm>
        </p:grpSpPr>
        <p:sp>
          <p:nvSpPr>
            <p:cNvPr id="70" name="Rectangle 69"/>
            <p:cNvSpPr/>
            <p:nvPr/>
          </p:nvSpPr>
          <p:spPr bwMode="auto">
            <a:xfrm>
              <a:off x="4637312" y="1511373"/>
              <a:ext cx="1841863" cy="326572"/>
            </a:xfrm>
            <a:prstGeom prst="rect">
              <a:avLst/>
            </a:prstGeom>
            <a:solidFill>
              <a:schemeClr val="accent3">
                <a:lumMod val="95000"/>
              </a:schemeClr>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Line Items</a:t>
              </a:r>
            </a:p>
          </p:txBody>
        </p:sp>
        <p:cxnSp>
          <p:nvCxnSpPr>
            <p:cNvPr id="71" name="Straight Arrow Connector 70"/>
            <p:cNvCxnSpPr>
              <a:stCxn id="70" idx="1"/>
            </p:cNvCxnSpPr>
            <p:nvPr/>
          </p:nvCxnSpPr>
          <p:spPr bwMode="auto">
            <a:xfrm flipH="1">
              <a:off x="3670661" y="1674659"/>
              <a:ext cx="966651" cy="1"/>
            </a:xfrm>
            <a:prstGeom prst="straightConnector1">
              <a:avLst/>
            </a:prstGeom>
            <a:solidFill>
              <a:srgbClr val="000080"/>
            </a:solidFill>
            <a:ln w="9525" cap="flat" cmpd="sng" algn="ctr">
              <a:solidFill>
                <a:srgbClr val="002060"/>
              </a:solidFill>
              <a:prstDash val="solid"/>
              <a:round/>
              <a:headEnd type="none" w="med" len="med"/>
              <a:tailEnd type="arrow"/>
            </a:ln>
            <a:effectLst/>
          </p:spPr>
        </p:cxnSp>
      </p:grpSp>
      <p:grpSp>
        <p:nvGrpSpPr>
          <p:cNvPr id="72" name="Group 71"/>
          <p:cNvGrpSpPr/>
          <p:nvPr/>
        </p:nvGrpSpPr>
        <p:grpSpPr>
          <a:xfrm>
            <a:off x="3403961" y="4386935"/>
            <a:ext cx="2083526" cy="326572"/>
            <a:chOff x="3670661" y="1511373"/>
            <a:chExt cx="2808514" cy="326572"/>
          </a:xfrm>
        </p:grpSpPr>
        <p:sp>
          <p:nvSpPr>
            <p:cNvPr id="73" name="Rectangle 72"/>
            <p:cNvSpPr/>
            <p:nvPr/>
          </p:nvSpPr>
          <p:spPr bwMode="auto">
            <a:xfrm>
              <a:off x="4637312" y="1511373"/>
              <a:ext cx="1841863" cy="326572"/>
            </a:xfrm>
            <a:prstGeom prst="rect">
              <a:avLst/>
            </a:prstGeom>
            <a:solidFill>
              <a:schemeClr val="accent3">
                <a:lumMod val="95000"/>
              </a:schemeClr>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Line Items</a:t>
              </a:r>
            </a:p>
          </p:txBody>
        </p:sp>
        <p:cxnSp>
          <p:nvCxnSpPr>
            <p:cNvPr id="74" name="Straight Arrow Connector 73"/>
            <p:cNvCxnSpPr>
              <a:stCxn id="73" idx="1"/>
            </p:cNvCxnSpPr>
            <p:nvPr/>
          </p:nvCxnSpPr>
          <p:spPr bwMode="auto">
            <a:xfrm flipH="1">
              <a:off x="3670661" y="1674659"/>
              <a:ext cx="966651" cy="1"/>
            </a:xfrm>
            <a:prstGeom prst="straightConnector1">
              <a:avLst/>
            </a:prstGeom>
            <a:solidFill>
              <a:srgbClr val="000080"/>
            </a:solidFill>
            <a:ln w="9525" cap="flat" cmpd="sng" algn="ctr">
              <a:solidFill>
                <a:srgbClr val="002060"/>
              </a:solidFill>
              <a:prstDash val="solid"/>
              <a:round/>
              <a:headEnd type="none" w="med" len="med"/>
              <a:tailEnd type="arrow"/>
            </a:ln>
            <a:effectLst/>
          </p:spPr>
        </p:cxnSp>
      </p:grpSp>
      <p:grpSp>
        <p:nvGrpSpPr>
          <p:cNvPr id="75" name="Group 74"/>
          <p:cNvGrpSpPr/>
          <p:nvPr/>
        </p:nvGrpSpPr>
        <p:grpSpPr>
          <a:xfrm>
            <a:off x="3403961" y="5388845"/>
            <a:ext cx="2083526" cy="326572"/>
            <a:chOff x="3670661" y="1511373"/>
            <a:chExt cx="2808514" cy="326572"/>
          </a:xfrm>
        </p:grpSpPr>
        <p:sp>
          <p:nvSpPr>
            <p:cNvPr id="76" name="Rectangle 75"/>
            <p:cNvSpPr/>
            <p:nvPr/>
          </p:nvSpPr>
          <p:spPr bwMode="auto">
            <a:xfrm>
              <a:off x="4637312" y="1511373"/>
              <a:ext cx="1841863" cy="326572"/>
            </a:xfrm>
            <a:prstGeom prst="rect">
              <a:avLst/>
            </a:prstGeom>
            <a:solidFill>
              <a:schemeClr val="accent3">
                <a:lumMod val="95000"/>
              </a:schemeClr>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Line Items</a:t>
              </a:r>
            </a:p>
          </p:txBody>
        </p:sp>
        <p:cxnSp>
          <p:nvCxnSpPr>
            <p:cNvPr id="77" name="Straight Arrow Connector 76"/>
            <p:cNvCxnSpPr>
              <a:stCxn id="76" idx="1"/>
            </p:cNvCxnSpPr>
            <p:nvPr/>
          </p:nvCxnSpPr>
          <p:spPr bwMode="auto">
            <a:xfrm flipH="1">
              <a:off x="3670661" y="1674659"/>
              <a:ext cx="966651" cy="1"/>
            </a:xfrm>
            <a:prstGeom prst="straightConnector1">
              <a:avLst/>
            </a:prstGeom>
            <a:solidFill>
              <a:srgbClr val="000080"/>
            </a:solidFill>
            <a:ln w="9525" cap="flat" cmpd="sng" algn="ctr">
              <a:solidFill>
                <a:srgbClr val="002060"/>
              </a:solidFill>
              <a:prstDash val="solid"/>
              <a:round/>
              <a:headEnd type="none" w="med" len="med"/>
              <a:tailEnd type="arrow"/>
            </a:ln>
            <a:effectLst/>
          </p:spPr>
        </p:cxnSp>
      </p:grpSp>
      <p:grpSp>
        <p:nvGrpSpPr>
          <p:cNvPr id="78" name="Group 77"/>
          <p:cNvGrpSpPr/>
          <p:nvPr/>
        </p:nvGrpSpPr>
        <p:grpSpPr>
          <a:xfrm>
            <a:off x="3403961" y="6308988"/>
            <a:ext cx="2083526" cy="326572"/>
            <a:chOff x="3670661" y="1439630"/>
            <a:chExt cx="2808514" cy="326572"/>
          </a:xfrm>
        </p:grpSpPr>
        <p:sp>
          <p:nvSpPr>
            <p:cNvPr id="79" name="Rectangle 78"/>
            <p:cNvSpPr/>
            <p:nvPr/>
          </p:nvSpPr>
          <p:spPr bwMode="auto">
            <a:xfrm>
              <a:off x="4637312" y="1439630"/>
              <a:ext cx="1841863" cy="326572"/>
            </a:xfrm>
            <a:prstGeom prst="rect">
              <a:avLst/>
            </a:prstGeom>
            <a:solidFill>
              <a:schemeClr val="accent3">
                <a:lumMod val="95000"/>
              </a:schemeClr>
            </a:solidFill>
            <a:ln>
              <a:solidFill>
                <a:srgbClr val="00206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Line Items</a:t>
              </a:r>
            </a:p>
          </p:txBody>
        </p:sp>
        <p:cxnSp>
          <p:nvCxnSpPr>
            <p:cNvPr id="80" name="Straight Arrow Connector 79"/>
            <p:cNvCxnSpPr>
              <a:stCxn id="79" idx="1"/>
            </p:cNvCxnSpPr>
            <p:nvPr/>
          </p:nvCxnSpPr>
          <p:spPr bwMode="auto">
            <a:xfrm flipH="1">
              <a:off x="3670661" y="1602916"/>
              <a:ext cx="966651" cy="1"/>
            </a:xfrm>
            <a:prstGeom prst="straightConnector1">
              <a:avLst/>
            </a:prstGeom>
            <a:solidFill>
              <a:srgbClr val="000080"/>
            </a:solidFill>
            <a:ln w="9525" cap="flat" cmpd="sng" algn="ctr">
              <a:solidFill>
                <a:srgbClr val="002060"/>
              </a:solidFill>
              <a:prstDash val="solid"/>
              <a:round/>
              <a:headEnd type="none" w="med" len="med"/>
              <a:tailEnd type="arrow"/>
            </a:ln>
            <a:effectLst/>
          </p:spPr>
        </p:cxnSp>
      </p:grpSp>
      <p:sp>
        <p:nvSpPr>
          <p:cNvPr id="41" name="Title 1"/>
          <p:cNvSpPr txBox="1">
            <a:spLocks noGrp="1"/>
          </p:cNvSpPr>
          <p:nvPr>
            <p:ph type="title"/>
          </p:nvPr>
        </p:nvSpPr>
        <p:spPr>
          <a:xfrm>
            <a:off x="0" y="71747"/>
            <a:ext cx="9144000" cy="476250"/>
          </a:xfrm>
          <a:prstGeom prst="rect">
            <a:avLst/>
          </a:prstGeom>
          <a:solidFill>
            <a:schemeClr val="accent2"/>
          </a:solidFill>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Hypothesised Structural Equation Model</a:t>
            </a:r>
            <a:endParaRPr lang="en-ZA" sz="3200" b="1" dirty="0">
              <a:solidFill>
                <a:schemeClr val="bg1"/>
              </a:solidFill>
            </a:endParaRPr>
          </a:p>
        </p:txBody>
      </p:sp>
      <p:sp>
        <p:nvSpPr>
          <p:cNvPr id="7" name="Slide Number Placeholder 6"/>
          <p:cNvSpPr>
            <a:spLocks noGrp="1"/>
          </p:cNvSpPr>
          <p:nvPr>
            <p:ph type="sldNum" sz="quarter" idx="12"/>
          </p:nvPr>
        </p:nvSpPr>
        <p:spPr/>
        <p:txBody>
          <a:bodyPr/>
          <a:lstStyle/>
          <a:p>
            <a:fld id="{CBCFED38-E56A-C54E-A4DC-1EFD6678D7EC}" type="slidenum">
              <a:rPr lang="en-US" smtClean="0"/>
              <a:pPr/>
              <a:t>28</a:t>
            </a:fld>
            <a:endParaRPr lang="en-US"/>
          </a:p>
        </p:txBody>
      </p:sp>
    </p:spTree>
    <p:extLst>
      <p:ext uri="{BB962C8B-B14F-4D97-AF65-F5344CB8AC3E}">
        <p14:creationId xmlns:p14="http://schemas.microsoft.com/office/powerpoint/2010/main" val="254627957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fld id="{C1585170-B783-4270-9227-C0BB74D6BF14}" type="slidenum">
              <a:rPr lang="en-US" sz="800" smtClean="0">
                <a:solidFill>
                  <a:srgbClr val="002060"/>
                </a:solidFill>
              </a:rPr>
              <a:pPr defTabSz="895350"/>
              <a:t>29</a:t>
            </a:fld>
            <a:endParaRPr lang="en-US" sz="800" dirty="0" smtClean="0">
              <a:solidFill>
                <a:srgbClr val="002060"/>
              </a:solidFill>
            </a:endParaRPr>
          </a:p>
        </p:txBody>
      </p:sp>
      <p:sp>
        <p:nvSpPr>
          <p:cNvPr id="4" name="Rectangle 3"/>
          <p:cNvSpPr/>
          <p:nvPr/>
        </p:nvSpPr>
        <p:spPr>
          <a:xfrm>
            <a:off x="104502" y="632648"/>
            <a:ext cx="8934993" cy="894732"/>
          </a:xfrm>
          <a:prstGeom prst="rect">
            <a:avLst/>
          </a:prstGeom>
          <a:ln>
            <a:solidFill>
              <a:srgbClr val="002060"/>
            </a:solidFill>
          </a:ln>
        </p:spPr>
        <p:txBody>
          <a:bodyPr wrap="square">
            <a:spAutoFit/>
          </a:bodyPr>
          <a:lstStyle/>
          <a:p>
            <a:pPr>
              <a:lnSpc>
                <a:spcPct val="150000"/>
              </a:lnSpc>
            </a:pPr>
            <a:r>
              <a:rPr lang="en-ZA" sz="1200" i="0" dirty="0">
                <a:solidFill>
                  <a:srgbClr val="002060"/>
                </a:solidFill>
              </a:rPr>
              <a:t>In statistics, the coefficient of determination, </a:t>
            </a:r>
            <a:r>
              <a:rPr lang="en-ZA" sz="1200" b="1" i="0" dirty="0" smtClean="0">
                <a:solidFill>
                  <a:srgbClr val="002060"/>
                </a:solidFill>
              </a:rPr>
              <a:t>R-squared,</a:t>
            </a:r>
            <a:r>
              <a:rPr lang="en-ZA" sz="1200" i="0" dirty="0" smtClean="0">
                <a:solidFill>
                  <a:srgbClr val="002060"/>
                </a:solidFill>
              </a:rPr>
              <a:t> </a:t>
            </a:r>
            <a:r>
              <a:rPr lang="en-ZA" sz="1200" i="0" dirty="0">
                <a:solidFill>
                  <a:srgbClr val="002060"/>
                </a:solidFill>
              </a:rPr>
              <a:t>is used in the context of statistical models whose main purpose is the prediction of future outcomes on the basis of other related information. It is the proportion of variability in a data set that is accounted for by the statistical </a:t>
            </a:r>
            <a:r>
              <a:rPr lang="en-ZA" sz="1200" i="0" dirty="0" smtClean="0">
                <a:solidFill>
                  <a:srgbClr val="002060"/>
                </a:solidFill>
              </a:rPr>
              <a:t>model.</a:t>
            </a:r>
            <a:endParaRPr lang="en-US" sz="1200" i="0" dirty="0">
              <a:solidFill>
                <a:srgbClr val="002060"/>
              </a:solidFill>
            </a:endParaRPr>
          </a:p>
        </p:txBody>
      </p:sp>
      <p:sp>
        <p:nvSpPr>
          <p:cNvPr id="5" name="Down Arrow 4"/>
          <p:cNvSpPr/>
          <p:nvPr/>
        </p:nvSpPr>
        <p:spPr bwMode="auto">
          <a:xfrm>
            <a:off x="4383244" y="1606835"/>
            <a:ext cx="484632" cy="427537"/>
          </a:xfrm>
          <a:prstGeom prst="downArrow">
            <a:avLst/>
          </a:prstGeom>
          <a:solidFill>
            <a:srgbClr val="00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20" name="Rectangle 19"/>
          <p:cNvSpPr/>
          <p:nvPr/>
        </p:nvSpPr>
        <p:spPr>
          <a:xfrm>
            <a:off x="117565" y="2090836"/>
            <a:ext cx="8934993" cy="617733"/>
          </a:xfrm>
          <a:prstGeom prst="rect">
            <a:avLst/>
          </a:prstGeom>
          <a:ln>
            <a:solidFill>
              <a:srgbClr val="002060"/>
            </a:solidFill>
          </a:ln>
        </p:spPr>
        <p:txBody>
          <a:bodyPr wrap="square">
            <a:spAutoFit/>
          </a:bodyPr>
          <a:lstStyle/>
          <a:p>
            <a:pPr>
              <a:lnSpc>
                <a:spcPct val="150000"/>
              </a:lnSpc>
            </a:pPr>
            <a:r>
              <a:rPr lang="en-ZA" sz="1200" i="0" dirty="0" smtClean="0">
                <a:solidFill>
                  <a:srgbClr val="002060"/>
                </a:solidFill>
              </a:rPr>
              <a:t>A low R-squared does not necessarily imply a poor model. There are some statistics that have been developed that help to assess the goodness of fit of a model. Some of the developed statistics include the following:</a:t>
            </a:r>
          </a:p>
        </p:txBody>
      </p:sp>
      <p:sp>
        <p:nvSpPr>
          <p:cNvPr id="21" name="Rectangle 20"/>
          <p:cNvSpPr/>
          <p:nvPr/>
        </p:nvSpPr>
        <p:spPr>
          <a:xfrm>
            <a:off x="1227913" y="4874571"/>
            <a:ext cx="6727375" cy="415498"/>
          </a:xfrm>
          <a:prstGeom prst="rect">
            <a:avLst/>
          </a:prstGeom>
          <a:solidFill>
            <a:schemeClr val="accent2">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a:lnSpc>
                <a:spcPct val="150000"/>
              </a:lnSpc>
            </a:pPr>
            <a:r>
              <a:rPr lang="en-ZA" sz="1400" i="0" dirty="0" smtClean="0">
                <a:solidFill>
                  <a:schemeClr val="bg1"/>
                </a:solidFill>
              </a:rPr>
              <a:t>These statistics were assessed to determine if the model fitted to the data.</a:t>
            </a:r>
            <a:endParaRPr lang="en-US" sz="1400" i="0" dirty="0">
              <a:solidFill>
                <a:schemeClr val="bg1"/>
              </a:solidFill>
            </a:endParaRPr>
          </a:p>
        </p:txBody>
      </p:sp>
      <p:sp>
        <p:nvSpPr>
          <p:cNvPr id="22" name="Down Arrow 21"/>
          <p:cNvSpPr/>
          <p:nvPr/>
        </p:nvSpPr>
        <p:spPr bwMode="auto">
          <a:xfrm>
            <a:off x="4444132" y="4452072"/>
            <a:ext cx="362856" cy="373324"/>
          </a:xfrm>
          <a:prstGeom prst="downArrow">
            <a:avLst/>
          </a:prstGeom>
          <a:solidFill>
            <a:srgbClr val="00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267490594"/>
              </p:ext>
            </p:extLst>
          </p:nvPr>
        </p:nvGraphicFramePr>
        <p:xfrm>
          <a:off x="1163901" y="2743200"/>
          <a:ext cx="6923317" cy="1708871"/>
        </p:xfrm>
        <a:graphic>
          <a:graphicData uri="http://schemas.openxmlformats.org/drawingml/2006/table">
            <a:tbl>
              <a:tblPr firstRow="1" bandRow="1">
                <a:effectLst>
                  <a:innerShdw blurRad="114300">
                    <a:prstClr val="black"/>
                  </a:innerShdw>
                  <a:reflection endPos="0" dir="5400000" sy="-100000" algn="bl" rotWithShape="0"/>
                </a:effectLst>
                <a:tableStyleId>{5C22544A-7EE6-4342-B048-85BDC9FD1C3A}</a:tableStyleId>
              </a:tblPr>
              <a:tblGrid>
                <a:gridCol w="6923317"/>
              </a:tblGrid>
              <a:tr h="1383197">
                <a:tc>
                  <a:txBody>
                    <a:bodyPr/>
                    <a:lstStyle/>
                    <a:p>
                      <a:pPr marL="742950" lvl="1" indent="-285750" algn="l">
                        <a:lnSpc>
                          <a:spcPct val="150000"/>
                        </a:lnSpc>
                        <a:buFont typeface="Wingdings" pitchFamily="2" charset="2"/>
                        <a:buChar char="ü"/>
                      </a:pPr>
                      <a:r>
                        <a:rPr lang="en-ZA" sz="1200" dirty="0" smtClean="0">
                          <a:solidFill>
                            <a:srgbClr val="002060"/>
                          </a:solidFill>
                        </a:rPr>
                        <a:t>Ratio of Chi-Square/Degrees</a:t>
                      </a:r>
                      <a:r>
                        <a:rPr lang="en-ZA" sz="1200" baseline="0" dirty="0" smtClean="0">
                          <a:solidFill>
                            <a:srgbClr val="002060"/>
                          </a:solidFill>
                        </a:rPr>
                        <a:t> of Freedom (</a:t>
                      </a:r>
                      <a:r>
                        <a:rPr lang="en-ZA" sz="1200" dirty="0" smtClean="0">
                          <a:solidFill>
                            <a:srgbClr val="002060"/>
                          </a:solidFill>
                        </a:rPr>
                        <a:t>CMIN) – CMIN &lt; 3 for a good model</a:t>
                      </a:r>
                    </a:p>
                    <a:p>
                      <a:pPr marL="742950" lvl="1" indent="-285750" algn="l">
                        <a:lnSpc>
                          <a:spcPct val="150000"/>
                        </a:lnSpc>
                        <a:buFont typeface="Wingdings" pitchFamily="2" charset="2"/>
                        <a:buChar char="ü"/>
                      </a:pPr>
                      <a:r>
                        <a:rPr lang="en-ZA" sz="1200" dirty="0" smtClean="0">
                          <a:solidFill>
                            <a:srgbClr val="002060"/>
                          </a:solidFill>
                        </a:rPr>
                        <a:t>Nomed Fit Index (NFI) –  &gt; 0.9</a:t>
                      </a:r>
                      <a:endParaRPr lang="en-US" sz="1200" dirty="0" smtClean="0">
                        <a:solidFill>
                          <a:srgbClr val="002060"/>
                        </a:solidFill>
                      </a:endParaRPr>
                    </a:p>
                    <a:p>
                      <a:pPr marL="742950" lvl="1" indent="-285750" algn="l">
                        <a:lnSpc>
                          <a:spcPct val="150000"/>
                        </a:lnSpc>
                        <a:buFont typeface="Wingdings" pitchFamily="2" charset="2"/>
                        <a:buChar char="ü"/>
                      </a:pPr>
                      <a:r>
                        <a:rPr lang="en-ZA" sz="1200" dirty="0" smtClean="0">
                          <a:solidFill>
                            <a:srgbClr val="002060"/>
                          </a:solidFill>
                        </a:rPr>
                        <a:t>Tucker-Lewis Index (TLI) also known as Non-Nomed Fit Index (NNFI) –  &gt; 0.9</a:t>
                      </a:r>
                    </a:p>
                    <a:p>
                      <a:pPr marL="742950" lvl="1" indent="-285750" algn="l">
                        <a:lnSpc>
                          <a:spcPct val="150000"/>
                        </a:lnSpc>
                        <a:buFont typeface="Wingdings" pitchFamily="2" charset="2"/>
                        <a:buChar char="ü"/>
                      </a:pPr>
                      <a:r>
                        <a:rPr lang="en-ZA" sz="1200" dirty="0" smtClean="0">
                          <a:solidFill>
                            <a:srgbClr val="002060"/>
                          </a:solidFill>
                        </a:rPr>
                        <a:t>Root Mean Square Error of Approximation (RMSEA)</a:t>
                      </a:r>
                      <a:r>
                        <a:rPr lang="en-ZA" sz="1200" baseline="0" dirty="0" smtClean="0">
                          <a:solidFill>
                            <a:srgbClr val="002060"/>
                          </a:solidFill>
                        </a:rPr>
                        <a:t> </a:t>
                      </a:r>
                      <a:r>
                        <a:rPr lang="en-ZA" sz="1200" dirty="0" smtClean="0">
                          <a:solidFill>
                            <a:srgbClr val="002060"/>
                          </a:solidFill>
                        </a:rPr>
                        <a:t>– </a:t>
                      </a:r>
                      <a:r>
                        <a:rPr lang="en-ZA" sz="1200" baseline="0" dirty="0" smtClean="0">
                          <a:solidFill>
                            <a:srgbClr val="002060"/>
                          </a:solidFill>
                        </a:rPr>
                        <a:t> &lt; 0</a:t>
                      </a:r>
                      <a:r>
                        <a:rPr lang="en-ZA" sz="1200" dirty="0" smtClean="0">
                          <a:solidFill>
                            <a:srgbClr val="002060"/>
                          </a:solidFill>
                        </a:rPr>
                        <a:t>.08</a:t>
                      </a:r>
                    </a:p>
                    <a:p>
                      <a:pPr marL="742950" lvl="1" indent="-285750" algn="l">
                        <a:lnSpc>
                          <a:spcPct val="150000"/>
                        </a:lnSpc>
                        <a:buFont typeface="Wingdings" pitchFamily="2" charset="2"/>
                        <a:buChar char="ü"/>
                      </a:pPr>
                      <a:r>
                        <a:rPr lang="en-ZA" sz="1200" dirty="0" smtClean="0">
                          <a:solidFill>
                            <a:srgbClr val="002060"/>
                          </a:solidFill>
                        </a:rPr>
                        <a:t>Root</a:t>
                      </a:r>
                      <a:r>
                        <a:rPr lang="en-ZA" sz="1200" baseline="0" dirty="0" smtClean="0">
                          <a:solidFill>
                            <a:srgbClr val="002060"/>
                          </a:solidFill>
                        </a:rPr>
                        <a:t> Mean Square Residual (RMR) </a:t>
                      </a:r>
                      <a:r>
                        <a:rPr lang="en-ZA" sz="1200" dirty="0" smtClean="0">
                          <a:solidFill>
                            <a:srgbClr val="002060"/>
                          </a:solidFill>
                        </a:rPr>
                        <a:t>– </a:t>
                      </a:r>
                      <a:r>
                        <a:rPr lang="en-ZA" sz="1200" baseline="0" dirty="0" smtClean="0">
                          <a:solidFill>
                            <a:srgbClr val="002060"/>
                          </a:solidFill>
                        </a:rPr>
                        <a:t>&lt; 0.05</a:t>
                      </a:r>
                    </a:p>
                    <a:p>
                      <a:pPr marL="742950" lvl="1" indent="-285750" algn="l">
                        <a:lnSpc>
                          <a:spcPct val="150000"/>
                        </a:lnSpc>
                        <a:buFont typeface="Wingdings" pitchFamily="2" charset="2"/>
                        <a:buChar char="ü"/>
                      </a:pPr>
                      <a:r>
                        <a:rPr lang="en-ZA" sz="1200" b="1" u="none" baseline="0" dirty="0" smtClean="0">
                          <a:solidFill>
                            <a:srgbClr val="002060"/>
                          </a:solidFill>
                        </a:rPr>
                        <a:t>Comparative Fit Index (CFI) </a:t>
                      </a:r>
                      <a:r>
                        <a:rPr lang="en-ZA" sz="1200" dirty="0" smtClean="0">
                          <a:solidFill>
                            <a:srgbClr val="002060"/>
                          </a:solidFill>
                        </a:rPr>
                        <a:t>– &gt;</a:t>
                      </a:r>
                      <a:r>
                        <a:rPr lang="en-ZA" sz="1200" baseline="0" dirty="0" smtClean="0">
                          <a:solidFill>
                            <a:srgbClr val="002060"/>
                          </a:solidFill>
                        </a:rPr>
                        <a:t> 0.90</a:t>
                      </a:r>
                      <a:endParaRPr lang="en-ZA" sz="1200" b="1" u="none" dirty="0" smtClean="0">
                        <a:solidFill>
                          <a:schemeClr val="accent5">
                            <a:lumMod val="10000"/>
                          </a:schemeClr>
                        </a:solidFill>
                      </a:endParaRPr>
                    </a:p>
                  </a:txBody>
                  <a:tcPr marL="91429" marR="91429" marT="45636" marB="45636">
                    <a:lnR w="6350" cap="flat" cmpd="sng" algn="ctr">
                      <a:solidFill>
                        <a:schemeClr val="tx1"/>
                      </a:solidFill>
                      <a:prstDash val="solid"/>
                      <a:round/>
                      <a:headEnd type="none" w="med" len="med"/>
                      <a:tailEnd type="none" w="med" len="med"/>
                    </a:lnR>
                    <a:solidFill>
                      <a:schemeClr val="accent2">
                        <a:lumMod val="60000"/>
                        <a:lumOff val="4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72947051"/>
              </p:ext>
            </p:extLst>
          </p:nvPr>
        </p:nvGraphicFramePr>
        <p:xfrm>
          <a:off x="248194" y="5484246"/>
          <a:ext cx="8654153" cy="1338349"/>
        </p:xfrm>
        <a:graphic>
          <a:graphicData uri="http://schemas.openxmlformats.org/drawingml/2006/table">
            <a:tbl>
              <a:tblPr firstRow="1" bandRow="1">
                <a:effectLst>
                  <a:innerShdw blurRad="114300">
                    <a:prstClr val="black"/>
                  </a:innerShdw>
                  <a:reflection endPos="0" dir="5400000" sy="-100000" algn="bl" rotWithShape="0"/>
                </a:effectLst>
                <a:tableStyleId>{5C22544A-7EE6-4342-B048-85BDC9FD1C3A}</a:tableStyleId>
              </a:tblPr>
              <a:tblGrid>
                <a:gridCol w="8654153"/>
              </a:tblGrid>
              <a:tr h="1040644">
                <a:tc>
                  <a:txBody>
                    <a:bodyPr/>
                    <a:lstStyle/>
                    <a:p>
                      <a:pPr marL="0" lvl="0" indent="0" algn="ctr">
                        <a:lnSpc>
                          <a:spcPct val="150000"/>
                        </a:lnSpc>
                        <a:buFont typeface="Wingdings" pitchFamily="2" charset="2"/>
                        <a:buNone/>
                      </a:pPr>
                      <a:r>
                        <a:rPr lang="en-US" sz="1400" b="0" u="none" dirty="0" smtClean="0">
                          <a:solidFill>
                            <a:schemeClr val="bg1"/>
                          </a:solidFill>
                        </a:rPr>
                        <a:t>Standardised beta coefficients  </a:t>
                      </a:r>
                      <a:r>
                        <a:rPr lang="en-US" sz="1400" b="0" u="none" dirty="0" smtClean="0"/>
                        <a:t>are the estimates resulting from an analysis carried out on independent variable in the structural</a:t>
                      </a:r>
                      <a:r>
                        <a:rPr lang="en-US" sz="1400" b="0" u="none" baseline="0" dirty="0" smtClean="0"/>
                        <a:t> equation model.  The standardised beta determine</a:t>
                      </a:r>
                      <a:r>
                        <a:rPr lang="en-US" sz="1400" b="0" u="none" dirty="0" smtClean="0"/>
                        <a:t> which of the independent variables have a greater effect on the dependent variable in a multiple regression analysis.  The standardised</a:t>
                      </a:r>
                      <a:r>
                        <a:rPr lang="en-US" sz="1400" b="0" u="none" baseline="0" dirty="0" smtClean="0"/>
                        <a:t> beta coefficients were converted  to percentages to show the impact each variable has to the dependent variable.</a:t>
                      </a:r>
                      <a:endParaRPr lang="en-ZA" sz="1400" b="0" u="none" dirty="0" smtClean="0">
                        <a:solidFill>
                          <a:schemeClr val="tx1"/>
                        </a:solidFill>
                      </a:endParaRPr>
                    </a:p>
                  </a:txBody>
                  <a:tcPr marL="91429" marR="91429" marT="45636" marB="45636">
                    <a:lnR w="6350" cap="flat" cmpd="sng" algn="ctr">
                      <a:solidFill>
                        <a:schemeClr val="tx1"/>
                      </a:solidFill>
                      <a:prstDash val="solid"/>
                      <a:round/>
                      <a:headEnd type="none" w="med" len="med"/>
                      <a:tailEnd type="none" w="med" len="med"/>
                    </a:lnR>
                    <a:solidFill>
                      <a:srgbClr val="9E0707"/>
                    </a:solidFill>
                  </a:tcPr>
                </a:tc>
              </a:tr>
            </a:tbl>
          </a:graphicData>
        </a:graphic>
      </p:graphicFrame>
      <p:cxnSp>
        <p:nvCxnSpPr>
          <p:cNvPr id="9" name="Straight Connector 8"/>
          <p:cNvCxnSpPr/>
          <p:nvPr/>
        </p:nvCxnSpPr>
        <p:spPr bwMode="auto">
          <a:xfrm>
            <a:off x="0" y="5388421"/>
            <a:ext cx="9144000" cy="0"/>
          </a:xfrm>
          <a:prstGeom prst="line">
            <a:avLst/>
          </a:prstGeom>
          <a:solidFill>
            <a:srgbClr val="000080"/>
          </a:solidFill>
          <a:ln w="9525" cap="flat" cmpd="sng" algn="ctr">
            <a:solidFill>
              <a:srgbClr val="002060"/>
            </a:solidFill>
            <a:prstDash val="solid"/>
            <a:round/>
            <a:headEnd type="none" w="med" len="med"/>
            <a:tailEnd type="none" w="med" len="med"/>
          </a:ln>
          <a:effectLst/>
        </p:spPr>
      </p:cxnSp>
      <p:sp>
        <p:nvSpPr>
          <p:cNvPr id="12" name="Title 1"/>
          <p:cNvSpPr txBox="1">
            <a:spLocks noGrp="1"/>
          </p:cNvSpPr>
          <p:nvPr>
            <p:ph type="title"/>
          </p:nvPr>
        </p:nvSpPr>
        <p:spPr>
          <a:xfrm>
            <a:off x="0" y="74613"/>
            <a:ext cx="9143999" cy="476250"/>
          </a:xfrm>
          <a:prstGeom prst="rect">
            <a:avLst/>
          </a:prstGeom>
          <a:solidFill>
            <a:schemeClr val="accent2"/>
          </a:solidFill>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Goodness of Fit for the Structural Equation Modelling</a:t>
            </a:r>
            <a:endParaRPr lang="en-ZA" sz="3200" b="1" dirty="0">
              <a:solidFill>
                <a:schemeClr val="bg1"/>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pPr/>
              <a:t>29</a:t>
            </a:fld>
            <a:endParaRPr lang="en-US"/>
          </a:p>
        </p:txBody>
      </p:sp>
    </p:spTree>
    <p:extLst>
      <p:ext uri="{BB962C8B-B14F-4D97-AF65-F5344CB8AC3E}">
        <p14:creationId xmlns:p14="http://schemas.microsoft.com/office/powerpoint/2010/main" val="413168571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50"/>
            <a:ext cx="9144000" cy="514350"/>
          </a:xfrm>
          <a:solidFill>
            <a:schemeClr val="accent2"/>
          </a:solidFill>
        </p:spPr>
        <p:txBody>
          <a:bodyPr>
            <a:noAutofit/>
          </a:bodyPr>
          <a:lstStyle/>
          <a:p>
            <a:pPr algn="l"/>
            <a:r>
              <a:rPr lang="en-ZA" sz="3200" b="1" dirty="0" smtClean="0">
                <a:solidFill>
                  <a:schemeClr val="bg1"/>
                </a:solidFill>
              </a:rPr>
              <a:t>Background</a:t>
            </a:r>
            <a:endParaRPr lang="en-ZA" sz="3200" b="1" dirty="0">
              <a:solidFill>
                <a:schemeClr val="bg1"/>
              </a:solidFill>
            </a:endParaRPr>
          </a:p>
        </p:txBody>
      </p:sp>
      <p:sp>
        <p:nvSpPr>
          <p:cNvPr id="4" name="Rectangle 3"/>
          <p:cNvSpPr/>
          <p:nvPr/>
        </p:nvSpPr>
        <p:spPr>
          <a:xfrm>
            <a:off x="186919" y="774826"/>
            <a:ext cx="8669706" cy="3131883"/>
          </a:xfrm>
          <a:prstGeom prst="rect">
            <a:avLst/>
          </a:prstGeom>
          <a:ln w="38100">
            <a:solidFill>
              <a:srgbClr val="FFC000"/>
            </a:solidFill>
          </a:ln>
        </p:spPr>
        <p:txBody>
          <a:bodyPr wrap="square">
            <a:spAutoFit/>
          </a:bodyPr>
          <a:lstStyle/>
          <a:p>
            <a:pPr marL="285750" indent="-285750" algn="just">
              <a:lnSpc>
                <a:spcPct val="200000"/>
              </a:lnSpc>
              <a:spcBef>
                <a:spcPts val="600"/>
              </a:spcBef>
              <a:buFont typeface="Arial" pitchFamily="34" charset="0"/>
              <a:buChar char="•"/>
            </a:pPr>
            <a:r>
              <a:rPr lang="en-ZA" sz="1600" i="0" dirty="0"/>
              <a:t>The Black Management Forum (BMF) was founded in 1976 with the main purpose of influencing socio-economic transformation in South Africa. </a:t>
            </a:r>
            <a:endParaRPr lang="en-ZA" sz="1600" i="0" dirty="0" smtClean="0"/>
          </a:p>
          <a:p>
            <a:pPr marL="285750" indent="-285750" algn="just">
              <a:lnSpc>
                <a:spcPct val="200000"/>
              </a:lnSpc>
              <a:spcBef>
                <a:spcPts val="600"/>
              </a:spcBef>
              <a:buFont typeface="Arial" pitchFamily="34" charset="0"/>
              <a:buChar char="•"/>
            </a:pPr>
            <a:r>
              <a:rPr lang="en-ZA" sz="1600" i="0" dirty="0" smtClean="0"/>
              <a:t>The </a:t>
            </a:r>
            <a:r>
              <a:rPr lang="en-ZA" sz="1600" i="0" dirty="0"/>
              <a:t>core objective of the BMF is to develop and nurture managerial capacity and leadership, particularly among the historically disadvantaged population groups in South Africa. </a:t>
            </a:r>
            <a:endParaRPr lang="en-ZA" sz="1600" i="0" dirty="0" smtClean="0"/>
          </a:p>
          <a:p>
            <a:pPr marL="285750" indent="-285750" algn="just">
              <a:lnSpc>
                <a:spcPct val="200000"/>
              </a:lnSpc>
              <a:spcBef>
                <a:spcPts val="600"/>
              </a:spcBef>
              <a:buFont typeface="Arial" pitchFamily="34" charset="0"/>
              <a:buChar char="•"/>
            </a:pPr>
            <a:r>
              <a:rPr lang="en-ZA" sz="1600" i="0" dirty="0" smtClean="0"/>
              <a:t>In </a:t>
            </a:r>
            <a:r>
              <a:rPr lang="en-ZA" sz="1600" i="0" dirty="0"/>
              <a:t>pursuing this goal, the BMF has teamed up with Plus 94 Research in order to develop a </a:t>
            </a:r>
            <a:r>
              <a:rPr lang="en-ZA" sz="1600" i="0" dirty="0" smtClean="0"/>
              <a:t>Corporate Management Competency Index (CMCI</a:t>
            </a:r>
            <a:r>
              <a:rPr lang="en-ZA" sz="1600" i="0" dirty="0"/>
              <a:t>) for use in the South African context.  </a:t>
            </a:r>
            <a:endParaRPr lang="en-US" sz="1600" i="0" dirty="0"/>
          </a:p>
        </p:txBody>
      </p:sp>
      <p:sp>
        <p:nvSpPr>
          <p:cNvPr id="5" name="Rectangle 4"/>
          <p:cNvSpPr/>
          <p:nvPr/>
        </p:nvSpPr>
        <p:spPr>
          <a:xfrm>
            <a:off x="186919" y="4783367"/>
            <a:ext cx="8801100" cy="1569660"/>
          </a:xfrm>
          <a:prstGeom prst="rect">
            <a:avLst/>
          </a:prstGeom>
          <a:noFill/>
          <a:ln w="76200">
            <a:solidFill>
              <a:srgbClr val="9E0707"/>
            </a:solidFill>
          </a:ln>
        </p:spPr>
        <p:txBody>
          <a:bodyPr wrap="square">
            <a:spAutoFit/>
          </a:bodyPr>
          <a:lstStyle/>
          <a:p>
            <a:pPr>
              <a:lnSpc>
                <a:spcPct val="200000"/>
              </a:lnSpc>
              <a:spcBef>
                <a:spcPts val="600"/>
              </a:spcBef>
            </a:pPr>
            <a:r>
              <a:rPr lang="en-ZA" sz="1600" dirty="0"/>
              <a:t>As a starting point to developing the Corporate Management Competency Index, Plus 94 undertook research on the measurement of management competency, and took a decision to adapt the University of Edinburgh’s Management Competency Framework. </a:t>
            </a:r>
            <a:endParaRPr lang="en-GB" sz="1600" dirty="0"/>
          </a:p>
        </p:txBody>
      </p:sp>
      <p:sp>
        <p:nvSpPr>
          <p:cNvPr id="7" name="Down Arrow 6"/>
          <p:cNvSpPr/>
          <p:nvPr/>
        </p:nvSpPr>
        <p:spPr>
          <a:xfrm>
            <a:off x="4329684" y="3995735"/>
            <a:ext cx="484632" cy="575981"/>
          </a:xfrm>
          <a:prstGeom prst="downArrow">
            <a:avLst/>
          </a:prstGeom>
          <a:solidFill>
            <a:srgbClr val="4A8812"/>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424472" y="6470967"/>
            <a:ext cx="301686"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29119732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Slide Number Placeholder 3"/>
          <p:cNvSpPr>
            <a:spLocks noGrp="1"/>
          </p:cNvSpPr>
          <p:nvPr>
            <p:ph type="sldNum" sz="quarter" idx="4294967295"/>
          </p:nvPr>
        </p:nvSpPr>
        <p:spPr>
          <a:xfrm>
            <a:off x="8558211" y="6500812"/>
            <a:ext cx="390525" cy="238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eaLnBrk="0" hangingPunct="0">
              <a:defRPr sz="1200" b="1">
                <a:solidFill>
                  <a:schemeClr val="tx1"/>
                </a:solidFill>
                <a:latin typeface="Arial" pitchFamily="34" charset="0"/>
                <a:cs typeface="Arial" pitchFamily="34" charset="0"/>
              </a:defRPr>
            </a:lvl1pPr>
            <a:lvl2pPr marL="742950" indent="-285750" defTabSz="895350" eaLnBrk="0" hangingPunct="0">
              <a:defRPr sz="1200" b="1">
                <a:solidFill>
                  <a:schemeClr val="tx1"/>
                </a:solidFill>
                <a:latin typeface="Arial" pitchFamily="34" charset="0"/>
                <a:cs typeface="Arial" pitchFamily="34" charset="0"/>
              </a:defRPr>
            </a:lvl2pPr>
            <a:lvl3pPr marL="1143000" indent="-228600" defTabSz="895350" eaLnBrk="0" hangingPunct="0">
              <a:defRPr sz="1200" b="1">
                <a:solidFill>
                  <a:schemeClr val="tx1"/>
                </a:solidFill>
                <a:latin typeface="Arial" pitchFamily="34" charset="0"/>
                <a:cs typeface="Arial" pitchFamily="34" charset="0"/>
              </a:defRPr>
            </a:lvl3pPr>
            <a:lvl4pPr marL="1600200" indent="-228600" defTabSz="895350" eaLnBrk="0" hangingPunct="0">
              <a:defRPr sz="1200" b="1">
                <a:solidFill>
                  <a:schemeClr val="tx1"/>
                </a:solidFill>
                <a:latin typeface="Arial" pitchFamily="34" charset="0"/>
                <a:cs typeface="Arial" pitchFamily="34" charset="0"/>
              </a:defRPr>
            </a:lvl4pPr>
            <a:lvl5pPr marL="2057400" indent="-228600" defTabSz="895350" eaLnBrk="0" hangingPunct="0">
              <a:defRPr sz="1200" b="1">
                <a:solidFill>
                  <a:schemeClr val="tx1"/>
                </a:solidFill>
                <a:latin typeface="Arial" pitchFamily="34" charset="0"/>
                <a:cs typeface="Arial" pitchFamily="34" charset="0"/>
              </a:defRPr>
            </a:lvl5pPr>
            <a:lvl6pPr marL="25146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6pPr>
            <a:lvl7pPr marL="29718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7pPr>
            <a:lvl8pPr marL="34290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8pPr>
            <a:lvl9pPr marL="38862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9pPr>
          </a:lstStyle>
          <a:p>
            <a:pPr eaLnBrk="1" hangingPunct="1"/>
            <a:fld id="{77EED2B6-7697-4FE6-A572-62DAC03840A0}" type="slidenum">
              <a:rPr lang="en-US" sz="900" b="0" smtClean="0">
                <a:solidFill>
                  <a:srgbClr val="002060"/>
                </a:solidFill>
              </a:rPr>
              <a:pPr eaLnBrk="1" hangingPunct="1"/>
              <a:t>30</a:t>
            </a:fld>
            <a:endParaRPr lang="en-US" sz="900" b="0" dirty="0" smtClean="0">
              <a:solidFill>
                <a:srgbClr val="002060"/>
              </a:solidFill>
            </a:endParaRPr>
          </a:p>
        </p:txBody>
      </p:sp>
      <p:sp>
        <p:nvSpPr>
          <p:cNvPr id="14" name="Text Box 3"/>
          <p:cNvSpPr txBox="1">
            <a:spLocks noChangeArrowheads="1"/>
          </p:cNvSpPr>
          <p:nvPr/>
        </p:nvSpPr>
        <p:spPr bwMode="auto">
          <a:xfrm>
            <a:off x="716641" y="1937870"/>
            <a:ext cx="7100888" cy="1008063"/>
          </a:xfrm>
          <a:prstGeom prst="rect">
            <a:avLst/>
          </a:prstGeom>
          <a:noFill/>
          <a:ln>
            <a:solidFill>
              <a:schemeClr val="accent1"/>
            </a:solidFill>
            <a:headEnd/>
            <a:tailEnd/>
          </a:ln>
          <a:effectLst/>
        </p:spPr>
        <p:style>
          <a:lnRef idx="1">
            <a:schemeClr val="accent1"/>
          </a:lnRef>
          <a:fillRef idx="3">
            <a:schemeClr val="accent1"/>
          </a:fillRef>
          <a:effectRef idx="2">
            <a:schemeClr val="accent1"/>
          </a:effectRef>
          <a:fontRef idx="minor">
            <a:schemeClr val="lt1"/>
          </a:fontRef>
        </p:style>
        <p:txBody>
          <a:bodyPr lIns="180000" tIns="180000" rIns="180000" bIns="180000" anchor="ctr"/>
          <a:lstStyle/>
          <a:p>
            <a:pPr algn="just" defTabSz="846138">
              <a:lnSpc>
                <a:spcPct val="150000"/>
              </a:lnSpc>
              <a:buClr>
                <a:srgbClr val="FFFFFF"/>
              </a:buClr>
              <a:buSzPct val="100000"/>
              <a:buFont typeface="Wingdings" pitchFamily="2" charset="2"/>
              <a:buNone/>
              <a:defRPr/>
            </a:pPr>
            <a:r>
              <a:rPr lang="en-ZA" sz="1200" i="0" dirty="0">
                <a:solidFill>
                  <a:srgbClr val="002060"/>
                </a:solidFill>
                <a:latin typeface="+mj-lt"/>
                <a:ea typeface="Arial Unicode MS" pitchFamily="34" charset="-128"/>
                <a:cs typeface="Arial Unicode MS" pitchFamily="34" charset="-128"/>
              </a:rPr>
              <a:t>Correlation analysis is done before </a:t>
            </a:r>
            <a:r>
              <a:rPr lang="en-ZA" sz="1200" i="0" dirty="0" smtClean="0">
                <a:solidFill>
                  <a:srgbClr val="002060"/>
                </a:solidFill>
                <a:latin typeface="+mj-lt"/>
                <a:ea typeface="Arial Unicode MS" pitchFamily="34" charset="-128"/>
                <a:cs typeface="Arial Unicode MS" pitchFamily="34" charset="-128"/>
              </a:rPr>
              <a:t>running the SEM model to </a:t>
            </a:r>
            <a:r>
              <a:rPr lang="en-ZA" sz="1200" i="0" dirty="0">
                <a:solidFill>
                  <a:srgbClr val="002060"/>
                </a:solidFill>
                <a:latin typeface="+mj-lt"/>
                <a:ea typeface="Arial Unicode MS" pitchFamily="34" charset="-128"/>
                <a:cs typeface="Arial Unicode MS" pitchFamily="34" charset="-128"/>
              </a:rPr>
              <a:t>assess if the independent variables are associated to the dependent variable. This is important as it shows whether there is a positive or negative relationship with the dependent variable.</a:t>
            </a:r>
          </a:p>
        </p:txBody>
      </p:sp>
      <p:sp>
        <p:nvSpPr>
          <p:cNvPr id="15" name="Text Box 4"/>
          <p:cNvSpPr txBox="1">
            <a:spLocks noChangeArrowheads="1"/>
          </p:cNvSpPr>
          <p:nvPr/>
        </p:nvSpPr>
        <p:spPr bwMode="auto">
          <a:xfrm>
            <a:off x="692489" y="5593683"/>
            <a:ext cx="7100888" cy="684212"/>
          </a:xfrm>
          <a:prstGeom prst="rect">
            <a:avLst/>
          </a:prstGeom>
          <a:noFill/>
          <a:ln>
            <a:solidFill>
              <a:schemeClr val="accent1"/>
            </a:solidFill>
            <a:headEnd/>
            <a:tailEnd/>
          </a:ln>
          <a:effectLst/>
        </p:spPr>
        <p:style>
          <a:lnRef idx="1">
            <a:schemeClr val="accent1"/>
          </a:lnRef>
          <a:fillRef idx="3">
            <a:schemeClr val="accent1"/>
          </a:fillRef>
          <a:effectRef idx="2">
            <a:schemeClr val="accent1"/>
          </a:effectRef>
          <a:fontRef idx="minor">
            <a:schemeClr val="lt1"/>
          </a:fontRef>
        </p:style>
        <p:txBody>
          <a:bodyPr lIns="180000" tIns="180000" rIns="180000" bIns="180000" anchor="ctr"/>
          <a:lstStyle/>
          <a:p>
            <a:pPr algn="just" defTabSz="846138">
              <a:lnSpc>
                <a:spcPct val="150000"/>
              </a:lnSpc>
              <a:buClr>
                <a:srgbClr val="FFFFFF"/>
              </a:buClr>
              <a:buSzPct val="100000"/>
              <a:buFont typeface="Times New Roman" pitchFamily="18" charset="0"/>
              <a:buNone/>
              <a:defRPr/>
            </a:pPr>
            <a:r>
              <a:rPr lang="en-ZA" sz="1200" i="0" dirty="0">
                <a:solidFill>
                  <a:srgbClr val="002060"/>
                </a:solidFill>
                <a:latin typeface="+mj-lt"/>
                <a:ea typeface="Arial Unicode MS" pitchFamily="34" charset="-128"/>
                <a:cs typeface="Arial Unicode MS" pitchFamily="34" charset="-128"/>
              </a:rPr>
              <a:t>Any attribute that contributes negatively to the overall </a:t>
            </a:r>
            <a:r>
              <a:rPr lang="en-ZA" sz="1200" i="0" dirty="0" smtClean="0">
                <a:solidFill>
                  <a:srgbClr val="002060"/>
                </a:solidFill>
                <a:latin typeface="+mj-lt"/>
                <a:ea typeface="Arial Unicode MS" pitchFamily="34" charset="-128"/>
                <a:cs typeface="Arial Unicode MS" pitchFamily="34" charset="-128"/>
              </a:rPr>
              <a:t>rating shows that managers are </a:t>
            </a:r>
            <a:r>
              <a:rPr lang="en-ZA" sz="1200" i="0" dirty="0">
                <a:solidFill>
                  <a:srgbClr val="002060"/>
                </a:solidFill>
                <a:latin typeface="+mj-lt"/>
                <a:ea typeface="Arial Unicode MS" pitchFamily="34" charset="-128"/>
                <a:cs typeface="Arial Unicode MS" pitchFamily="34" charset="-128"/>
              </a:rPr>
              <a:t>not performing well on that specific attribute.</a:t>
            </a:r>
            <a:endParaRPr lang="en-GB" sz="1200" i="0" dirty="0">
              <a:solidFill>
                <a:srgbClr val="002060"/>
              </a:solidFill>
              <a:latin typeface="+mj-lt"/>
              <a:ea typeface="Arial Unicode MS" pitchFamily="34" charset="-128"/>
              <a:cs typeface="Arial Unicode MS" pitchFamily="34" charset="-128"/>
            </a:endParaRPr>
          </a:p>
        </p:txBody>
      </p:sp>
      <p:sp>
        <p:nvSpPr>
          <p:cNvPr id="16" name="Rectangle 5"/>
          <p:cNvSpPr>
            <a:spLocks noChangeArrowheads="1"/>
          </p:cNvSpPr>
          <p:nvPr/>
        </p:nvSpPr>
        <p:spPr bwMode="auto">
          <a:xfrm>
            <a:off x="713464" y="881643"/>
            <a:ext cx="7100888" cy="949320"/>
          </a:xfrm>
          <a:prstGeom prst="rect">
            <a:avLst/>
          </a:prstGeom>
          <a:noFill/>
          <a:ln>
            <a:solidFill>
              <a:schemeClr val="accent1"/>
            </a:solidFill>
            <a:headEnd/>
            <a:tailEnd/>
          </a:ln>
          <a:effectLst/>
        </p:spPr>
        <p:style>
          <a:lnRef idx="1">
            <a:schemeClr val="accent1"/>
          </a:lnRef>
          <a:fillRef idx="3">
            <a:schemeClr val="accent1"/>
          </a:fillRef>
          <a:effectRef idx="2">
            <a:schemeClr val="accent1"/>
          </a:effectRef>
          <a:fontRef idx="minor">
            <a:schemeClr val="lt1"/>
          </a:fontRef>
        </p:style>
        <p:txBody>
          <a:bodyPr lIns="180000" tIns="180000" rIns="180000" bIns="180000" anchor="ctr"/>
          <a:lstStyle/>
          <a:p>
            <a:pPr algn="just" defTabSz="846138">
              <a:lnSpc>
                <a:spcPct val="150000"/>
              </a:lnSpc>
              <a:buClr>
                <a:srgbClr val="FFFFFF"/>
              </a:buClr>
              <a:buSzPct val="100000"/>
              <a:buFont typeface="Wingdings" pitchFamily="2" charset="2"/>
              <a:buNone/>
            </a:pPr>
            <a:r>
              <a:rPr lang="en-ZA" sz="1200" i="0" dirty="0">
                <a:solidFill>
                  <a:srgbClr val="002060"/>
                </a:solidFill>
                <a:latin typeface="+mj-lt"/>
                <a:ea typeface="Arial Unicode MS" pitchFamily="34" charset="-128"/>
                <a:cs typeface="Arial Unicode MS" pitchFamily="34" charset="-128"/>
              </a:rPr>
              <a:t>In this study, correlation analysis was used to measure the association between Overall rating (dependent variable) and each of the  attributes. It measures the relationship between two variables. It shows how variables move in relationship with each other.</a:t>
            </a:r>
            <a:endParaRPr lang="en-GB" sz="1200" i="0" dirty="0">
              <a:solidFill>
                <a:srgbClr val="002060"/>
              </a:solidFill>
              <a:latin typeface="+mj-lt"/>
              <a:ea typeface="Arial Unicode MS" pitchFamily="34" charset="-128"/>
              <a:cs typeface="Arial Unicode MS" pitchFamily="34" charset="-128"/>
            </a:endParaRPr>
          </a:p>
        </p:txBody>
      </p:sp>
      <p:sp>
        <p:nvSpPr>
          <p:cNvPr id="17" name="Text Box 6"/>
          <p:cNvSpPr txBox="1">
            <a:spLocks noChangeArrowheads="1"/>
          </p:cNvSpPr>
          <p:nvPr/>
        </p:nvSpPr>
        <p:spPr bwMode="auto">
          <a:xfrm>
            <a:off x="715053" y="4046053"/>
            <a:ext cx="7100888" cy="1174750"/>
          </a:xfrm>
          <a:prstGeom prst="rect">
            <a:avLst/>
          </a:prstGeom>
          <a:noFill/>
          <a:ln>
            <a:solidFill>
              <a:schemeClr val="accent1"/>
            </a:solidFill>
            <a:headEnd/>
            <a:tailEnd/>
          </a:ln>
          <a:effectLst/>
        </p:spPr>
        <p:style>
          <a:lnRef idx="1">
            <a:schemeClr val="accent1"/>
          </a:lnRef>
          <a:fillRef idx="3">
            <a:schemeClr val="accent1"/>
          </a:fillRef>
          <a:effectRef idx="2">
            <a:schemeClr val="accent1"/>
          </a:effectRef>
          <a:fontRef idx="minor">
            <a:schemeClr val="lt1"/>
          </a:fontRef>
        </p:style>
        <p:txBody>
          <a:bodyPr lIns="180000" tIns="180000" rIns="180000" bIns="180000" anchor="ctr"/>
          <a:lstStyle/>
          <a:p>
            <a:pPr algn="just" defTabSz="846138">
              <a:lnSpc>
                <a:spcPct val="150000"/>
              </a:lnSpc>
              <a:buClr>
                <a:srgbClr val="FFFFFF"/>
              </a:buClr>
              <a:buSzPct val="100000"/>
              <a:buFont typeface="Wingdings" pitchFamily="2" charset="2"/>
              <a:buNone/>
              <a:defRPr/>
            </a:pPr>
            <a:r>
              <a:rPr lang="en-ZA" sz="1200" i="0" dirty="0">
                <a:solidFill>
                  <a:srgbClr val="002060"/>
                </a:solidFill>
                <a:latin typeface="+mj-lt"/>
                <a:ea typeface="Arial Unicode MS" pitchFamily="34" charset="-128"/>
                <a:cs typeface="Arial Unicode MS" pitchFamily="34" charset="-128"/>
              </a:rPr>
              <a:t>An independent variable that is highly correlated to the dependent variable is more likely to be retained in the regression model and this variable is likely to provide a very good prediction of the </a:t>
            </a:r>
            <a:r>
              <a:rPr lang="en-ZA" sz="1200" i="0" dirty="0" smtClean="0">
                <a:solidFill>
                  <a:srgbClr val="002060"/>
                </a:solidFill>
                <a:latin typeface="+mj-lt"/>
                <a:ea typeface="Arial Unicode MS" pitchFamily="34" charset="-128"/>
                <a:cs typeface="Arial Unicode MS" pitchFamily="34" charset="-128"/>
              </a:rPr>
              <a:t>overall Standard Bank rating. </a:t>
            </a:r>
            <a:r>
              <a:rPr lang="en-ZA" sz="1200" i="0" dirty="0">
                <a:solidFill>
                  <a:srgbClr val="002060"/>
                </a:solidFill>
                <a:latin typeface="+mj-lt"/>
                <a:ea typeface="Arial Unicode MS" pitchFamily="34" charset="-128"/>
                <a:cs typeface="Arial Unicode MS" pitchFamily="34" charset="-128"/>
              </a:rPr>
              <a:t>However, independent variables that are highly correlated to other independent variables </a:t>
            </a:r>
            <a:r>
              <a:rPr lang="en-ZA" sz="1200" i="0" dirty="0" smtClean="0">
                <a:solidFill>
                  <a:srgbClr val="002060"/>
                </a:solidFill>
                <a:latin typeface="+mj-lt"/>
                <a:ea typeface="Arial Unicode MS" pitchFamily="34" charset="-128"/>
                <a:cs typeface="Arial Unicode MS" pitchFamily="34" charset="-128"/>
              </a:rPr>
              <a:t>are removed in the model in </a:t>
            </a:r>
            <a:r>
              <a:rPr lang="en-ZA" sz="1200" i="0" dirty="0">
                <a:solidFill>
                  <a:srgbClr val="002060"/>
                </a:solidFill>
                <a:latin typeface="+mj-lt"/>
                <a:ea typeface="Arial Unicode MS" pitchFamily="34" charset="-128"/>
                <a:cs typeface="Arial Unicode MS" pitchFamily="34" charset="-128"/>
              </a:rPr>
              <a:t>what is referred to as </a:t>
            </a:r>
            <a:r>
              <a:rPr lang="en-ZA" sz="1200" b="1" i="0" dirty="0">
                <a:solidFill>
                  <a:srgbClr val="002060"/>
                </a:solidFill>
                <a:latin typeface="+mj-lt"/>
                <a:ea typeface="Arial Unicode MS" pitchFamily="34" charset="-128"/>
                <a:cs typeface="Arial Unicode MS" pitchFamily="34" charset="-128"/>
              </a:rPr>
              <a:t>multicollinearity</a:t>
            </a:r>
            <a:r>
              <a:rPr lang="en-ZA" sz="1100" i="0" dirty="0">
                <a:solidFill>
                  <a:srgbClr val="002060"/>
                </a:solidFill>
                <a:latin typeface="+mj-lt"/>
                <a:ea typeface="Arial Unicode MS" pitchFamily="34" charset="-128"/>
                <a:cs typeface="Arial Unicode MS" pitchFamily="34" charset="-128"/>
              </a:rPr>
              <a:t>.</a:t>
            </a:r>
            <a:endParaRPr lang="en-GB" sz="1100" i="0" dirty="0">
              <a:solidFill>
                <a:srgbClr val="002060"/>
              </a:solidFill>
              <a:latin typeface="+mj-lt"/>
              <a:ea typeface="Arial Unicode MS" pitchFamily="34" charset="-128"/>
              <a:cs typeface="Arial Unicode MS" pitchFamily="34" charset="-128"/>
            </a:endParaRPr>
          </a:p>
        </p:txBody>
      </p:sp>
      <p:sp>
        <p:nvSpPr>
          <p:cNvPr id="18" name="Text Box 7"/>
          <p:cNvSpPr txBox="1">
            <a:spLocks noChangeArrowheads="1"/>
          </p:cNvSpPr>
          <p:nvPr/>
        </p:nvSpPr>
        <p:spPr bwMode="auto">
          <a:xfrm>
            <a:off x="713464" y="3157627"/>
            <a:ext cx="7100888" cy="769937"/>
          </a:xfrm>
          <a:prstGeom prst="rect">
            <a:avLst/>
          </a:prstGeom>
          <a:noFill/>
          <a:ln>
            <a:solidFill>
              <a:schemeClr val="accent1"/>
            </a:solidFill>
            <a:headEnd/>
            <a:tailEnd/>
          </a:ln>
          <a:effectLst/>
        </p:spPr>
        <p:style>
          <a:lnRef idx="1">
            <a:schemeClr val="accent1"/>
          </a:lnRef>
          <a:fillRef idx="3">
            <a:schemeClr val="accent1"/>
          </a:fillRef>
          <a:effectRef idx="2">
            <a:schemeClr val="accent1"/>
          </a:effectRef>
          <a:fontRef idx="minor">
            <a:schemeClr val="lt1"/>
          </a:fontRef>
        </p:style>
        <p:txBody>
          <a:bodyPr lIns="180000" tIns="180000" rIns="180000" bIns="180000" anchor="ctr"/>
          <a:lstStyle/>
          <a:p>
            <a:pPr algn="just" defTabSz="846138">
              <a:lnSpc>
                <a:spcPct val="150000"/>
              </a:lnSpc>
              <a:buClr>
                <a:srgbClr val="FFFFFF"/>
              </a:buClr>
              <a:buSzPct val="100000"/>
              <a:buFont typeface="Wingdings" pitchFamily="2" charset="2"/>
              <a:buNone/>
              <a:defRPr/>
            </a:pPr>
            <a:r>
              <a:rPr lang="en-ZA" sz="1200" i="0" dirty="0">
                <a:solidFill>
                  <a:srgbClr val="002060"/>
                </a:solidFill>
                <a:latin typeface="+mj-lt"/>
                <a:ea typeface="Arial Unicode MS" pitchFamily="34" charset="-128"/>
                <a:cs typeface="Arial Unicode MS" pitchFamily="34" charset="-128"/>
              </a:rPr>
              <a:t>If the independent variables are not related to the dependent variable, then </a:t>
            </a:r>
            <a:r>
              <a:rPr lang="en-ZA" sz="1200" i="0" dirty="0" smtClean="0">
                <a:solidFill>
                  <a:srgbClr val="002060"/>
                </a:solidFill>
                <a:latin typeface="+mj-lt"/>
                <a:ea typeface="Arial Unicode MS" pitchFamily="34" charset="-128"/>
                <a:cs typeface="Arial Unicode MS" pitchFamily="34" charset="-128"/>
              </a:rPr>
              <a:t>running the SEM is </a:t>
            </a:r>
            <a:r>
              <a:rPr lang="en-ZA" sz="1200" i="0" dirty="0">
                <a:solidFill>
                  <a:srgbClr val="002060"/>
                </a:solidFill>
                <a:latin typeface="+mj-lt"/>
                <a:ea typeface="Arial Unicode MS" pitchFamily="34" charset="-128"/>
                <a:cs typeface="Arial Unicode MS" pitchFamily="34" charset="-128"/>
              </a:rPr>
              <a:t>not advisable because the predictive power of the independent variables is low.</a:t>
            </a:r>
          </a:p>
        </p:txBody>
      </p:sp>
      <p:cxnSp>
        <p:nvCxnSpPr>
          <p:cNvPr id="19" name="Elbow Connector 18"/>
          <p:cNvCxnSpPr/>
          <p:nvPr/>
        </p:nvCxnSpPr>
        <p:spPr>
          <a:xfrm rot="10800000" flipV="1">
            <a:off x="713465" y="1570033"/>
            <a:ext cx="1588" cy="1076325"/>
          </a:xfrm>
          <a:prstGeom prst="bentConnector3">
            <a:avLst>
              <a:gd name="adj1" fmla="val 14395466"/>
            </a:avLst>
          </a:prstGeom>
          <a:ln>
            <a:solidFill>
              <a:schemeClr val="accent1"/>
            </a:solidFill>
            <a:tailEnd type="arrow"/>
          </a:ln>
          <a:effectLst/>
        </p:spPr>
        <p:style>
          <a:lnRef idx="3">
            <a:schemeClr val="accent1"/>
          </a:lnRef>
          <a:fillRef idx="0">
            <a:schemeClr val="accent1"/>
          </a:fillRef>
          <a:effectRef idx="2">
            <a:schemeClr val="accent1"/>
          </a:effectRef>
          <a:fontRef idx="minor">
            <a:schemeClr val="tx1"/>
          </a:fontRef>
        </p:style>
      </p:cxnSp>
      <p:cxnSp>
        <p:nvCxnSpPr>
          <p:cNvPr id="20" name="Elbow Connector 19"/>
          <p:cNvCxnSpPr/>
          <p:nvPr/>
        </p:nvCxnSpPr>
        <p:spPr>
          <a:xfrm>
            <a:off x="7814353" y="2481709"/>
            <a:ext cx="1587" cy="1112837"/>
          </a:xfrm>
          <a:prstGeom prst="bentConnector3">
            <a:avLst>
              <a:gd name="adj1" fmla="val 14395466"/>
            </a:avLst>
          </a:prstGeom>
          <a:ln>
            <a:solidFill>
              <a:schemeClr val="accent1"/>
            </a:solidFill>
            <a:tailEnd type="arrow"/>
          </a:ln>
          <a:effectLst/>
        </p:spPr>
        <p:style>
          <a:lnRef idx="3">
            <a:schemeClr val="accent1"/>
          </a:lnRef>
          <a:fillRef idx="0">
            <a:schemeClr val="accent1"/>
          </a:fillRef>
          <a:effectRef idx="2">
            <a:schemeClr val="accent1"/>
          </a:effectRef>
          <a:fontRef idx="minor">
            <a:schemeClr val="tx1"/>
          </a:fontRef>
        </p:style>
      </p:cxnSp>
      <p:cxnSp>
        <p:nvCxnSpPr>
          <p:cNvPr id="21" name="Elbow Connector 20"/>
          <p:cNvCxnSpPr/>
          <p:nvPr/>
        </p:nvCxnSpPr>
        <p:spPr>
          <a:xfrm rot="10800000" flipV="1">
            <a:off x="715053" y="3356185"/>
            <a:ext cx="1588" cy="1185863"/>
          </a:xfrm>
          <a:prstGeom prst="bentConnector3">
            <a:avLst>
              <a:gd name="adj1" fmla="val 14395466"/>
            </a:avLst>
          </a:prstGeom>
          <a:ln>
            <a:solidFill>
              <a:schemeClr val="accent1"/>
            </a:solidFill>
            <a:tailEnd type="arrow"/>
          </a:ln>
          <a:effectLst/>
        </p:spPr>
        <p:style>
          <a:lnRef idx="3">
            <a:schemeClr val="accent1"/>
          </a:lnRef>
          <a:fillRef idx="0">
            <a:schemeClr val="accent1"/>
          </a:fillRef>
          <a:effectRef idx="2">
            <a:schemeClr val="accent1"/>
          </a:effectRef>
          <a:fontRef idx="minor">
            <a:schemeClr val="tx1"/>
          </a:fontRef>
        </p:style>
      </p:cxnSp>
      <p:cxnSp>
        <p:nvCxnSpPr>
          <p:cNvPr id="22" name="Elbow Connector 21"/>
          <p:cNvCxnSpPr/>
          <p:nvPr/>
        </p:nvCxnSpPr>
        <p:spPr>
          <a:xfrm>
            <a:off x="7817529" y="4758853"/>
            <a:ext cx="1587" cy="1143000"/>
          </a:xfrm>
          <a:prstGeom prst="bentConnector3">
            <a:avLst>
              <a:gd name="adj1" fmla="val 14395466"/>
            </a:avLst>
          </a:prstGeom>
          <a:ln>
            <a:solidFill>
              <a:schemeClr val="accent1"/>
            </a:solidFill>
            <a:tailEnd type="arrow"/>
          </a:ln>
          <a:effectLst/>
        </p:spPr>
        <p:style>
          <a:lnRef idx="3">
            <a:schemeClr val="accent1"/>
          </a:lnRef>
          <a:fillRef idx="0">
            <a:schemeClr val="accent1"/>
          </a:fillRef>
          <a:effectRef idx="2">
            <a:schemeClr val="accent1"/>
          </a:effectRef>
          <a:fontRef idx="minor">
            <a:schemeClr val="tx1"/>
          </a:fontRef>
        </p:style>
      </p:cxnSp>
      <p:sp>
        <p:nvSpPr>
          <p:cNvPr id="13" name="Title 1"/>
          <p:cNvSpPr txBox="1">
            <a:spLocks noGrp="1"/>
          </p:cNvSpPr>
          <p:nvPr>
            <p:ph type="title"/>
          </p:nvPr>
        </p:nvSpPr>
        <p:spPr>
          <a:xfrm>
            <a:off x="0" y="161925"/>
            <a:ext cx="9143999"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Correlation Analysis</a:t>
            </a:r>
            <a:endParaRPr lang="en-ZA" sz="3200" b="1" dirty="0">
              <a:solidFill>
                <a:schemeClr val="bg1"/>
              </a:solidFill>
            </a:endParaRPr>
          </a:p>
        </p:txBody>
      </p:sp>
    </p:spTree>
    <p:extLst>
      <p:ext uri="{BB962C8B-B14F-4D97-AF65-F5344CB8AC3E}">
        <p14:creationId xmlns:p14="http://schemas.microsoft.com/office/powerpoint/2010/main" val="3095795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137"/>
          <p:cNvCxnSpPr>
            <a:cxnSpLocks noChangeShapeType="1"/>
          </p:cNvCxnSpPr>
          <p:nvPr/>
        </p:nvCxnSpPr>
        <p:spPr bwMode="auto">
          <a:xfrm>
            <a:off x="852314" y="940681"/>
            <a:ext cx="12418" cy="4627518"/>
          </a:xfrm>
          <a:prstGeom prst="line">
            <a:avLst/>
          </a:prstGeom>
          <a:noFill/>
          <a:ln w="219075" algn="ctr">
            <a:solidFill>
              <a:schemeClr val="accent2"/>
            </a:solidFill>
            <a:round/>
            <a:headEnd/>
            <a:tailEnd/>
          </a:ln>
        </p:spPr>
      </p:cxnSp>
      <p:sp>
        <p:nvSpPr>
          <p:cNvPr id="37" name="Rectangle 166"/>
          <p:cNvSpPr>
            <a:spLocks noChangeArrowheads="1"/>
          </p:cNvSpPr>
          <p:nvPr/>
        </p:nvSpPr>
        <p:spPr bwMode="auto">
          <a:xfrm>
            <a:off x="1677814" y="1102790"/>
            <a:ext cx="2862262" cy="277641"/>
          </a:xfrm>
          <a:prstGeom prst="rect">
            <a:avLst/>
          </a:prstGeom>
          <a:noFill/>
          <a:ln w="6350">
            <a:solidFill>
              <a:schemeClr val="accent2"/>
            </a:solidFill>
            <a:miter lim="800000"/>
            <a:headEnd/>
            <a:tailEnd/>
          </a:ln>
        </p:spPr>
        <p:txBody>
          <a:bodyPr lIns="92075" tIns="46038" rIns="92075" bIns="46038">
            <a:spAutoFit/>
          </a:bodyPr>
          <a:lstStyle/>
          <a:p>
            <a:r>
              <a:rPr lang="en-US" i="0" dirty="0">
                <a:solidFill>
                  <a:srgbClr val="002060"/>
                </a:solidFill>
              </a:rPr>
              <a:t>Problem Solving </a:t>
            </a:r>
            <a:r>
              <a:rPr lang="en-US" i="0" dirty="0" smtClean="0">
                <a:solidFill>
                  <a:srgbClr val="002060"/>
                </a:solidFill>
              </a:rPr>
              <a:t>skills</a:t>
            </a:r>
            <a:endParaRPr lang="en-US" i="0" dirty="0">
              <a:solidFill>
                <a:srgbClr val="002060"/>
              </a:solidFill>
            </a:endParaRPr>
          </a:p>
        </p:txBody>
      </p:sp>
      <p:sp>
        <p:nvSpPr>
          <p:cNvPr id="38" name="Rectangle 168"/>
          <p:cNvSpPr>
            <a:spLocks noChangeArrowheads="1"/>
          </p:cNvSpPr>
          <p:nvPr/>
        </p:nvSpPr>
        <p:spPr bwMode="auto">
          <a:xfrm>
            <a:off x="1677814" y="1779125"/>
            <a:ext cx="2862262" cy="277641"/>
          </a:xfrm>
          <a:prstGeom prst="rect">
            <a:avLst/>
          </a:prstGeom>
          <a:noFill/>
          <a:ln w="6350">
            <a:solidFill>
              <a:schemeClr val="accent2"/>
            </a:solidFill>
            <a:miter lim="800000"/>
            <a:headEnd/>
            <a:tailEnd/>
          </a:ln>
        </p:spPr>
        <p:txBody>
          <a:bodyPr lIns="92075" tIns="46038" rIns="92075" bIns="46038">
            <a:spAutoFit/>
          </a:bodyPr>
          <a:lstStyle/>
          <a:p>
            <a:r>
              <a:rPr lang="en-US" i="0" dirty="0">
                <a:solidFill>
                  <a:srgbClr val="002060"/>
                </a:solidFill>
              </a:rPr>
              <a:t>Building for the Future</a:t>
            </a:r>
          </a:p>
        </p:txBody>
      </p:sp>
      <p:sp>
        <p:nvSpPr>
          <p:cNvPr id="39" name="Rectangle 169"/>
          <p:cNvSpPr>
            <a:spLocks noChangeArrowheads="1"/>
          </p:cNvSpPr>
          <p:nvPr/>
        </p:nvSpPr>
        <p:spPr bwMode="auto">
          <a:xfrm>
            <a:off x="1739901" y="3414186"/>
            <a:ext cx="2862262" cy="277641"/>
          </a:xfrm>
          <a:prstGeom prst="rect">
            <a:avLst/>
          </a:prstGeom>
          <a:noFill/>
          <a:ln w="6350">
            <a:solidFill>
              <a:schemeClr val="accent2"/>
            </a:solidFill>
            <a:miter lim="800000"/>
            <a:headEnd/>
            <a:tailEnd/>
          </a:ln>
        </p:spPr>
        <p:txBody>
          <a:bodyPr lIns="92075" tIns="46038" rIns="92075" bIns="46038">
            <a:spAutoFit/>
          </a:bodyPr>
          <a:lstStyle/>
          <a:p>
            <a:r>
              <a:rPr lang="en-US" i="0" dirty="0">
                <a:solidFill>
                  <a:srgbClr val="002060"/>
                </a:solidFill>
              </a:rPr>
              <a:t>Developing Business success</a:t>
            </a:r>
          </a:p>
        </p:txBody>
      </p:sp>
      <p:sp>
        <p:nvSpPr>
          <p:cNvPr id="40" name="Rectangle 170"/>
          <p:cNvSpPr>
            <a:spLocks noChangeArrowheads="1"/>
          </p:cNvSpPr>
          <p:nvPr/>
        </p:nvSpPr>
        <p:spPr bwMode="auto">
          <a:xfrm>
            <a:off x="1943936" y="4706135"/>
            <a:ext cx="2760445" cy="646973"/>
          </a:xfrm>
          <a:prstGeom prst="rect">
            <a:avLst/>
          </a:prstGeom>
          <a:noFill/>
          <a:ln w="6350">
            <a:solidFill>
              <a:schemeClr val="accent2"/>
            </a:solidFill>
            <a:miter lim="800000"/>
            <a:headEnd/>
            <a:tailEnd/>
          </a:ln>
        </p:spPr>
        <p:txBody>
          <a:bodyPr wrap="square" lIns="92075" tIns="46038" rIns="92075" bIns="46038">
            <a:spAutoFit/>
          </a:bodyPr>
          <a:lstStyle/>
          <a:p>
            <a:r>
              <a:rPr lang="en-US" i="0" dirty="0">
                <a:solidFill>
                  <a:srgbClr val="002060"/>
                </a:solidFill>
              </a:rPr>
              <a:t>Qualifications and experience</a:t>
            </a:r>
          </a:p>
        </p:txBody>
      </p:sp>
      <p:sp>
        <p:nvSpPr>
          <p:cNvPr id="43" name="Rectangle 173"/>
          <p:cNvSpPr>
            <a:spLocks noChangeArrowheads="1"/>
          </p:cNvSpPr>
          <p:nvPr/>
        </p:nvSpPr>
        <p:spPr bwMode="auto">
          <a:xfrm>
            <a:off x="1842119" y="4102203"/>
            <a:ext cx="2862262" cy="277641"/>
          </a:xfrm>
          <a:prstGeom prst="rect">
            <a:avLst/>
          </a:prstGeom>
          <a:noFill/>
          <a:ln w="6350">
            <a:solidFill>
              <a:schemeClr val="accent2"/>
            </a:solidFill>
            <a:miter lim="800000"/>
            <a:headEnd/>
            <a:tailEnd/>
          </a:ln>
        </p:spPr>
        <p:txBody>
          <a:bodyPr lIns="92075" tIns="46038" rIns="92075" bIns="46038">
            <a:spAutoFit/>
          </a:bodyPr>
          <a:lstStyle/>
          <a:p>
            <a:r>
              <a:rPr lang="en-US" i="0" dirty="0">
                <a:solidFill>
                  <a:srgbClr val="002060"/>
                </a:solidFill>
              </a:rPr>
              <a:t>Interpersonal </a:t>
            </a:r>
            <a:r>
              <a:rPr lang="en-US" i="0" dirty="0" smtClean="0">
                <a:solidFill>
                  <a:srgbClr val="002060"/>
                </a:solidFill>
              </a:rPr>
              <a:t>Skills</a:t>
            </a:r>
            <a:endParaRPr lang="en-US" i="0" dirty="0">
              <a:solidFill>
                <a:srgbClr val="002060"/>
              </a:solidFill>
            </a:endParaRPr>
          </a:p>
        </p:txBody>
      </p:sp>
      <p:sp>
        <p:nvSpPr>
          <p:cNvPr id="53" name="Rectangle 168"/>
          <p:cNvSpPr>
            <a:spLocks noChangeArrowheads="1"/>
          </p:cNvSpPr>
          <p:nvPr/>
        </p:nvSpPr>
        <p:spPr bwMode="auto">
          <a:xfrm>
            <a:off x="1677814" y="2589035"/>
            <a:ext cx="2862262" cy="277641"/>
          </a:xfrm>
          <a:prstGeom prst="rect">
            <a:avLst/>
          </a:prstGeom>
          <a:noFill/>
          <a:ln w="6350">
            <a:solidFill>
              <a:schemeClr val="accent2"/>
            </a:solidFill>
            <a:miter lim="800000"/>
            <a:headEnd/>
            <a:tailEnd/>
          </a:ln>
        </p:spPr>
        <p:txBody>
          <a:bodyPr lIns="92075" tIns="46038" rIns="92075" bIns="46038">
            <a:spAutoFit/>
          </a:bodyPr>
          <a:lstStyle/>
          <a:p>
            <a:r>
              <a:rPr lang="en-US" i="0" dirty="0">
                <a:solidFill>
                  <a:srgbClr val="002060"/>
                </a:solidFill>
              </a:rPr>
              <a:t>Natural </a:t>
            </a:r>
            <a:r>
              <a:rPr lang="en-US" i="0" dirty="0" smtClean="0">
                <a:solidFill>
                  <a:srgbClr val="002060"/>
                </a:solidFill>
              </a:rPr>
              <a:t>Flair</a:t>
            </a:r>
            <a:endParaRPr lang="en-US" i="0" dirty="0">
              <a:solidFill>
                <a:srgbClr val="002060"/>
              </a:solidFill>
            </a:endParaRPr>
          </a:p>
        </p:txBody>
      </p:sp>
      <p:sp>
        <p:nvSpPr>
          <p:cNvPr id="55" name="Rectangle 158"/>
          <p:cNvSpPr>
            <a:spLocks noChangeArrowheads="1"/>
          </p:cNvSpPr>
          <p:nvPr/>
        </p:nvSpPr>
        <p:spPr bwMode="auto">
          <a:xfrm>
            <a:off x="4982662" y="1068528"/>
            <a:ext cx="4027117" cy="374650"/>
          </a:xfrm>
          <a:prstGeom prst="rect">
            <a:avLst/>
          </a:prstGeom>
          <a:solidFill>
            <a:schemeClr val="accent1"/>
          </a:solidFill>
          <a:ln w="6350">
            <a:solidFill>
              <a:schemeClr val="accent1"/>
            </a:solidFill>
            <a:miter lim="800000"/>
            <a:headEnd/>
            <a:tailEnd/>
          </a:ln>
        </p:spPr>
        <p:txBody>
          <a:bodyPr wrap="none" lIns="92075" tIns="46038" rIns="92075" bIns="46038" anchor="ctr"/>
          <a:lstStyle/>
          <a:p>
            <a:r>
              <a:rPr lang="en-US" sz="1200" i="0" dirty="0" smtClean="0">
                <a:solidFill>
                  <a:schemeClr val="bg1"/>
                </a:solidFill>
              </a:rPr>
              <a:t>75%</a:t>
            </a:r>
            <a:endParaRPr lang="en-US" sz="1200" i="0" dirty="0">
              <a:solidFill>
                <a:schemeClr val="bg1"/>
              </a:solidFill>
            </a:endParaRPr>
          </a:p>
        </p:txBody>
      </p:sp>
      <p:sp>
        <p:nvSpPr>
          <p:cNvPr id="58" name="Rectangle 158"/>
          <p:cNvSpPr>
            <a:spLocks noChangeArrowheads="1"/>
          </p:cNvSpPr>
          <p:nvPr/>
        </p:nvSpPr>
        <p:spPr bwMode="auto">
          <a:xfrm>
            <a:off x="4982662" y="1740429"/>
            <a:ext cx="4027117" cy="369888"/>
          </a:xfrm>
          <a:prstGeom prst="rect">
            <a:avLst/>
          </a:prstGeom>
          <a:solidFill>
            <a:schemeClr val="accent1"/>
          </a:solidFill>
          <a:ln w="6350">
            <a:solidFill>
              <a:schemeClr val="accent1"/>
            </a:solidFill>
            <a:miter lim="800000"/>
            <a:headEnd/>
            <a:tailEnd/>
          </a:ln>
        </p:spPr>
        <p:txBody>
          <a:bodyPr wrap="none" lIns="92075" tIns="46038" rIns="92075" bIns="46038" anchor="ctr"/>
          <a:lstStyle/>
          <a:p>
            <a:r>
              <a:rPr lang="en-US" sz="1200" i="0" dirty="0" smtClean="0">
                <a:solidFill>
                  <a:schemeClr val="bg1"/>
                </a:solidFill>
              </a:rPr>
              <a:t>72%</a:t>
            </a:r>
            <a:endParaRPr lang="en-US" sz="1200" i="0" dirty="0">
              <a:solidFill>
                <a:schemeClr val="bg1"/>
              </a:solidFill>
            </a:endParaRPr>
          </a:p>
        </p:txBody>
      </p:sp>
      <p:sp>
        <p:nvSpPr>
          <p:cNvPr id="59" name="Rectangle 158"/>
          <p:cNvSpPr>
            <a:spLocks noChangeArrowheads="1"/>
          </p:cNvSpPr>
          <p:nvPr/>
        </p:nvSpPr>
        <p:spPr bwMode="auto">
          <a:xfrm>
            <a:off x="5012643" y="2560903"/>
            <a:ext cx="3551411" cy="360362"/>
          </a:xfrm>
          <a:prstGeom prst="rect">
            <a:avLst/>
          </a:prstGeom>
          <a:solidFill>
            <a:schemeClr val="accent1"/>
          </a:solidFill>
          <a:ln w="6350">
            <a:solidFill>
              <a:schemeClr val="accent1"/>
            </a:solidFill>
            <a:miter lim="800000"/>
            <a:headEnd/>
            <a:tailEnd/>
          </a:ln>
        </p:spPr>
        <p:txBody>
          <a:bodyPr wrap="none" lIns="92075" tIns="46038" rIns="92075" bIns="46038" anchor="ctr"/>
          <a:lstStyle/>
          <a:p>
            <a:r>
              <a:rPr lang="en-US" sz="1200" i="0" dirty="0" smtClean="0">
                <a:solidFill>
                  <a:schemeClr val="bg1"/>
                </a:solidFill>
              </a:rPr>
              <a:t>71%</a:t>
            </a:r>
            <a:endParaRPr lang="en-US" sz="1200" i="0" dirty="0">
              <a:solidFill>
                <a:schemeClr val="bg1"/>
              </a:solidFill>
            </a:endParaRPr>
          </a:p>
        </p:txBody>
      </p:sp>
      <p:sp>
        <p:nvSpPr>
          <p:cNvPr id="60" name="Rectangle 158"/>
          <p:cNvSpPr>
            <a:spLocks noChangeArrowheads="1"/>
          </p:cNvSpPr>
          <p:nvPr/>
        </p:nvSpPr>
        <p:spPr bwMode="auto">
          <a:xfrm>
            <a:off x="5046725" y="3314963"/>
            <a:ext cx="3081511" cy="379412"/>
          </a:xfrm>
          <a:prstGeom prst="rect">
            <a:avLst/>
          </a:prstGeom>
          <a:solidFill>
            <a:schemeClr val="accent1"/>
          </a:solidFill>
          <a:ln w="6350">
            <a:solidFill>
              <a:schemeClr val="accent1"/>
            </a:solidFill>
            <a:miter lim="800000"/>
            <a:headEnd/>
            <a:tailEnd/>
          </a:ln>
        </p:spPr>
        <p:txBody>
          <a:bodyPr wrap="none" lIns="92075" tIns="46038" rIns="92075" bIns="46038" anchor="ctr"/>
          <a:lstStyle/>
          <a:p>
            <a:r>
              <a:rPr lang="en-US" sz="1200" i="0" dirty="0" smtClean="0">
                <a:solidFill>
                  <a:schemeClr val="bg1"/>
                </a:solidFill>
              </a:rPr>
              <a:t>70%</a:t>
            </a:r>
            <a:endParaRPr lang="en-US" sz="1200" i="0" dirty="0">
              <a:solidFill>
                <a:schemeClr val="bg1"/>
              </a:solidFill>
            </a:endParaRPr>
          </a:p>
        </p:txBody>
      </p:sp>
      <p:sp>
        <p:nvSpPr>
          <p:cNvPr id="61" name="Rectangle 158"/>
          <p:cNvSpPr>
            <a:spLocks noChangeArrowheads="1"/>
          </p:cNvSpPr>
          <p:nvPr/>
        </p:nvSpPr>
        <p:spPr bwMode="auto">
          <a:xfrm>
            <a:off x="5046725" y="4055099"/>
            <a:ext cx="2497311" cy="393700"/>
          </a:xfrm>
          <a:prstGeom prst="rect">
            <a:avLst/>
          </a:prstGeom>
          <a:solidFill>
            <a:schemeClr val="accent1"/>
          </a:solidFill>
          <a:ln w="6350">
            <a:solidFill>
              <a:schemeClr val="accent1"/>
            </a:solidFill>
            <a:miter lim="800000"/>
            <a:headEnd/>
            <a:tailEnd/>
          </a:ln>
        </p:spPr>
        <p:txBody>
          <a:bodyPr wrap="none" lIns="92075" tIns="46038" rIns="92075" bIns="46038" anchor="ctr"/>
          <a:lstStyle/>
          <a:p>
            <a:r>
              <a:rPr lang="en-US" sz="1200" i="0" dirty="0" smtClean="0">
                <a:solidFill>
                  <a:schemeClr val="bg1"/>
                </a:solidFill>
              </a:rPr>
              <a:t>65%</a:t>
            </a:r>
            <a:endParaRPr lang="en-US" sz="1200" i="0" dirty="0">
              <a:solidFill>
                <a:schemeClr val="bg1"/>
              </a:solidFill>
            </a:endParaRPr>
          </a:p>
        </p:txBody>
      </p:sp>
      <p:sp>
        <p:nvSpPr>
          <p:cNvPr id="62" name="Rectangle 158"/>
          <p:cNvSpPr>
            <a:spLocks noChangeArrowheads="1"/>
          </p:cNvSpPr>
          <p:nvPr/>
        </p:nvSpPr>
        <p:spPr bwMode="auto">
          <a:xfrm>
            <a:off x="5046725" y="4829923"/>
            <a:ext cx="2129011" cy="365125"/>
          </a:xfrm>
          <a:prstGeom prst="rect">
            <a:avLst/>
          </a:prstGeom>
          <a:solidFill>
            <a:schemeClr val="accent1"/>
          </a:solidFill>
          <a:ln w="6350">
            <a:solidFill>
              <a:schemeClr val="accent1"/>
            </a:solidFill>
            <a:miter lim="800000"/>
            <a:headEnd/>
            <a:tailEnd/>
          </a:ln>
        </p:spPr>
        <p:txBody>
          <a:bodyPr wrap="none" lIns="92075" tIns="46038" rIns="92075" bIns="46038" anchor="ctr"/>
          <a:lstStyle/>
          <a:p>
            <a:r>
              <a:rPr lang="en-US" sz="1200" i="0" dirty="0" smtClean="0">
                <a:solidFill>
                  <a:schemeClr val="bg1"/>
                </a:solidFill>
              </a:rPr>
              <a:t>61%</a:t>
            </a:r>
            <a:endParaRPr lang="en-US" sz="1200" i="0" dirty="0">
              <a:solidFill>
                <a:schemeClr val="bg1"/>
              </a:solidFill>
            </a:endParaRPr>
          </a:p>
        </p:txBody>
      </p:sp>
      <p:cxnSp>
        <p:nvCxnSpPr>
          <p:cNvPr id="65" name="Straight Arrow Connector 38"/>
          <p:cNvCxnSpPr>
            <a:cxnSpLocks noChangeShapeType="1"/>
          </p:cNvCxnSpPr>
          <p:nvPr/>
        </p:nvCxnSpPr>
        <p:spPr bwMode="auto">
          <a:xfrm>
            <a:off x="958676" y="1272521"/>
            <a:ext cx="736600" cy="1588"/>
          </a:xfrm>
          <a:prstGeom prst="straightConnector1">
            <a:avLst/>
          </a:prstGeom>
          <a:noFill/>
          <a:ln w="6350" algn="ctr">
            <a:solidFill>
              <a:srgbClr val="333333"/>
            </a:solidFill>
            <a:round/>
            <a:headEnd/>
            <a:tailEnd type="arrow" w="med" len="med"/>
          </a:ln>
        </p:spPr>
      </p:cxnSp>
      <p:cxnSp>
        <p:nvCxnSpPr>
          <p:cNvPr id="66" name="Straight Arrow Connector 39"/>
          <p:cNvCxnSpPr>
            <a:cxnSpLocks noChangeShapeType="1"/>
          </p:cNvCxnSpPr>
          <p:nvPr/>
        </p:nvCxnSpPr>
        <p:spPr bwMode="auto">
          <a:xfrm>
            <a:off x="899145" y="1931711"/>
            <a:ext cx="736600" cy="1588"/>
          </a:xfrm>
          <a:prstGeom prst="straightConnector1">
            <a:avLst/>
          </a:prstGeom>
          <a:noFill/>
          <a:ln w="6350" algn="ctr">
            <a:solidFill>
              <a:srgbClr val="333333"/>
            </a:solidFill>
            <a:round/>
            <a:headEnd/>
            <a:tailEnd type="arrow" w="med" len="med"/>
          </a:ln>
        </p:spPr>
      </p:cxnSp>
      <p:cxnSp>
        <p:nvCxnSpPr>
          <p:cNvPr id="70" name="Straight Arrow Connector 40"/>
          <p:cNvCxnSpPr>
            <a:cxnSpLocks noChangeShapeType="1"/>
          </p:cNvCxnSpPr>
          <p:nvPr/>
        </p:nvCxnSpPr>
        <p:spPr bwMode="auto">
          <a:xfrm>
            <a:off x="958676" y="2763516"/>
            <a:ext cx="736600" cy="1588"/>
          </a:xfrm>
          <a:prstGeom prst="straightConnector1">
            <a:avLst/>
          </a:prstGeom>
          <a:noFill/>
          <a:ln w="6350" algn="ctr">
            <a:solidFill>
              <a:srgbClr val="333333"/>
            </a:solidFill>
            <a:round/>
            <a:headEnd/>
            <a:tailEnd type="arrow" w="med" len="med"/>
          </a:ln>
        </p:spPr>
      </p:cxnSp>
      <p:cxnSp>
        <p:nvCxnSpPr>
          <p:cNvPr id="71" name="Straight Arrow Connector 41"/>
          <p:cNvCxnSpPr>
            <a:cxnSpLocks noChangeShapeType="1"/>
          </p:cNvCxnSpPr>
          <p:nvPr/>
        </p:nvCxnSpPr>
        <p:spPr bwMode="auto">
          <a:xfrm>
            <a:off x="958676" y="3523544"/>
            <a:ext cx="736600" cy="1588"/>
          </a:xfrm>
          <a:prstGeom prst="straightConnector1">
            <a:avLst/>
          </a:prstGeom>
          <a:noFill/>
          <a:ln w="6350" algn="ctr">
            <a:solidFill>
              <a:srgbClr val="333333"/>
            </a:solidFill>
            <a:round/>
            <a:headEnd/>
            <a:tailEnd type="arrow" w="med" len="med"/>
          </a:ln>
        </p:spPr>
      </p:cxnSp>
      <p:cxnSp>
        <p:nvCxnSpPr>
          <p:cNvPr id="72" name="Straight Arrow Connector 42"/>
          <p:cNvCxnSpPr>
            <a:cxnSpLocks noChangeShapeType="1"/>
          </p:cNvCxnSpPr>
          <p:nvPr/>
        </p:nvCxnSpPr>
        <p:spPr bwMode="auto">
          <a:xfrm>
            <a:off x="958676" y="4283572"/>
            <a:ext cx="736600" cy="1587"/>
          </a:xfrm>
          <a:prstGeom prst="straightConnector1">
            <a:avLst/>
          </a:prstGeom>
          <a:noFill/>
          <a:ln w="6350" algn="ctr">
            <a:solidFill>
              <a:srgbClr val="333333"/>
            </a:solidFill>
            <a:round/>
            <a:headEnd/>
            <a:tailEnd type="arrow" w="med" len="med"/>
          </a:ln>
        </p:spPr>
      </p:cxnSp>
      <p:cxnSp>
        <p:nvCxnSpPr>
          <p:cNvPr id="73" name="Straight Arrow Connector 43"/>
          <p:cNvCxnSpPr>
            <a:cxnSpLocks noChangeShapeType="1"/>
          </p:cNvCxnSpPr>
          <p:nvPr/>
        </p:nvCxnSpPr>
        <p:spPr bwMode="auto">
          <a:xfrm>
            <a:off x="1003301" y="5043599"/>
            <a:ext cx="736600" cy="1587"/>
          </a:xfrm>
          <a:prstGeom prst="straightConnector1">
            <a:avLst/>
          </a:prstGeom>
          <a:noFill/>
          <a:ln w="6350" algn="ctr">
            <a:solidFill>
              <a:srgbClr val="333333"/>
            </a:solidFill>
            <a:round/>
            <a:headEnd/>
            <a:tailEnd type="arrow" w="med" len="med"/>
          </a:ln>
        </p:spPr>
      </p:cxnSp>
      <p:cxnSp>
        <p:nvCxnSpPr>
          <p:cNvPr id="76" name="Straight Arrow Connector 48"/>
          <p:cNvCxnSpPr>
            <a:cxnSpLocks noChangeShapeType="1"/>
          </p:cNvCxnSpPr>
          <p:nvPr/>
        </p:nvCxnSpPr>
        <p:spPr bwMode="auto">
          <a:xfrm flipV="1">
            <a:off x="4540076" y="1255853"/>
            <a:ext cx="328613" cy="0"/>
          </a:xfrm>
          <a:prstGeom prst="straightConnector1">
            <a:avLst/>
          </a:prstGeom>
          <a:noFill/>
          <a:ln w="6350" algn="ctr">
            <a:solidFill>
              <a:srgbClr val="333333"/>
            </a:solidFill>
            <a:round/>
            <a:headEnd/>
            <a:tailEnd type="arrow" w="med" len="med"/>
          </a:ln>
        </p:spPr>
      </p:cxnSp>
      <p:cxnSp>
        <p:nvCxnSpPr>
          <p:cNvPr id="77" name="Straight Arrow Connector 49"/>
          <p:cNvCxnSpPr>
            <a:cxnSpLocks noChangeShapeType="1"/>
          </p:cNvCxnSpPr>
          <p:nvPr/>
        </p:nvCxnSpPr>
        <p:spPr bwMode="auto">
          <a:xfrm flipV="1">
            <a:off x="4540075" y="1984081"/>
            <a:ext cx="328613" cy="0"/>
          </a:xfrm>
          <a:prstGeom prst="straightConnector1">
            <a:avLst/>
          </a:prstGeom>
          <a:noFill/>
          <a:ln w="6350" algn="ctr">
            <a:solidFill>
              <a:srgbClr val="333333"/>
            </a:solidFill>
            <a:round/>
            <a:headEnd/>
            <a:tailEnd type="arrow" w="med" len="med"/>
          </a:ln>
        </p:spPr>
      </p:cxnSp>
      <p:cxnSp>
        <p:nvCxnSpPr>
          <p:cNvPr id="78" name="Straight Arrow Connector 50"/>
          <p:cNvCxnSpPr>
            <a:cxnSpLocks noChangeShapeType="1"/>
          </p:cNvCxnSpPr>
          <p:nvPr/>
        </p:nvCxnSpPr>
        <p:spPr bwMode="auto">
          <a:xfrm flipV="1">
            <a:off x="4540076" y="2727855"/>
            <a:ext cx="328613" cy="0"/>
          </a:xfrm>
          <a:prstGeom prst="straightConnector1">
            <a:avLst/>
          </a:prstGeom>
          <a:noFill/>
          <a:ln w="6350" algn="ctr">
            <a:solidFill>
              <a:srgbClr val="333333"/>
            </a:solidFill>
            <a:round/>
            <a:headEnd/>
            <a:tailEnd type="arrow" w="med" len="med"/>
          </a:ln>
        </p:spPr>
      </p:cxnSp>
      <p:cxnSp>
        <p:nvCxnSpPr>
          <p:cNvPr id="79" name="Straight Arrow Connector 51"/>
          <p:cNvCxnSpPr>
            <a:cxnSpLocks noChangeShapeType="1"/>
          </p:cNvCxnSpPr>
          <p:nvPr/>
        </p:nvCxnSpPr>
        <p:spPr bwMode="auto">
          <a:xfrm flipV="1">
            <a:off x="4602163" y="3541761"/>
            <a:ext cx="328613" cy="0"/>
          </a:xfrm>
          <a:prstGeom prst="straightConnector1">
            <a:avLst/>
          </a:prstGeom>
          <a:noFill/>
          <a:ln w="6350" algn="ctr">
            <a:solidFill>
              <a:srgbClr val="333333"/>
            </a:solidFill>
            <a:round/>
            <a:headEnd/>
            <a:tailEnd type="arrow" w="med" len="med"/>
          </a:ln>
        </p:spPr>
      </p:cxnSp>
      <p:cxnSp>
        <p:nvCxnSpPr>
          <p:cNvPr id="95" name="Straight Arrow Connector 52"/>
          <p:cNvCxnSpPr>
            <a:cxnSpLocks noChangeShapeType="1"/>
          </p:cNvCxnSpPr>
          <p:nvPr/>
        </p:nvCxnSpPr>
        <p:spPr bwMode="auto">
          <a:xfrm flipV="1">
            <a:off x="4703980" y="4259060"/>
            <a:ext cx="328613" cy="0"/>
          </a:xfrm>
          <a:prstGeom prst="straightConnector1">
            <a:avLst/>
          </a:prstGeom>
          <a:noFill/>
          <a:ln w="6350" algn="ctr">
            <a:solidFill>
              <a:srgbClr val="333333"/>
            </a:solidFill>
            <a:round/>
            <a:headEnd/>
            <a:tailEnd type="arrow" w="med" len="med"/>
          </a:ln>
        </p:spPr>
      </p:cxnSp>
      <p:cxnSp>
        <p:nvCxnSpPr>
          <p:cNvPr id="96" name="Straight Arrow Connector 53"/>
          <p:cNvCxnSpPr>
            <a:cxnSpLocks noChangeShapeType="1"/>
          </p:cNvCxnSpPr>
          <p:nvPr/>
        </p:nvCxnSpPr>
        <p:spPr bwMode="auto">
          <a:xfrm flipV="1">
            <a:off x="4654049" y="5045186"/>
            <a:ext cx="328613" cy="0"/>
          </a:xfrm>
          <a:prstGeom prst="straightConnector1">
            <a:avLst/>
          </a:prstGeom>
          <a:noFill/>
          <a:ln w="6350" algn="ctr">
            <a:solidFill>
              <a:srgbClr val="333333"/>
            </a:solidFill>
            <a:round/>
            <a:headEnd/>
            <a:tailEnd type="arrow" w="med" len="med"/>
          </a:ln>
        </p:spPr>
      </p:cxnSp>
      <p:sp>
        <p:nvSpPr>
          <p:cNvPr id="2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 name="TextBox 1"/>
          <p:cNvSpPr txBox="1"/>
          <p:nvPr/>
        </p:nvSpPr>
        <p:spPr>
          <a:xfrm>
            <a:off x="5950784" y="829802"/>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30" name="Title 1"/>
          <p:cNvSpPr txBox="1">
            <a:spLocks noGrp="1"/>
          </p:cNvSpPr>
          <p:nvPr>
            <p:ph type="title"/>
          </p:nvPr>
        </p:nvSpPr>
        <p:spPr>
          <a:xfrm>
            <a:off x="0" y="76200"/>
            <a:ext cx="9144000" cy="811120"/>
          </a:xfrm>
          <a:prstGeom prst="rect">
            <a:avLst/>
          </a:prstGeom>
          <a:solidFill>
            <a:schemeClr val="accent2"/>
          </a:solidFill>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Correlation Analysis: Overall Competency Rating – </a:t>
            </a:r>
            <a:r>
              <a:rPr lang="en-ZA" sz="3200" b="1" dirty="0" smtClean="0">
                <a:solidFill>
                  <a:schemeClr val="accent1">
                    <a:lumMod val="50000"/>
                  </a:schemeClr>
                </a:solidFill>
              </a:rPr>
              <a:t>Impact Level 1</a:t>
            </a:r>
            <a:endParaRPr lang="en-ZA" sz="3200"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31</a:t>
            </a:fld>
            <a:endParaRPr lang="en-US"/>
          </a:p>
        </p:txBody>
      </p:sp>
    </p:spTree>
    <p:extLst>
      <p:ext uri="{BB962C8B-B14F-4D97-AF65-F5344CB8AC3E}">
        <p14:creationId xmlns:p14="http://schemas.microsoft.com/office/powerpoint/2010/main" val="389877451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91439" y="81643"/>
            <a:ext cx="8384815" cy="593725"/>
          </a:xfrm>
        </p:spPr>
        <p:txBody>
          <a:bodyPr/>
          <a:lstStyle/>
          <a:p>
            <a:pPr>
              <a:defRPr/>
            </a:pPr>
            <a:r>
              <a:rPr lang="en-ZA" sz="1800" dirty="0" smtClean="0"/>
              <a:t>Key </a:t>
            </a:r>
            <a:r>
              <a:rPr lang="en-ZA" sz="1800" dirty="0"/>
              <a:t>drivers of </a:t>
            </a:r>
            <a:r>
              <a:rPr lang="en-ZA" sz="1800" dirty="0" smtClean="0"/>
              <a:t>Competency – </a:t>
            </a:r>
            <a:r>
              <a:rPr lang="en-ZA" sz="1800" dirty="0">
                <a:solidFill>
                  <a:srgbClr val="FF0000"/>
                </a:solidFill>
              </a:rPr>
              <a:t>Impact Level 1</a:t>
            </a:r>
            <a:endParaRPr lang="en-US" sz="1800" dirty="0">
              <a:solidFill>
                <a:srgbClr val="FF0000"/>
              </a:solidFill>
            </a:endParaRPr>
          </a:p>
        </p:txBody>
      </p:sp>
      <p:sp>
        <p:nvSpPr>
          <p:cNvPr id="36" name="Rectangle 35"/>
          <p:cNvSpPr/>
          <p:nvPr/>
        </p:nvSpPr>
        <p:spPr bwMode="auto">
          <a:xfrm>
            <a:off x="91439" y="2893593"/>
            <a:ext cx="1443443" cy="1227330"/>
          </a:xfrm>
          <a:prstGeom prst="rect">
            <a:avLst/>
          </a:prstGeom>
          <a:solidFill>
            <a:srgbClr val="00206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rPr>
              <a:t>Overall Competency</a:t>
            </a:r>
          </a:p>
        </p:txBody>
      </p:sp>
      <p:sp>
        <p:nvSpPr>
          <p:cNvPr id="37" name="Rectangle 36"/>
          <p:cNvSpPr/>
          <p:nvPr/>
        </p:nvSpPr>
        <p:spPr bwMode="auto">
          <a:xfrm>
            <a:off x="4232365" y="679614"/>
            <a:ext cx="4467498" cy="1073914"/>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2600" b="1" i="0" dirty="0">
                <a:solidFill>
                  <a:srgbClr val="002060"/>
                </a:solidFill>
                <a:latin typeface="Arial" charset="0"/>
              </a:rPr>
              <a:t>Problem </a:t>
            </a:r>
            <a:r>
              <a:rPr lang="en-ZA" sz="2600" b="1" i="0" dirty="0" smtClean="0">
                <a:solidFill>
                  <a:srgbClr val="002060"/>
                </a:solidFill>
                <a:latin typeface="Arial" charset="0"/>
              </a:rPr>
              <a:t>Solving</a:t>
            </a:r>
            <a:endParaRPr lang="en-US" sz="2600" b="1" i="0" dirty="0">
              <a:solidFill>
                <a:srgbClr val="002060"/>
              </a:solidFill>
              <a:latin typeface="Arial" charset="0"/>
            </a:endParaRPr>
          </a:p>
          <a:p>
            <a:r>
              <a:rPr kumimoji="0" lang="en-US" sz="2600" b="1" i="0" u="none" strike="noStrike" cap="none" normalizeH="0" baseline="0" dirty="0" smtClean="0">
                <a:ln>
                  <a:noFill/>
                </a:ln>
                <a:solidFill>
                  <a:srgbClr val="002060"/>
                </a:solidFill>
                <a:effectLst/>
                <a:latin typeface="Arial" charset="0"/>
              </a:rPr>
              <a:t>= </a:t>
            </a:r>
            <a:r>
              <a:rPr lang="en-US" sz="2600" b="1" i="0" dirty="0">
                <a:solidFill>
                  <a:srgbClr val="002060"/>
                </a:solidFill>
                <a:latin typeface="Arial" charset="0"/>
              </a:rPr>
              <a:t>3</a:t>
            </a:r>
            <a:r>
              <a:rPr kumimoji="0" lang="en-US" sz="2600" b="1" i="0" u="none" strike="noStrike" cap="none" normalizeH="0" baseline="0" dirty="0" smtClean="0">
                <a:ln>
                  <a:noFill/>
                </a:ln>
                <a:solidFill>
                  <a:srgbClr val="002060"/>
                </a:solidFill>
                <a:effectLst/>
                <a:latin typeface="Arial" charset="0"/>
              </a:rPr>
              <a:t>1%</a:t>
            </a:r>
          </a:p>
        </p:txBody>
      </p:sp>
      <p:sp>
        <p:nvSpPr>
          <p:cNvPr id="40" name="Rectangle 39"/>
          <p:cNvSpPr/>
          <p:nvPr/>
        </p:nvSpPr>
        <p:spPr bwMode="auto">
          <a:xfrm>
            <a:off x="4283846" y="4007781"/>
            <a:ext cx="2803435" cy="713807"/>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Natural Flair</a:t>
            </a:r>
            <a:endParaRPr lang="en-US" sz="1400" b="1" i="0" dirty="0">
              <a:solidFill>
                <a:srgbClr val="002060"/>
              </a:solidFill>
              <a:latin typeface="Arial" charset="0"/>
            </a:endParaRPr>
          </a:p>
          <a:p>
            <a:r>
              <a:rPr lang="en-US" sz="1400" b="1" i="0" dirty="0">
                <a:solidFill>
                  <a:srgbClr val="002060"/>
                </a:solidFill>
                <a:latin typeface="Arial" charset="0"/>
              </a:rPr>
              <a:t>= 15</a:t>
            </a:r>
            <a:r>
              <a:rPr lang="en-US" sz="1400" b="1" i="0" dirty="0" smtClean="0">
                <a:solidFill>
                  <a:srgbClr val="002060"/>
                </a:solidFill>
                <a:latin typeface="Arial" charset="0"/>
              </a:rPr>
              <a:t>%</a:t>
            </a:r>
            <a:endParaRPr lang="en-US" sz="1400" b="1" i="0" dirty="0">
              <a:solidFill>
                <a:srgbClr val="002060"/>
              </a:solidFill>
              <a:latin typeface="Arial" charset="0"/>
            </a:endParaRPr>
          </a:p>
        </p:txBody>
      </p:sp>
      <p:sp>
        <p:nvSpPr>
          <p:cNvPr id="41" name="Rectangle 40"/>
          <p:cNvSpPr/>
          <p:nvPr/>
        </p:nvSpPr>
        <p:spPr bwMode="auto">
          <a:xfrm>
            <a:off x="4283846" y="4852218"/>
            <a:ext cx="2233748" cy="650829"/>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b="1" i="0" dirty="0">
                <a:solidFill>
                  <a:srgbClr val="002060"/>
                </a:solidFill>
                <a:latin typeface="Arial" charset="0"/>
              </a:rPr>
              <a:t>Interpersonal Skills</a:t>
            </a:r>
            <a:endParaRPr lang="en-US" b="1" i="0" dirty="0">
              <a:solidFill>
                <a:srgbClr val="002060"/>
              </a:solidFill>
              <a:latin typeface="Arial" charset="0"/>
            </a:endParaRPr>
          </a:p>
          <a:p>
            <a:r>
              <a:rPr lang="en-US" b="1" i="0" dirty="0">
                <a:solidFill>
                  <a:srgbClr val="002060"/>
                </a:solidFill>
                <a:latin typeface="Arial" charset="0"/>
              </a:rPr>
              <a:t>= 13%</a:t>
            </a:r>
          </a:p>
        </p:txBody>
      </p:sp>
      <p:sp>
        <p:nvSpPr>
          <p:cNvPr id="42" name="Rectangle 41"/>
          <p:cNvSpPr/>
          <p:nvPr/>
        </p:nvSpPr>
        <p:spPr bwMode="auto">
          <a:xfrm>
            <a:off x="4346585" y="5585684"/>
            <a:ext cx="1584234" cy="583158"/>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000" b="1" i="0" dirty="0">
                <a:solidFill>
                  <a:srgbClr val="002060"/>
                </a:solidFill>
                <a:latin typeface="Arial" charset="0"/>
              </a:rPr>
              <a:t>Building for the future</a:t>
            </a:r>
            <a:endParaRPr lang="en-US" sz="1000" b="1" i="0" dirty="0">
              <a:solidFill>
                <a:srgbClr val="002060"/>
              </a:solidFill>
              <a:latin typeface="Arial" charset="0"/>
            </a:endParaRPr>
          </a:p>
          <a:p>
            <a:r>
              <a:rPr lang="en-US" sz="1000" b="1" i="0" dirty="0">
                <a:solidFill>
                  <a:srgbClr val="002060"/>
                </a:solidFill>
                <a:latin typeface="Arial" charset="0"/>
              </a:rPr>
              <a:t>= 6</a:t>
            </a:r>
            <a:r>
              <a:rPr lang="en-US" sz="1000" b="1" i="0" dirty="0" smtClean="0">
                <a:solidFill>
                  <a:srgbClr val="002060"/>
                </a:solidFill>
                <a:latin typeface="Arial" charset="0"/>
              </a:rPr>
              <a:t>%</a:t>
            </a:r>
            <a:endParaRPr lang="en-US" sz="1000" b="1" i="0" dirty="0">
              <a:solidFill>
                <a:srgbClr val="002060"/>
              </a:solidFill>
              <a:latin typeface="Arial" charset="0"/>
            </a:endParaRPr>
          </a:p>
        </p:txBody>
      </p:sp>
      <p:cxnSp>
        <p:nvCxnSpPr>
          <p:cNvPr id="43" name="Straight Arrow Connector 42"/>
          <p:cNvCxnSpPr>
            <a:stCxn id="37" idx="1"/>
            <a:endCxn id="36" idx="3"/>
          </p:cNvCxnSpPr>
          <p:nvPr/>
        </p:nvCxnSpPr>
        <p:spPr bwMode="auto">
          <a:xfrm flipH="1">
            <a:off x="1534882" y="1216571"/>
            <a:ext cx="2697483" cy="2290687"/>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53" name="Straight Arrow Connector 52"/>
          <p:cNvCxnSpPr>
            <a:stCxn id="19" idx="1"/>
            <a:endCxn id="36" idx="3"/>
          </p:cNvCxnSpPr>
          <p:nvPr/>
        </p:nvCxnSpPr>
        <p:spPr bwMode="auto">
          <a:xfrm flipH="1">
            <a:off x="1534882" y="2375517"/>
            <a:ext cx="2697480" cy="1131741"/>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55" name="Straight Arrow Connector 54"/>
          <p:cNvCxnSpPr>
            <a:endCxn id="36" idx="3"/>
          </p:cNvCxnSpPr>
          <p:nvPr/>
        </p:nvCxnSpPr>
        <p:spPr bwMode="auto">
          <a:xfrm flipH="1" flipV="1">
            <a:off x="1534882" y="3507258"/>
            <a:ext cx="2606039" cy="2903"/>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58" name="Straight Arrow Connector 57"/>
          <p:cNvCxnSpPr>
            <a:stCxn id="40" idx="1"/>
            <a:endCxn id="36" idx="3"/>
          </p:cNvCxnSpPr>
          <p:nvPr/>
        </p:nvCxnSpPr>
        <p:spPr bwMode="auto">
          <a:xfrm flipH="1" flipV="1">
            <a:off x="1534882" y="3507258"/>
            <a:ext cx="2748964" cy="857427"/>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59" name="Straight Arrow Connector 58"/>
          <p:cNvCxnSpPr>
            <a:stCxn id="41" idx="1"/>
            <a:endCxn id="36" idx="3"/>
          </p:cNvCxnSpPr>
          <p:nvPr/>
        </p:nvCxnSpPr>
        <p:spPr bwMode="auto">
          <a:xfrm flipH="1" flipV="1">
            <a:off x="1534882" y="3507258"/>
            <a:ext cx="2748964" cy="1670375"/>
          </a:xfrm>
          <a:prstGeom prst="straightConnector1">
            <a:avLst/>
          </a:prstGeom>
          <a:solidFill>
            <a:srgbClr val="000080"/>
          </a:solidFill>
          <a:ln w="9525" cap="flat" cmpd="sng" algn="ctr">
            <a:solidFill>
              <a:srgbClr val="002060"/>
            </a:solidFill>
            <a:prstDash val="solid"/>
            <a:round/>
            <a:headEnd type="none" w="med" len="med"/>
            <a:tailEnd type="arrow"/>
          </a:ln>
          <a:effectLst/>
        </p:spPr>
      </p:cxnSp>
      <p:cxnSp>
        <p:nvCxnSpPr>
          <p:cNvPr id="60" name="Straight Arrow Connector 59"/>
          <p:cNvCxnSpPr>
            <a:stCxn id="42" idx="1"/>
            <a:endCxn id="36" idx="3"/>
          </p:cNvCxnSpPr>
          <p:nvPr/>
        </p:nvCxnSpPr>
        <p:spPr bwMode="auto">
          <a:xfrm flipH="1" flipV="1">
            <a:off x="1534882" y="3507258"/>
            <a:ext cx="2811703" cy="2370005"/>
          </a:xfrm>
          <a:prstGeom prst="straightConnector1">
            <a:avLst/>
          </a:prstGeom>
          <a:solidFill>
            <a:srgbClr val="000080"/>
          </a:solidFill>
          <a:ln w="9525" cap="flat" cmpd="sng" algn="ctr">
            <a:solidFill>
              <a:srgbClr val="002060"/>
            </a:solidFill>
            <a:prstDash val="solid"/>
            <a:round/>
            <a:headEnd type="none" w="med" len="med"/>
            <a:tailEnd type="arrow"/>
          </a:ln>
          <a:effectLst/>
        </p:spPr>
      </p:cxnSp>
      <p:sp>
        <p:nvSpPr>
          <p:cNvPr id="2" name="Flowchart: Off-page Connector 1"/>
          <p:cNvSpPr/>
          <p:nvPr/>
        </p:nvSpPr>
        <p:spPr bwMode="auto">
          <a:xfrm>
            <a:off x="91439" y="2070573"/>
            <a:ext cx="1443443" cy="810696"/>
          </a:xfrm>
          <a:prstGeom prst="flowChartOffpageConnector">
            <a:avLst/>
          </a:prstGeom>
          <a:solidFill>
            <a:srgbClr val="00B0F0"/>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R-Sq=0.62</a:t>
            </a:r>
          </a:p>
        </p:txBody>
      </p:sp>
      <p:sp>
        <p:nvSpPr>
          <p:cNvPr id="19" name="Rectangle 18"/>
          <p:cNvSpPr/>
          <p:nvPr/>
        </p:nvSpPr>
        <p:spPr bwMode="auto">
          <a:xfrm>
            <a:off x="4232362" y="1918515"/>
            <a:ext cx="3879668" cy="914003"/>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2000" b="1" i="0" dirty="0">
                <a:solidFill>
                  <a:srgbClr val="002060"/>
                </a:solidFill>
                <a:latin typeface="Arial" charset="0"/>
              </a:rPr>
              <a:t>Qualifications and Experience</a:t>
            </a:r>
            <a:endParaRPr lang="en-US" sz="2000" b="1" i="0" dirty="0">
              <a:solidFill>
                <a:srgbClr val="002060"/>
              </a:solidFill>
              <a:latin typeface="Arial" charset="0"/>
            </a:endParaRPr>
          </a:p>
          <a:p>
            <a:r>
              <a:rPr lang="en-US" sz="2000" b="1" i="0" dirty="0">
                <a:solidFill>
                  <a:srgbClr val="002060"/>
                </a:solidFill>
                <a:latin typeface="Arial" charset="0"/>
              </a:rPr>
              <a:t>= 18</a:t>
            </a:r>
            <a:r>
              <a:rPr lang="en-US" sz="2000" b="1" i="0" dirty="0" smtClean="0">
                <a:solidFill>
                  <a:srgbClr val="002060"/>
                </a:solidFill>
                <a:latin typeface="Arial" charset="0"/>
              </a:rPr>
              <a:t>%</a:t>
            </a:r>
            <a:endParaRPr lang="en-US" sz="2000" b="1" i="0" dirty="0">
              <a:solidFill>
                <a:srgbClr val="002060"/>
              </a:solidFill>
              <a:latin typeface="Arial" charset="0"/>
            </a:endParaRPr>
          </a:p>
        </p:txBody>
      </p:sp>
      <p:sp>
        <p:nvSpPr>
          <p:cNvPr id="17" name="TextBox 16"/>
          <p:cNvSpPr txBox="1"/>
          <p:nvPr/>
        </p:nvSpPr>
        <p:spPr>
          <a:xfrm>
            <a:off x="-26126" y="6608719"/>
            <a:ext cx="509451" cy="253916"/>
          </a:xfrm>
          <a:prstGeom prst="rect">
            <a:avLst/>
          </a:prstGeom>
          <a:noFill/>
        </p:spPr>
        <p:txBody>
          <a:bodyPr wrap="square" rtlCol="0">
            <a:spAutoFit/>
          </a:bodyPr>
          <a:lstStyle/>
          <a:p>
            <a:r>
              <a:rPr lang="en-US" sz="1050" dirty="0" smtClean="0">
                <a:solidFill>
                  <a:srgbClr val="002060"/>
                </a:solidFill>
              </a:rPr>
              <a:t>SEM</a:t>
            </a:r>
            <a:endParaRPr lang="en-US" sz="1050" dirty="0">
              <a:solidFill>
                <a:srgbClr val="002060"/>
              </a:solidFill>
            </a:endParaRPr>
          </a:p>
        </p:txBody>
      </p:sp>
      <p:sp>
        <p:nvSpPr>
          <p:cNvPr id="1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0" name="Rectangle 19"/>
          <p:cNvSpPr/>
          <p:nvPr/>
        </p:nvSpPr>
        <p:spPr>
          <a:xfrm>
            <a:off x="91439" y="4689470"/>
            <a:ext cx="3056709" cy="923330"/>
          </a:xfrm>
          <a:prstGeom prst="rect">
            <a:avLst/>
          </a:prstGeom>
          <a:ln>
            <a:solidFill>
              <a:srgbClr val="002060"/>
            </a:solidFill>
          </a:ln>
        </p:spPr>
        <p:txBody>
          <a:bodyPr wrap="square">
            <a:spAutoFit/>
          </a:bodyPr>
          <a:lstStyle/>
          <a:p>
            <a:pPr>
              <a:lnSpc>
                <a:spcPct val="150000"/>
              </a:lnSpc>
            </a:pPr>
            <a:r>
              <a:rPr lang="en-ZA" sz="1200" dirty="0" smtClean="0">
                <a:solidFill>
                  <a:srgbClr val="002060"/>
                </a:solidFill>
              </a:rPr>
              <a:t>R-Sq </a:t>
            </a:r>
            <a:r>
              <a:rPr lang="en-ZA" sz="1200" dirty="0">
                <a:solidFill>
                  <a:srgbClr val="002060"/>
                </a:solidFill>
              </a:rPr>
              <a:t>is the proportion of variability in a data set that is accounted for by the statistical model.</a:t>
            </a:r>
            <a:endParaRPr lang="en-US" sz="1200" dirty="0">
              <a:solidFill>
                <a:srgbClr val="002060"/>
              </a:solidFill>
            </a:endParaRPr>
          </a:p>
        </p:txBody>
      </p:sp>
      <p:sp>
        <p:nvSpPr>
          <p:cNvPr id="24" name="Rectangle 23"/>
          <p:cNvSpPr/>
          <p:nvPr/>
        </p:nvSpPr>
        <p:spPr bwMode="auto">
          <a:xfrm>
            <a:off x="4283846" y="2963148"/>
            <a:ext cx="3743235" cy="914003"/>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800" b="1" i="0" dirty="0">
                <a:solidFill>
                  <a:srgbClr val="002060"/>
                </a:solidFill>
                <a:latin typeface="Arial" charset="0"/>
              </a:rPr>
              <a:t>Developing Business Success</a:t>
            </a:r>
            <a:endParaRPr lang="en-US" sz="1800" b="1" i="0" dirty="0">
              <a:solidFill>
                <a:srgbClr val="002060"/>
              </a:solidFill>
              <a:latin typeface="Arial" charset="0"/>
            </a:endParaRPr>
          </a:p>
          <a:p>
            <a:r>
              <a:rPr lang="en-US" sz="1800" b="1" i="0" dirty="0">
                <a:solidFill>
                  <a:srgbClr val="002060"/>
                </a:solidFill>
                <a:latin typeface="Arial" charset="0"/>
              </a:rPr>
              <a:t>= 17%</a:t>
            </a:r>
          </a:p>
        </p:txBody>
      </p:sp>
      <p:sp>
        <p:nvSpPr>
          <p:cNvPr id="23" name="TextBox 22"/>
          <p:cNvSpPr txBox="1"/>
          <p:nvPr/>
        </p:nvSpPr>
        <p:spPr>
          <a:xfrm>
            <a:off x="575825" y="679614"/>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21" name="Title 1"/>
          <p:cNvSpPr txBox="1">
            <a:spLocks/>
          </p:cNvSpPr>
          <p:nvPr/>
        </p:nvSpPr>
        <p:spPr>
          <a:xfrm>
            <a:off x="0" y="-33213"/>
            <a:ext cx="9171418"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Key drivers of Competency – </a:t>
            </a:r>
            <a:r>
              <a:rPr lang="en-ZA" sz="3200" b="1" dirty="0" smtClean="0">
                <a:solidFill>
                  <a:schemeClr val="accent1">
                    <a:lumMod val="50000"/>
                  </a:schemeClr>
                </a:solidFill>
              </a:rPr>
              <a:t>Impact Level 1</a:t>
            </a:r>
            <a:endParaRPr lang="en-ZA" sz="3200"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32</a:t>
            </a:fld>
            <a:endParaRPr lang="en-US"/>
          </a:p>
        </p:txBody>
      </p:sp>
    </p:spTree>
    <p:extLst>
      <p:ext uri="{BB962C8B-B14F-4D97-AF65-F5344CB8AC3E}">
        <p14:creationId xmlns:p14="http://schemas.microsoft.com/office/powerpoint/2010/main" val="407069606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91439" y="81643"/>
            <a:ext cx="8384815" cy="593725"/>
          </a:xfrm>
        </p:spPr>
        <p:txBody>
          <a:bodyPr/>
          <a:lstStyle/>
          <a:p>
            <a:pPr>
              <a:defRPr/>
            </a:pPr>
            <a:r>
              <a:rPr lang="en-ZA" sz="1800" dirty="0" smtClean="0"/>
              <a:t>Key </a:t>
            </a:r>
            <a:r>
              <a:rPr lang="en-ZA" sz="1800" dirty="0"/>
              <a:t>drivers of </a:t>
            </a:r>
            <a:r>
              <a:rPr lang="en-ZA" sz="1800" dirty="0" smtClean="0"/>
              <a:t>Competency by Race – </a:t>
            </a:r>
            <a:r>
              <a:rPr lang="en-ZA" sz="1800" dirty="0">
                <a:solidFill>
                  <a:srgbClr val="FF0000"/>
                </a:solidFill>
              </a:rPr>
              <a:t>Impact Level 1</a:t>
            </a:r>
            <a:endParaRPr lang="en-US" sz="1800" dirty="0">
              <a:solidFill>
                <a:srgbClr val="FF0000"/>
              </a:solidFill>
            </a:endParaRPr>
          </a:p>
        </p:txBody>
      </p:sp>
      <p:sp>
        <p:nvSpPr>
          <p:cNvPr id="18"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cxnSp>
        <p:nvCxnSpPr>
          <p:cNvPr id="4" name="Straight Connector 3"/>
          <p:cNvCxnSpPr/>
          <p:nvPr/>
        </p:nvCxnSpPr>
        <p:spPr bwMode="auto">
          <a:xfrm>
            <a:off x="4495800" y="914400"/>
            <a:ext cx="0" cy="5943600"/>
          </a:xfrm>
          <a:prstGeom prst="line">
            <a:avLst/>
          </a:prstGeom>
          <a:solidFill>
            <a:schemeClr val="accent2"/>
          </a:solidFill>
          <a:ln w="12700" cap="flat" cmpd="sng" algn="ctr">
            <a:solidFill>
              <a:schemeClr val="accent2"/>
            </a:solidFill>
            <a:prstDash val="solid"/>
            <a:round/>
            <a:headEnd type="none" w="med" len="med"/>
            <a:tailEnd type="none" w="med" len="med"/>
          </a:ln>
          <a:effectLst/>
        </p:spPr>
      </p:cxnSp>
      <p:sp>
        <p:nvSpPr>
          <p:cNvPr id="5" name="TextBox 4"/>
          <p:cNvSpPr txBox="1"/>
          <p:nvPr/>
        </p:nvSpPr>
        <p:spPr>
          <a:xfrm>
            <a:off x="1503755" y="696188"/>
            <a:ext cx="1435100" cy="276999"/>
          </a:xfrm>
          <a:prstGeom prst="rect">
            <a:avLst/>
          </a:prstGeom>
          <a:noFill/>
        </p:spPr>
        <p:txBody>
          <a:bodyPr wrap="square" rtlCol="0">
            <a:spAutoFit/>
          </a:bodyPr>
          <a:lstStyle/>
          <a:p>
            <a:r>
              <a:rPr lang="en-US" i="0" dirty="0" smtClean="0"/>
              <a:t>Whites (n=164)</a:t>
            </a:r>
            <a:endParaRPr lang="en-US" i="0" dirty="0"/>
          </a:p>
        </p:txBody>
      </p:sp>
      <p:sp>
        <p:nvSpPr>
          <p:cNvPr id="25" name="TextBox 24"/>
          <p:cNvSpPr txBox="1"/>
          <p:nvPr/>
        </p:nvSpPr>
        <p:spPr>
          <a:xfrm>
            <a:off x="6210300" y="662393"/>
            <a:ext cx="1435100" cy="276999"/>
          </a:xfrm>
          <a:prstGeom prst="rect">
            <a:avLst/>
          </a:prstGeom>
          <a:noFill/>
        </p:spPr>
        <p:txBody>
          <a:bodyPr wrap="square" rtlCol="0">
            <a:spAutoFit/>
          </a:bodyPr>
          <a:lstStyle/>
          <a:p>
            <a:r>
              <a:rPr lang="en-US" i="0" dirty="0" smtClean="0"/>
              <a:t>Blacks (n=350)</a:t>
            </a:r>
            <a:endParaRPr lang="en-US" i="0" dirty="0"/>
          </a:p>
        </p:txBody>
      </p:sp>
      <p:sp>
        <p:nvSpPr>
          <p:cNvPr id="27" name="Rectangle 26"/>
          <p:cNvSpPr/>
          <p:nvPr/>
        </p:nvSpPr>
        <p:spPr bwMode="auto">
          <a:xfrm>
            <a:off x="435065" y="1336572"/>
            <a:ext cx="3768634" cy="594165"/>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Problem </a:t>
            </a:r>
            <a:r>
              <a:rPr lang="en-ZA" sz="1400" b="1" i="0" dirty="0" smtClean="0">
                <a:solidFill>
                  <a:srgbClr val="002060"/>
                </a:solidFill>
                <a:latin typeface="Arial" charset="0"/>
              </a:rPr>
              <a:t>Solving</a:t>
            </a:r>
            <a:endParaRPr lang="en-US" sz="1400" b="1" i="0" dirty="0">
              <a:solidFill>
                <a:srgbClr val="002060"/>
              </a:solidFill>
              <a:latin typeface="Arial" charset="0"/>
            </a:endParaRPr>
          </a:p>
          <a:p>
            <a:r>
              <a:rPr kumimoji="0" lang="en-US" sz="1400" b="1" i="0" u="none" strike="noStrike" cap="none" normalizeH="0" baseline="0" dirty="0" smtClean="0">
                <a:ln>
                  <a:noFill/>
                </a:ln>
                <a:solidFill>
                  <a:srgbClr val="002060"/>
                </a:solidFill>
                <a:effectLst/>
                <a:latin typeface="Arial" charset="0"/>
              </a:rPr>
              <a:t>= 50%</a:t>
            </a:r>
          </a:p>
        </p:txBody>
      </p:sp>
      <p:sp>
        <p:nvSpPr>
          <p:cNvPr id="28" name="Rectangle 27"/>
          <p:cNvSpPr/>
          <p:nvPr/>
        </p:nvSpPr>
        <p:spPr bwMode="auto">
          <a:xfrm>
            <a:off x="480654" y="3689217"/>
            <a:ext cx="2097053" cy="568378"/>
          </a:xfrm>
          <a:prstGeom prst="rect">
            <a:avLst/>
          </a:prstGeom>
          <a:solidFill>
            <a:srgbClr val="92D05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Developing Business Success</a:t>
            </a:r>
            <a:endParaRPr lang="en-US" sz="1400" b="1" i="0" dirty="0">
              <a:solidFill>
                <a:srgbClr val="002060"/>
              </a:solidFill>
              <a:latin typeface="Arial" charset="0"/>
            </a:endParaRPr>
          </a:p>
          <a:p>
            <a:r>
              <a:rPr lang="en-US" sz="1400" b="1" i="0" dirty="0">
                <a:solidFill>
                  <a:srgbClr val="002060"/>
                </a:solidFill>
                <a:latin typeface="Arial" charset="0"/>
              </a:rPr>
              <a:t>= 8</a:t>
            </a:r>
            <a:r>
              <a:rPr lang="en-US" sz="1400" b="1" i="0" dirty="0" smtClean="0">
                <a:solidFill>
                  <a:srgbClr val="002060"/>
                </a:solidFill>
                <a:latin typeface="Arial" charset="0"/>
              </a:rPr>
              <a:t>%</a:t>
            </a:r>
            <a:endParaRPr lang="en-US" sz="1400" b="1" i="0" dirty="0">
              <a:solidFill>
                <a:srgbClr val="002060"/>
              </a:solidFill>
              <a:latin typeface="Arial" charset="0"/>
            </a:endParaRPr>
          </a:p>
        </p:txBody>
      </p:sp>
      <p:sp>
        <p:nvSpPr>
          <p:cNvPr id="29" name="Rectangle 28"/>
          <p:cNvSpPr/>
          <p:nvPr/>
        </p:nvSpPr>
        <p:spPr bwMode="auto">
          <a:xfrm>
            <a:off x="480654" y="4470122"/>
            <a:ext cx="2056166" cy="601929"/>
          </a:xfrm>
          <a:prstGeom prst="rect">
            <a:avLst/>
          </a:prstGeom>
          <a:solidFill>
            <a:srgbClr val="00B0F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Natural Flair</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3%</a:t>
            </a:r>
            <a:endParaRPr lang="en-US" sz="1400" b="1" i="0" dirty="0">
              <a:solidFill>
                <a:srgbClr val="002060"/>
              </a:solidFill>
              <a:latin typeface="Arial" charset="0"/>
            </a:endParaRPr>
          </a:p>
        </p:txBody>
      </p:sp>
      <p:sp>
        <p:nvSpPr>
          <p:cNvPr id="30" name="Rectangle 29"/>
          <p:cNvSpPr/>
          <p:nvPr/>
        </p:nvSpPr>
        <p:spPr bwMode="auto">
          <a:xfrm>
            <a:off x="480654" y="5244520"/>
            <a:ext cx="2727860" cy="539342"/>
          </a:xfrm>
          <a:prstGeom prst="rect">
            <a:avLst/>
          </a:prstGeom>
          <a:solidFill>
            <a:schemeClr val="accent1">
              <a:lumMod val="20000"/>
              <a:lumOff val="8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Qualifications and Experience</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3%</a:t>
            </a:r>
            <a:endParaRPr lang="en-US" sz="1400" b="1" i="0" dirty="0">
              <a:solidFill>
                <a:srgbClr val="002060"/>
              </a:solidFill>
              <a:latin typeface="Arial" charset="0"/>
            </a:endParaRPr>
          </a:p>
        </p:txBody>
      </p:sp>
      <p:sp>
        <p:nvSpPr>
          <p:cNvPr id="31" name="Rectangle 30"/>
          <p:cNvSpPr/>
          <p:nvPr/>
        </p:nvSpPr>
        <p:spPr bwMode="auto">
          <a:xfrm>
            <a:off x="455314" y="2115516"/>
            <a:ext cx="2868413" cy="535849"/>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Interpersonal Skills</a:t>
            </a:r>
            <a:endParaRPr lang="en-US" sz="1400" b="1" i="0" dirty="0">
              <a:solidFill>
                <a:srgbClr val="002060"/>
              </a:solidFill>
              <a:latin typeface="Arial" charset="0"/>
            </a:endParaRPr>
          </a:p>
          <a:p>
            <a:r>
              <a:rPr lang="en-US" sz="1400" b="1" i="0" dirty="0">
                <a:solidFill>
                  <a:srgbClr val="002060"/>
                </a:solidFill>
                <a:latin typeface="Arial" charset="0"/>
              </a:rPr>
              <a:t>= 26%</a:t>
            </a:r>
          </a:p>
        </p:txBody>
      </p:sp>
      <p:sp>
        <p:nvSpPr>
          <p:cNvPr id="32" name="Rectangle 31"/>
          <p:cNvSpPr/>
          <p:nvPr/>
        </p:nvSpPr>
        <p:spPr bwMode="auto">
          <a:xfrm>
            <a:off x="455314" y="2977590"/>
            <a:ext cx="2236326" cy="443813"/>
          </a:xfrm>
          <a:prstGeom prst="rect">
            <a:avLst/>
          </a:prstGeom>
          <a:solidFill>
            <a:schemeClr val="accent1">
              <a:lumMod val="60000"/>
              <a:lumOff val="4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Building for the future</a:t>
            </a:r>
            <a:endParaRPr lang="en-US" sz="1400" b="1" i="0" dirty="0">
              <a:solidFill>
                <a:srgbClr val="002060"/>
              </a:solidFill>
              <a:latin typeface="Arial" charset="0"/>
            </a:endParaRPr>
          </a:p>
          <a:p>
            <a:r>
              <a:rPr lang="en-US" sz="1400" b="1" i="0" dirty="0">
                <a:solidFill>
                  <a:srgbClr val="002060"/>
                </a:solidFill>
                <a:latin typeface="Arial" charset="0"/>
              </a:rPr>
              <a:t>= 9</a:t>
            </a:r>
            <a:r>
              <a:rPr lang="en-US" sz="1400" b="1" i="0" dirty="0" smtClean="0">
                <a:solidFill>
                  <a:srgbClr val="002060"/>
                </a:solidFill>
                <a:latin typeface="Arial" charset="0"/>
              </a:rPr>
              <a:t>%</a:t>
            </a:r>
            <a:endParaRPr lang="en-US" sz="1400" b="1" i="0" dirty="0">
              <a:solidFill>
                <a:srgbClr val="002060"/>
              </a:solidFill>
              <a:latin typeface="Arial" charset="0"/>
            </a:endParaRPr>
          </a:p>
        </p:txBody>
      </p:sp>
      <p:sp>
        <p:nvSpPr>
          <p:cNvPr id="33" name="Rectangle 32"/>
          <p:cNvSpPr/>
          <p:nvPr/>
        </p:nvSpPr>
        <p:spPr bwMode="auto">
          <a:xfrm>
            <a:off x="5032119" y="1284877"/>
            <a:ext cx="3879668" cy="723805"/>
          </a:xfrm>
          <a:prstGeom prst="rect">
            <a:avLst/>
          </a:prstGeom>
          <a:solidFill>
            <a:schemeClr val="accent1">
              <a:lumMod val="20000"/>
              <a:lumOff val="8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Qualifications </a:t>
            </a:r>
            <a:r>
              <a:rPr lang="en-ZA" sz="1400" b="1" i="0" dirty="0" smtClean="0">
                <a:solidFill>
                  <a:srgbClr val="002060"/>
                </a:solidFill>
                <a:latin typeface="Arial" charset="0"/>
              </a:rPr>
              <a:t>and Experience </a:t>
            </a:r>
          </a:p>
          <a:p>
            <a:r>
              <a:rPr lang="en-US" sz="1400" b="1" i="0" dirty="0" smtClean="0">
                <a:solidFill>
                  <a:srgbClr val="002060"/>
                </a:solidFill>
                <a:latin typeface="Arial" charset="0"/>
              </a:rPr>
              <a:t>= 24%</a:t>
            </a:r>
            <a:endParaRPr lang="en-US" sz="1400" b="1" i="0" dirty="0">
              <a:solidFill>
                <a:srgbClr val="002060"/>
              </a:solidFill>
              <a:latin typeface="Arial" charset="0"/>
            </a:endParaRPr>
          </a:p>
        </p:txBody>
      </p:sp>
      <p:sp>
        <p:nvSpPr>
          <p:cNvPr id="34" name="Rectangle 33"/>
          <p:cNvSpPr/>
          <p:nvPr/>
        </p:nvSpPr>
        <p:spPr bwMode="auto">
          <a:xfrm>
            <a:off x="5063347" y="3722814"/>
            <a:ext cx="2566909" cy="656345"/>
          </a:xfrm>
          <a:prstGeom prst="rect">
            <a:avLst/>
          </a:prstGeom>
          <a:solidFill>
            <a:srgbClr val="00B0F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Natural Flair</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17%</a:t>
            </a:r>
            <a:endParaRPr lang="en-US" sz="1400" b="1" i="0" dirty="0">
              <a:solidFill>
                <a:srgbClr val="002060"/>
              </a:solidFill>
              <a:latin typeface="Arial" charset="0"/>
            </a:endParaRPr>
          </a:p>
        </p:txBody>
      </p:sp>
      <p:sp>
        <p:nvSpPr>
          <p:cNvPr id="35" name="Rectangle 34"/>
          <p:cNvSpPr/>
          <p:nvPr/>
        </p:nvSpPr>
        <p:spPr bwMode="auto">
          <a:xfrm>
            <a:off x="5100529" y="4569471"/>
            <a:ext cx="2275174" cy="598436"/>
          </a:xfrm>
          <a:prstGeom prst="rect">
            <a:avLst/>
          </a:prstGeom>
          <a:solidFill>
            <a:schemeClr val="accent1">
              <a:lumMod val="60000"/>
              <a:lumOff val="4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Building for the future</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8%</a:t>
            </a:r>
            <a:endParaRPr lang="en-US" sz="1400" b="1" i="0" dirty="0">
              <a:solidFill>
                <a:srgbClr val="002060"/>
              </a:solidFill>
              <a:latin typeface="Arial" charset="0"/>
            </a:endParaRPr>
          </a:p>
        </p:txBody>
      </p:sp>
      <p:sp>
        <p:nvSpPr>
          <p:cNvPr id="38" name="Rectangle 37"/>
          <p:cNvSpPr/>
          <p:nvPr/>
        </p:nvSpPr>
        <p:spPr bwMode="auto">
          <a:xfrm>
            <a:off x="5065186" y="5285651"/>
            <a:ext cx="2057147" cy="536213"/>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Interpersonal Skills</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7%</a:t>
            </a:r>
            <a:endParaRPr lang="en-US" sz="1400" b="1" i="0" dirty="0">
              <a:solidFill>
                <a:srgbClr val="002060"/>
              </a:solidFill>
              <a:latin typeface="Arial" charset="0"/>
            </a:endParaRPr>
          </a:p>
        </p:txBody>
      </p:sp>
      <p:sp>
        <p:nvSpPr>
          <p:cNvPr id="39" name="Rectangle 38"/>
          <p:cNvSpPr/>
          <p:nvPr/>
        </p:nvSpPr>
        <p:spPr bwMode="auto">
          <a:xfrm>
            <a:off x="5025032" y="2140806"/>
            <a:ext cx="3614661" cy="725753"/>
          </a:xfrm>
          <a:prstGeom prst="rect">
            <a:avLst/>
          </a:prstGeom>
          <a:solidFill>
            <a:srgbClr val="92D05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Developing Business Success</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23%</a:t>
            </a:r>
            <a:endParaRPr lang="en-US" sz="1400" b="1" i="0" dirty="0">
              <a:solidFill>
                <a:srgbClr val="002060"/>
              </a:solidFill>
              <a:latin typeface="Arial" charset="0"/>
            </a:endParaRPr>
          </a:p>
        </p:txBody>
      </p:sp>
      <p:sp>
        <p:nvSpPr>
          <p:cNvPr id="44" name="Rectangle 43"/>
          <p:cNvSpPr/>
          <p:nvPr/>
        </p:nvSpPr>
        <p:spPr bwMode="auto">
          <a:xfrm>
            <a:off x="5063347" y="3034179"/>
            <a:ext cx="3369185" cy="56533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Problem Solving</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21%</a:t>
            </a:r>
            <a:endParaRPr lang="en-US" sz="1400" b="1" i="0" dirty="0">
              <a:solidFill>
                <a:srgbClr val="002060"/>
              </a:solidFill>
              <a:latin typeface="Arial" charset="0"/>
            </a:endParaRPr>
          </a:p>
        </p:txBody>
      </p:sp>
      <p:sp>
        <p:nvSpPr>
          <p:cNvPr id="8" name="Rectangle 7"/>
          <p:cNvSpPr/>
          <p:nvPr/>
        </p:nvSpPr>
        <p:spPr bwMode="auto">
          <a:xfrm>
            <a:off x="3429000" y="6206282"/>
            <a:ext cx="914400" cy="457200"/>
          </a:xfrm>
          <a:prstGeom prst="rect">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R-Sq = 0.60</a:t>
            </a:r>
          </a:p>
        </p:txBody>
      </p:sp>
      <p:sp>
        <p:nvSpPr>
          <p:cNvPr id="45" name="Rectangle 44"/>
          <p:cNvSpPr/>
          <p:nvPr/>
        </p:nvSpPr>
        <p:spPr bwMode="auto">
          <a:xfrm>
            <a:off x="7331149" y="6173318"/>
            <a:ext cx="914400" cy="457200"/>
          </a:xfrm>
          <a:prstGeom prst="rect">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R-Sq = 0.65</a:t>
            </a:r>
          </a:p>
        </p:txBody>
      </p:sp>
      <p:sp>
        <p:nvSpPr>
          <p:cNvPr id="21"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Key drivers of Competency by Race – </a:t>
            </a:r>
            <a:r>
              <a:rPr lang="en-ZA" sz="3200" b="1" dirty="0" smtClean="0">
                <a:solidFill>
                  <a:schemeClr val="accent1">
                    <a:lumMod val="50000"/>
                  </a:schemeClr>
                </a:solidFill>
              </a:rPr>
              <a:t>Impact Level 1</a:t>
            </a:r>
            <a:endParaRPr lang="en-ZA" sz="32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pPr/>
              <a:t>33</a:t>
            </a:fld>
            <a:endParaRPr lang="en-US"/>
          </a:p>
        </p:txBody>
      </p:sp>
    </p:spTree>
    <p:extLst>
      <p:ext uri="{BB962C8B-B14F-4D97-AF65-F5344CB8AC3E}">
        <p14:creationId xmlns:p14="http://schemas.microsoft.com/office/powerpoint/2010/main" val="103209089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lide Number Placeholder 3"/>
          <p:cNvSpPr txBox="1">
            <a:spLocks/>
          </p:cNvSpPr>
          <p:nvPr/>
        </p:nvSpPr>
        <p:spPr>
          <a:xfrm>
            <a:off x="8864631" y="6653301"/>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cxnSp>
        <p:nvCxnSpPr>
          <p:cNvPr id="4" name="Straight Connector 3"/>
          <p:cNvCxnSpPr/>
          <p:nvPr/>
        </p:nvCxnSpPr>
        <p:spPr bwMode="auto">
          <a:xfrm>
            <a:off x="2959100" y="914400"/>
            <a:ext cx="0" cy="5943600"/>
          </a:xfrm>
          <a:prstGeom prst="line">
            <a:avLst/>
          </a:prstGeom>
          <a:solidFill>
            <a:schemeClr val="accent2"/>
          </a:solidFill>
          <a:ln w="12700" cap="flat" cmpd="sng" algn="ctr">
            <a:solidFill>
              <a:schemeClr val="accent2"/>
            </a:solidFill>
            <a:prstDash val="solid"/>
            <a:round/>
            <a:headEnd type="none" w="med" len="med"/>
            <a:tailEnd type="none" w="med" len="med"/>
          </a:ln>
          <a:effectLst/>
        </p:spPr>
      </p:cxnSp>
      <p:cxnSp>
        <p:nvCxnSpPr>
          <p:cNvPr id="23" name="Straight Connector 22"/>
          <p:cNvCxnSpPr/>
          <p:nvPr/>
        </p:nvCxnSpPr>
        <p:spPr bwMode="auto">
          <a:xfrm>
            <a:off x="5918200" y="914400"/>
            <a:ext cx="0" cy="5943600"/>
          </a:xfrm>
          <a:prstGeom prst="line">
            <a:avLst/>
          </a:prstGeom>
          <a:solidFill>
            <a:schemeClr val="accent2"/>
          </a:solidFill>
          <a:ln w="12700" cap="flat" cmpd="sng" algn="ctr">
            <a:solidFill>
              <a:schemeClr val="accent2"/>
            </a:solidFill>
            <a:prstDash val="solid"/>
            <a:round/>
            <a:headEnd type="none" w="med" len="med"/>
            <a:tailEnd type="none" w="med" len="med"/>
          </a:ln>
          <a:effectLst/>
        </p:spPr>
      </p:cxnSp>
      <p:sp>
        <p:nvSpPr>
          <p:cNvPr id="25" name="TextBox 24"/>
          <p:cNvSpPr txBox="1"/>
          <p:nvPr/>
        </p:nvSpPr>
        <p:spPr>
          <a:xfrm>
            <a:off x="431800" y="894465"/>
            <a:ext cx="2019300" cy="276999"/>
          </a:xfrm>
          <a:prstGeom prst="rect">
            <a:avLst/>
          </a:prstGeom>
          <a:noFill/>
        </p:spPr>
        <p:txBody>
          <a:bodyPr wrap="square" rtlCol="0">
            <a:spAutoFit/>
          </a:bodyPr>
          <a:lstStyle/>
          <a:p>
            <a:r>
              <a:rPr lang="en-US" i="0" dirty="0" smtClean="0"/>
              <a:t>Top Management (n=204)</a:t>
            </a:r>
            <a:endParaRPr lang="en-US" i="0" dirty="0"/>
          </a:p>
        </p:txBody>
      </p:sp>
      <p:sp>
        <p:nvSpPr>
          <p:cNvPr id="27" name="Rectangle 26"/>
          <p:cNvSpPr/>
          <p:nvPr/>
        </p:nvSpPr>
        <p:spPr bwMode="auto">
          <a:xfrm>
            <a:off x="1981443" y="6286060"/>
            <a:ext cx="914400" cy="457200"/>
          </a:xfrm>
          <a:prstGeom prst="rect">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R-Sq = 0.70</a:t>
            </a:r>
          </a:p>
        </p:txBody>
      </p:sp>
      <p:sp>
        <p:nvSpPr>
          <p:cNvPr id="29" name="TextBox 28"/>
          <p:cNvSpPr txBox="1"/>
          <p:nvPr/>
        </p:nvSpPr>
        <p:spPr>
          <a:xfrm>
            <a:off x="3390900" y="857126"/>
            <a:ext cx="2349500" cy="276999"/>
          </a:xfrm>
          <a:prstGeom prst="rect">
            <a:avLst/>
          </a:prstGeom>
          <a:noFill/>
        </p:spPr>
        <p:txBody>
          <a:bodyPr wrap="square" rtlCol="0">
            <a:spAutoFit/>
          </a:bodyPr>
          <a:lstStyle/>
          <a:p>
            <a:r>
              <a:rPr lang="en-US" i="0" dirty="0" smtClean="0"/>
              <a:t>Middle Management (n=248)</a:t>
            </a:r>
            <a:endParaRPr lang="en-US" i="0" dirty="0"/>
          </a:p>
        </p:txBody>
      </p:sp>
      <p:sp>
        <p:nvSpPr>
          <p:cNvPr id="30" name="Rectangle 29"/>
          <p:cNvSpPr/>
          <p:nvPr/>
        </p:nvSpPr>
        <p:spPr bwMode="auto">
          <a:xfrm>
            <a:off x="4965700" y="6375400"/>
            <a:ext cx="914400" cy="457200"/>
          </a:xfrm>
          <a:prstGeom prst="rect">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R-Sq = 0.53</a:t>
            </a:r>
          </a:p>
        </p:txBody>
      </p:sp>
      <p:sp>
        <p:nvSpPr>
          <p:cNvPr id="31" name="TextBox 30"/>
          <p:cNvSpPr txBox="1"/>
          <p:nvPr/>
        </p:nvSpPr>
        <p:spPr>
          <a:xfrm>
            <a:off x="6311547" y="891234"/>
            <a:ext cx="2349500" cy="276999"/>
          </a:xfrm>
          <a:prstGeom prst="rect">
            <a:avLst/>
          </a:prstGeom>
          <a:noFill/>
        </p:spPr>
        <p:txBody>
          <a:bodyPr wrap="square" rtlCol="0">
            <a:spAutoFit/>
          </a:bodyPr>
          <a:lstStyle/>
          <a:p>
            <a:r>
              <a:rPr lang="en-US" i="0" dirty="0" smtClean="0"/>
              <a:t>Lower Management (n=62)</a:t>
            </a:r>
            <a:endParaRPr lang="en-US" i="0" dirty="0"/>
          </a:p>
        </p:txBody>
      </p:sp>
      <p:sp>
        <p:nvSpPr>
          <p:cNvPr id="32" name="Rectangle 31"/>
          <p:cNvSpPr/>
          <p:nvPr/>
        </p:nvSpPr>
        <p:spPr bwMode="auto">
          <a:xfrm>
            <a:off x="7987947" y="6375400"/>
            <a:ext cx="914400" cy="457200"/>
          </a:xfrm>
          <a:prstGeom prst="rect">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R-Sq = 0.76</a:t>
            </a:r>
          </a:p>
        </p:txBody>
      </p:sp>
      <p:sp>
        <p:nvSpPr>
          <p:cNvPr id="33" name="Rectangle 32"/>
          <p:cNvSpPr/>
          <p:nvPr/>
        </p:nvSpPr>
        <p:spPr bwMode="auto">
          <a:xfrm>
            <a:off x="71479" y="1612900"/>
            <a:ext cx="2824363" cy="539057"/>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Problem Solving</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42%</a:t>
            </a:r>
            <a:endParaRPr lang="en-US" sz="1400" b="1" i="0" dirty="0">
              <a:solidFill>
                <a:srgbClr val="002060"/>
              </a:solidFill>
              <a:latin typeface="Arial" charset="0"/>
            </a:endParaRPr>
          </a:p>
        </p:txBody>
      </p:sp>
      <p:sp>
        <p:nvSpPr>
          <p:cNvPr id="34" name="Rectangle 33"/>
          <p:cNvSpPr/>
          <p:nvPr/>
        </p:nvSpPr>
        <p:spPr bwMode="auto">
          <a:xfrm>
            <a:off x="90005" y="4047727"/>
            <a:ext cx="2635081" cy="757086"/>
          </a:xfrm>
          <a:prstGeom prst="rect">
            <a:avLst/>
          </a:prstGeom>
          <a:solidFill>
            <a:schemeClr val="accent1">
              <a:lumMod val="20000"/>
              <a:lumOff val="8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Qualifications and Experience </a:t>
            </a:r>
          </a:p>
          <a:p>
            <a:r>
              <a:rPr lang="en-US" sz="1400" b="1" i="0" dirty="0">
                <a:solidFill>
                  <a:srgbClr val="002060"/>
                </a:solidFill>
                <a:latin typeface="Arial" charset="0"/>
              </a:rPr>
              <a:t>= 10%</a:t>
            </a:r>
          </a:p>
        </p:txBody>
      </p:sp>
      <p:sp>
        <p:nvSpPr>
          <p:cNvPr id="35" name="Rectangle 34"/>
          <p:cNvSpPr/>
          <p:nvPr/>
        </p:nvSpPr>
        <p:spPr bwMode="auto">
          <a:xfrm>
            <a:off x="126810" y="5150841"/>
            <a:ext cx="1922420" cy="655099"/>
          </a:xfrm>
          <a:prstGeom prst="rect">
            <a:avLst/>
          </a:prstGeom>
          <a:solidFill>
            <a:srgbClr val="00B0F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Natural Flair</a:t>
            </a:r>
            <a:endParaRPr lang="en-US" sz="1400" b="1" i="0" dirty="0">
              <a:solidFill>
                <a:srgbClr val="002060"/>
              </a:solidFill>
              <a:latin typeface="Arial" charset="0"/>
            </a:endParaRPr>
          </a:p>
          <a:p>
            <a:r>
              <a:rPr lang="en-US" b="1" i="0" dirty="0">
                <a:solidFill>
                  <a:srgbClr val="002060"/>
                </a:solidFill>
                <a:latin typeface="Arial" charset="0"/>
              </a:rPr>
              <a:t>= 10%</a:t>
            </a:r>
          </a:p>
        </p:txBody>
      </p:sp>
      <p:sp>
        <p:nvSpPr>
          <p:cNvPr id="38" name="Rectangle 37"/>
          <p:cNvSpPr/>
          <p:nvPr/>
        </p:nvSpPr>
        <p:spPr bwMode="auto">
          <a:xfrm>
            <a:off x="71480" y="2352892"/>
            <a:ext cx="2265320" cy="606220"/>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Interpersonal Skills </a:t>
            </a:r>
            <a:r>
              <a:rPr lang="en-US" sz="1400" b="1" i="0" dirty="0">
                <a:solidFill>
                  <a:srgbClr val="002060"/>
                </a:solidFill>
                <a:latin typeface="Arial" charset="0"/>
              </a:rPr>
              <a:t>= 22%</a:t>
            </a:r>
          </a:p>
        </p:txBody>
      </p:sp>
      <p:sp>
        <p:nvSpPr>
          <p:cNvPr id="39" name="Rectangle 38"/>
          <p:cNvSpPr/>
          <p:nvPr/>
        </p:nvSpPr>
        <p:spPr bwMode="auto">
          <a:xfrm>
            <a:off x="71480" y="3160047"/>
            <a:ext cx="2455821" cy="749891"/>
          </a:xfrm>
          <a:prstGeom prst="rect">
            <a:avLst/>
          </a:prstGeom>
          <a:solidFill>
            <a:srgbClr val="92D05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Developing Business Success</a:t>
            </a:r>
            <a:endParaRPr lang="en-US" sz="1400" b="1" i="0" dirty="0">
              <a:solidFill>
                <a:srgbClr val="002060"/>
              </a:solidFill>
              <a:latin typeface="Arial" charset="0"/>
            </a:endParaRPr>
          </a:p>
          <a:p>
            <a:r>
              <a:rPr lang="en-US" sz="1400" b="1" i="0" dirty="0">
                <a:solidFill>
                  <a:srgbClr val="002060"/>
                </a:solidFill>
                <a:latin typeface="Arial" charset="0"/>
              </a:rPr>
              <a:t>= 16%</a:t>
            </a:r>
          </a:p>
        </p:txBody>
      </p:sp>
      <p:sp>
        <p:nvSpPr>
          <p:cNvPr id="42" name="TextBox 41"/>
          <p:cNvSpPr txBox="1"/>
          <p:nvPr/>
        </p:nvSpPr>
        <p:spPr>
          <a:xfrm>
            <a:off x="71480" y="6361881"/>
            <a:ext cx="1243498" cy="415498"/>
          </a:xfrm>
          <a:prstGeom prst="rect">
            <a:avLst/>
          </a:prstGeom>
          <a:noFill/>
        </p:spPr>
        <p:txBody>
          <a:bodyPr wrap="square" rtlCol="0">
            <a:spAutoFit/>
          </a:bodyPr>
          <a:lstStyle/>
          <a:p>
            <a:r>
              <a:rPr lang="en-ZA" sz="1050" b="1" i="0" dirty="0">
                <a:solidFill>
                  <a:srgbClr val="00B0F0"/>
                </a:solidFill>
              </a:rPr>
              <a:t>Building for the </a:t>
            </a:r>
            <a:r>
              <a:rPr lang="en-ZA" sz="1050" b="1" i="0" dirty="0" smtClean="0">
                <a:solidFill>
                  <a:srgbClr val="00B0F0"/>
                </a:solidFill>
              </a:rPr>
              <a:t>future = 0%</a:t>
            </a:r>
            <a:endParaRPr lang="en-US" sz="1050" b="1" i="0" dirty="0">
              <a:solidFill>
                <a:srgbClr val="00B0F0"/>
              </a:solidFill>
            </a:endParaRPr>
          </a:p>
        </p:txBody>
      </p:sp>
      <p:sp>
        <p:nvSpPr>
          <p:cNvPr id="44" name="Rectangle 43"/>
          <p:cNvSpPr/>
          <p:nvPr/>
        </p:nvSpPr>
        <p:spPr bwMode="auto">
          <a:xfrm>
            <a:off x="3061778" y="1606863"/>
            <a:ext cx="2716723" cy="668388"/>
          </a:xfrm>
          <a:prstGeom prst="rect">
            <a:avLst/>
          </a:prstGeom>
          <a:solidFill>
            <a:schemeClr val="accent1">
              <a:lumMod val="20000"/>
              <a:lumOff val="8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Qualifications and Experience </a:t>
            </a:r>
          </a:p>
          <a:p>
            <a:r>
              <a:rPr lang="en-US" sz="1400" b="1" i="0" dirty="0">
                <a:solidFill>
                  <a:srgbClr val="002060"/>
                </a:solidFill>
                <a:latin typeface="Arial" charset="0"/>
              </a:rPr>
              <a:t>= 26%</a:t>
            </a:r>
          </a:p>
        </p:txBody>
      </p:sp>
      <p:sp>
        <p:nvSpPr>
          <p:cNvPr id="45" name="Rectangle 44"/>
          <p:cNvSpPr/>
          <p:nvPr/>
        </p:nvSpPr>
        <p:spPr bwMode="auto">
          <a:xfrm>
            <a:off x="3112401" y="4147174"/>
            <a:ext cx="2463075" cy="657639"/>
          </a:xfrm>
          <a:prstGeom prst="rect">
            <a:avLst/>
          </a:prstGeom>
          <a:solidFill>
            <a:srgbClr val="92D05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Developing Business Success</a:t>
            </a:r>
            <a:endParaRPr lang="en-US" sz="1400" b="1" i="0" dirty="0">
              <a:solidFill>
                <a:srgbClr val="002060"/>
              </a:solidFill>
              <a:latin typeface="Arial" charset="0"/>
            </a:endParaRPr>
          </a:p>
          <a:p>
            <a:r>
              <a:rPr lang="en-US" sz="1400" b="1" i="0" dirty="0">
                <a:solidFill>
                  <a:srgbClr val="002060"/>
                </a:solidFill>
                <a:latin typeface="Arial" charset="0"/>
              </a:rPr>
              <a:t>= 16%</a:t>
            </a:r>
          </a:p>
        </p:txBody>
      </p:sp>
      <p:sp>
        <p:nvSpPr>
          <p:cNvPr id="46" name="Rectangle 45"/>
          <p:cNvSpPr/>
          <p:nvPr/>
        </p:nvSpPr>
        <p:spPr bwMode="auto">
          <a:xfrm>
            <a:off x="3147926" y="5192708"/>
            <a:ext cx="2214013" cy="587361"/>
          </a:xfrm>
          <a:prstGeom prst="rect">
            <a:avLst/>
          </a:prstGeom>
          <a:solidFill>
            <a:schemeClr val="accent1">
              <a:lumMod val="60000"/>
              <a:lumOff val="4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Building for the future</a:t>
            </a:r>
            <a:endParaRPr lang="en-US" sz="1400" b="1" i="0" dirty="0">
              <a:solidFill>
                <a:srgbClr val="002060"/>
              </a:solidFill>
              <a:latin typeface="Arial" charset="0"/>
            </a:endParaRPr>
          </a:p>
          <a:p>
            <a:r>
              <a:rPr lang="en-US" b="1" i="0" dirty="0">
                <a:solidFill>
                  <a:srgbClr val="002060"/>
                </a:solidFill>
                <a:latin typeface="Arial" charset="0"/>
              </a:rPr>
              <a:t>= 13%</a:t>
            </a:r>
          </a:p>
        </p:txBody>
      </p:sp>
      <p:sp>
        <p:nvSpPr>
          <p:cNvPr id="47" name="Rectangle 46"/>
          <p:cNvSpPr/>
          <p:nvPr/>
        </p:nvSpPr>
        <p:spPr bwMode="auto">
          <a:xfrm>
            <a:off x="3061779" y="6167964"/>
            <a:ext cx="1478186" cy="555667"/>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200" b="1" i="0" dirty="0">
                <a:solidFill>
                  <a:srgbClr val="002060"/>
                </a:solidFill>
                <a:latin typeface="Arial" charset="0"/>
              </a:rPr>
              <a:t>Interpersonal Skills </a:t>
            </a:r>
            <a:r>
              <a:rPr lang="en-US" sz="1200" b="1" i="0" dirty="0">
                <a:solidFill>
                  <a:srgbClr val="002060"/>
                </a:solidFill>
                <a:latin typeface="Arial" charset="0"/>
              </a:rPr>
              <a:t>= 2%</a:t>
            </a:r>
          </a:p>
        </p:txBody>
      </p:sp>
      <p:sp>
        <p:nvSpPr>
          <p:cNvPr id="48" name="Rectangle 47"/>
          <p:cNvSpPr/>
          <p:nvPr/>
        </p:nvSpPr>
        <p:spPr bwMode="auto">
          <a:xfrm>
            <a:off x="3112401" y="2531907"/>
            <a:ext cx="2183322" cy="381368"/>
          </a:xfrm>
          <a:prstGeom prst="rect">
            <a:avLst/>
          </a:prstGeom>
          <a:solidFill>
            <a:srgbClr val="00B0F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Natural Flair</a:t>
            </a:r>
            <a:endParaRPr lang="en-US" sz="1400" b="1" i="0" dirty="0">
              <a:solidFill>
                <a:srgbClr val="002060"/>
              </a:solidFill>
              <a:latin typeface="Arial" charset="0"/>
            </a:endParaRPr>
          </a:p>
          <a:p>
            <a:r>
              <a:rPr lang="en-US" sz="1400" b="1" i="0" dirty="0">
                <a:solidFill>
                  <a:srgbClr val="002060"/>
                </a:solidFill>
                <a:latin typeface="Arial" charset="0"/>
              </a:rPr>
              <a:t>= 21%</a:t>
            </a:r>
          </a:p>
        </p:txBody>
      </p:sp>
      <p:sp>
        <p:nvSpPr>
          <p:cNvPr id="49" name="Rectangle 48"/>
          <p:cNvSpPr/>
          <p:nvPr/>
        </p:nvSpPr>
        <p:spPr bwMode="auto">
          <a:xfrm>
            <a:off x="3092471" y="3287610"/>
            <a:ext cx="2183321" cy="62674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Problem Solving</a:t>
            </a:r>
            <a:endParaRPr lang="en-US" sz="1400" b="1" i="0" dirty="0">
              <a:solidFill>
                <a:srgbClr val="002060"/>
              </a:solidFill>
              <a:latin typeface="Arial" charset="0"/>
            </a:endParaRPr>
          </a:p>
          <a:p>
            <a:r>
              <a:rPr lang="en-US" sz="1400" b="1" i="0" dirty="0">
                <a:solidFill>
                  <a:srgbClr val="002060"/>
                </a:solidFill>
                <a:latin typeface="Arial" charset="0"/>
              </a:rPr>
              <a:t>= </a:t>
            </a:r>
            <a:r>
              <a:rPr lang="en-US" sz="1400" b="1" i="0" dirty="0" smtClean="0">
                <a:solidFill>
                  <a:srgbClr val="002060"/>
                </a:solidFill>
                <a:latin typeface="Arial" charset="0"/>
              </a:rPr>
              <a:t>21%</a:t>
            </a:r>
            <a:endParaRPr lang="en-US" sz="1400" b="1" i="0" dirty="0">
              <a:solidFill>
                <a:srgbClr val="002060"/>
              </a:solidFill>
              <a:latin typeface="Arial" charset="0"/>
            </a:endParaRPr>
          </a:p>
        </p:txBody>
      </p:sp>
      <p:sp>
        <p:nvSpPr>
          <p:cNvPr id="51" name="Rectangle 50"/>
          <p:cNvSpPr/>
          <p:nvPr/>
        </p:nvSpPr>
        <p:spPr bwMode="auto">
          <a:xfrm>
            <a:off x="6152142" y="1641838"/>
            <a:ext cx="2725158" cy="639451"/>
          </a:xfrm>
          <a:prstGeom prst="rect">
            <a:avLst/>
          </a:prstGeom>
          <a:solidFill>
            <a:schemeClr val="accent5"/>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Interpersonal Skills</a:t>
            </a:r>
            <a:endParaRPr lang="en-US" sz="1400" b="1" i="0" dirty="0">
              <a:solidFill>
                <a:srgbClr val="002060"/>
              </a:solidFill>
              <a:latin typeface="Arial" charset="0"/>
            </a:endParaRPr>
          </a:p>
          <a:p>
            <a:r>
              <a:rPr lang="en-US" sz="1400" b="1" i="0" dirty="0">
                <a:solidFill>
                  <a:srgbClr val="002060"/>
                </a:solidFill>
                <a:latin typeface="Arial" charset="0"/>
              </a:rPr>
              <a:t>= 26%</a:t>
            </a:r>
          </a:p>
        </p:txBody>
      </p:sp>
      <p:sp>
        <p:nvSpPr>
          <p:cNvPr id="52" name="Rectangle 51"/>
          <p:cNvSpPr/>
          <p:nvPr/>
        </p:nvSpPr>
        <p:spPr bwMode="auto">
          <a:xfrm>
            <a:off x="6231625" y="4161541"/>
            <a:ext cx="2208454" cy="689800"/>
          </a:xfrm>
          <a:prstGeom prst="rect">
            <a:avLst/>
          </a:prstGeom>
          <a:solidFill>
            <a:srgbClr val="92D05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Developing Business Success</a:t>
            </a:r>
            <a:endParaRPr lang="en-US" sz="1400" b="1" i="0" dirty="0">
              <a:solidFill>
                <a:srgbClr val="002060"/>
              </a:solidFill>
              <a:latin typeface="Arial" charset="0"/>
            </a:endParaRPr>
          </a:p>
          <a:p>
            <a:r>
              <a:rPr lang="en-US" sz="1400" b="1" i="0" dirty="0">
                <a:solidFill>
                  <a:srgbClr val="002060"/>
                </a:solidFill>
                <a:latin typeface="Arial" charset="0"/>
              </a:rPr>
              <a:t>= 18%</a:t>
            </a:r>
          </a:p>
        </p:txBody>
      </p:sp>
      <p:sp>
        <p:nvSpPr>
          <p:cNvPr id="54" name="Rectangle 53"/>
          <p:cNvSpPr/>
          <p:nvPr/>
        </p:nvSpPr>
        <p:spPr bwMode="auto">
          <a:xfrm>
            <a:off x="6272485" y="5198819"/>
            <a:ext cx="2137022" cy="613232"/>
          </a:xfrm>
          <a:prstGeom prst="rect">
            <a:avLst/>
          </a:prstGeom>
          <a:solidFill>
            <a:schemeClr val="accent1">
              <a:lumMod val="60000"/>
              <a:lumOff val="4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Building for the Future</a:t>
            </a:r>
            <a:endParaRPr lang="en-US" sz="1400" b="1" i="0" dirty="0">
              <a:solidFill>
                <a:srgbClr val="002060"/>
              </a:solidFill>
              <a:latin typeface="Arial" charset="0"/>
            </a:endParaRPr>
          </a:p>
          <a:p>
            <a:r>
              <a:rPr lang="en-US" b="1" i="0" dirty="0">
                <a:solidFill>
                  <a:srgbClr val="002060"/>
                </a:solidFill>
                <a:latin typeface="Arial" charset="0"/>
              </a:rPr>
              <a:t>= 13%</a:t>
            </a:r>
          </a:p>
        </p:txBody>
      </p:sp>
      <p:sp>
        <p:nvSpPr>
          <p:cNvPr id="56" name="Rectangle 55"/>
          <p:cNvSpPr/>
          <p:nvPr/>
        </p:nvSpPr>
        <p:spPr bwMode="auto">
          <a:xfrm>
            <a:off x="6152142" y="2536255"/>
            <a:ext cx="2322756" cy="395591"/>
          </a:xfrm>
          <a:prstGeom prst="rect">
            <a:avLst/>
          </a:prstGeom>
          <a:solidFill>
            <a:srgbClr val="00B0F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Natural Flair</a:t>
            </a:r>
            <a:endParaRPr lang="en-US" sz="1400" b="1" i="0" dirty="0">
              <a:solidFill>
                <a:srgbClr val="002060"/>
              </a:solidFill>
              <a:latin typeface="Arial" charset="0"/>
            </a:endParaRPr>
          </a:p>
          <a:p>
            <a:r>
              <a:rPr lang="en-US" sz="1400" b="1" i="0" dirty="0">
                <a:solidFill>
                  <a:srgbClr val="002060"/>
                </a:solidFill>
                <a:latin typeface="Arial" charset="0"/>
              </a:rPr>
              <a:t>= 25%</a:t>
            </a:r>
          </a:p>
        </p:txBody>
      </p:sp>
      <p:sp>
        <p:nvSpPr>
          <p:cNvPr id="57" name="Rectangle 56"/>
          <p:cNvSpPr/>
          <p:nvPr/>
        </p:nvSpPr>
        <p:spPr bwMode="auto">
          <a:xfrm>
            <a:off x="6190781" y="3255837"/>
            <a:ext cx="2208454" cy="644681"/>
          </a:xfrm>
          <a:prstGeom prst="rect">
            <a:avLst/>
          </a:prstGeom>
          <a:solidFill>
            <a:schemeClr val="accent1">
              <a:lumMod val="20000"/>
              <a:lumOff val="8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en-ZA" sz="1400" b="1" i="0" dirty="0">
                <a:solidFill>
                  <a:srgbClr val="002060"/>
                </a:solidFill>
                <a:latin typeface="Arial" charset="0"/>
              </a:rPr>
              <a:t>Qualifications and Experience </a:t>
            </a:r>
          </a:p>
          <a:p>
            <a:r>
              <a:rPr lang="en-US" sz="1400" b="1" i="0" dirty="0">
                <a:solidFill>
                  <a:srgbClr val="002060"/>
                </a:solidFill>
                <a:latin typeface="Arial" charset="0"/>
              </a:rPr>
              <a:t>= 18%</a:t>
            </a:r>
          </a:p>
        </p:txBody>
      </p:sp>
      <p:sp>
        <p:nvSpPr>
          <p:cNvPr id="61" name="TextBox 60"/>
          <p:cNvSpPr txBox="1"/>
          <p:nvPr/>
        </p:nvSpPr>
        <p:spPr>
          <a:xfrm>
            <a:off x="6057900" y="6375400"/>
            <a:ext cx="1778362" cy="253916"/>
          </a:xfrm>
          <a:prstGeom prst="rect">
            <a:avLst/>
          </a:prstGeom>
          <a:noFill/>
        </p:spPr>
        <p:txBody>
          <a:bodyPr wrap="square" rtlCol="0">
            <a:spAutoFit/>
          </a:bodyPr>
          <a:lstStyle/>
          <a:p>
            <a:r>
              <a:rPr lang="en-ZA" sz="1050" b="1" i="0" dirty="0" smtClean="0">
                <a:solidFill>
                  <a:schemeClr val="bg1">
                    <a:lumMod val="50000"/>
                  </a:schemeClr>
                </a:solidFill>
              </a:rPr>
              <a:t>Problem Solving </a:t>
            </a:r>
            <a:r>
              <a:rPr lang="en-ZA" sz="1050" b="1" i="0" dirty="0">
                <a:solidFill>
                  <a:schemeClr val="bg1">
                    <a:lumMod val="50000"/>
                  </a:schemeClr>
                </a:solidFill>
              </a:rPr>
              <a:t>S</a:t>
            </a:r>
            <a:r>
              <a:rPr lang="en-ZA" sz="1050" b="1" i="0" dirty="0" smtClean="0">
                <a:solidFill>
                  <a:schemeClr val="bg1">
                    <a:lumMod val="50000"/>
                  </a:schemeClr>
                </a:solidFill>
              </a:rPr>
              <a:t>kills = 0%</a:t>
            </a:r>
            <a:endParaRPr lang="en-US" sz="1050" b="1" i="0" dirty="0">
              <a:solidFill>
                <a:schemeClr val="bg1">
                  <a:lumMod val="50000"/>
                </a:schemeClr>
              </a:solidFill>
            </a:endParaRPr>
          </a:p>
        </p:txBody>
      </p:sp>
      <p:sp>
        <p:nvSpPr>
          <p:cNvPr id="36" name="Title 1"/>
          <p:cNvSpPr txBox="1">
            <a:spLocks noGrp="1"/>
          </p:cNvSpPr>
          <p:nvPr>
            <p:ph type="title"/>
          </p:nvPr>
        </p:nvSpPr>
        <p:spPr>
          <a:xfrm>
            <a:off x="0" y="80963"/>
            <a:ext cx="9143999" cy="769705"/>
          </a:xfrm>
          <a:prstGeom prst="rect">
            <a:avLst/>
          </a:prstGeom>
          <a:solidFill>
            <a:schemeClr val="accent2"/>
          </a:solidFill>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Key drivers of Competency by Management Tier – </a:t>
            </a:r>
            <a:r>
              <a:rPr lang="en-ZA" sz="3200" b="1" dirty="0" smtClean="0">
                <a:solidFill>
                  <a:schemeClr val="accent1">
                    <a:lumMod val="50000"/>
                  </a:schemeClr>
                </a:solidFill>
              </a:rPr>
              <a:t>Impact Level 1</a:t>
            </a:r>
            <a:endParaRPr lang="en-ZA" sz="3200" b="1" dirty="0">
              <a:solidFill>
                <a:schemeClr val="accent1">
                  <a:lumMod val="50000"/>
                </a:schemeClr>
              </a:solidFill>
            </a:endParaRPr>
          </a:p>
        </p:txBody>
      </p:sp>
      <p:sp>
        <p:nvSpPr>
          <p:cNvPr id="5" name="Slide Number Placeholder 4"/>
          <p:cNvSpPr>
            <a:spLocks noGrp="1"/>
          </p:cNvSpPr>
          <p:nvPr>
            <p:ph type="sldNum" sz="quarter" idx="12"/>
          </p:nvPr>
        </p:nvSpPr>
        <p:spPr>
          <a:xfrm>
            <a:off x="5689984" y="6569630"/>
            <a:ext cx="2133600" cy="365125"/>
          </a:xfrm>
        </p:spPr>
        <p:txBody>
          <a:bodyPr/>
          <a:lstStyle/>
          <a:p>
            <a:fld id="{CBCFED38-E56A-C54E-A4DC-1EFD6678D7EC}" type="slidenum">
              <a:rPr lang="en-US" smtClean="0"/>
              <a:pPr/>
              <a:t>34</a:t>
            </a:fld>
            <a:endParaRPr lang="en-US" dirty="0"/>
          </a:p>
        </p:txBody>
      </p:sp>
    </p:spTree>
    <p:extLst>
      <p:ext uri="{BB962C8B-B14F-4D97-AF65-F5344CB8AC3E}">
        <p14:creationId xmlns:p14="http://schemas.microsoft.com/office/powerpoint/2010/main" val="215701249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4294967295"/>
          </p:nvPr>
        </p:nvSpPr>
        <p:spPr>
          <a:xfrm>
            <a:off x="8753474" y="6619875"/>
            <a:ext cx="390525" cy="238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eaLnBrk="0" hangingPunct="0">
              <a:defRPr sz="1200" b="1">
                <a:solidFill>
                  <a:schemeClr val="tx1"/>
                </a:solidFill>
                <a:latin typeface="Arial" pitchFamily="34" charset="0"/>
                <a:cs typeface="Arial" pitchFamily="34" charset="0"/>
              </a:defRPr>
            </a:lvl1pPr>
            <a:lvl2pPr marL="742950" indent="-285750" defTabSz="895350" eaLnBrk="0" hangingPunct="0">
              <a:defRPr sz="1200" b="1">
                <a:solidFill>
                  <a:schemeClr val="tx1"/>
                </a:solidFill>
                <a:latin typeface="Arial" pitchFamily="34" charset="0"/>
                <a:cs typeface="Arial" pitchFamily="34" charset="0"/>
              </a:defRPr>
            </a:lvl2pPr>
            <a:lvl3pPr marL="1143000" indent="-228600" defTabSz="895350" eaLnBrk="0" hangingPunct="0">
              <a:defRPr sz="1200" b="1">
                <a:solidFill>
                  <a:schemeClr val="tx1"/>
                </a:solidFill>
                <a:latin typeface="Arial" pitchFamily="34" charset="0"/>
                <a:cs typeface="Arial" pitchFamily="34" charset="0"/>
              </a:defRPr>
            </a:lvl3pPr>
            <a:lvl4pPr marL="1600200" indent="-228600" defTabSz="895350" eaLnBrk="0" hangingPunct="0">
              <a:defRPr sz="1200" b="1">
                <a:solidFill>
                  <a:schemeClr val="tx1"/>
                </a:solidFill>
                <a:latin typeface="Arial" pitchFamily="34" charset="0"/>
                <a:cs typeface="Arial" pitchFamily="34" charset="0"/>
              </a:defRPr>
            </a:lvl4pPr>
            <a:lvl5pPr marL="2057400" indent="-228600" defTabSz="895350" eaLnBrk="0" hangingPunct="0">
              <a:defRPr sz="1200" b="1">
                <a:solidFill>
                  <a:schemeClr val="tx1"/>
                </a:solidFill>
                <a:latin typeface="Arial" pitchFamily="34" charset="0"/>
                <a:cs typeface="Arial" pitchFamily="34" charset="0"/>
              </a:defRPr>
            </a:lvl5pPr>
            <a:lvl6pPr marL="25146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6pPr>
            <a:lvl7pPr marL="29718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7pPr>
            <a:lvl8pPr marL="34290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8pPr>
            <a:lvl9pPr marL="3886200" indent="-228600" algn="ctr" defTabSz="895350" eaLnBrk="0" fontAlgn="base" hangingPunct="0">
              <a:spcBef>
                <a:spcPct val="0"/>
              </a:spcBef>
              <a:spcAft>
                <a:spcPct val="0"/>
              </a:spcAft>
              <a:defRPr sz="1200" b="1">
                <a:solidFill>
                  <a:schemeClr val="tx1"/>
                </a:solidFill>
                <a:latin typeface="Arial" pitchFamily="34" charset="0"/>
                <a:cs typeface="Arial" pitchFamily="34" charset="0"/>
              </a:defRPr>
            </a:lvl9pPr>
          </a:lstStyle>
          <a:p>
            <a:pPr eaLnBrk="1" hangingPunct="1"/>
            <a:fld id="{77EED2B6-7697-4FE6-A572-62DAC03840A0}" type="slidenum">
              <a:rPr lang="en-US" sz="900" b="0" smtClean="0">
                <a:solidFill>
                  <a:srgbClr val="002060"/>
                </a:solidFill>
              </a:rPr>
              <a:pPr eaLnBrk="1" hangingPunct="1"/>
              <a:t>35</a:t>
            </a:fld>
            <a:endParaRPr lang="en-US" sz="900" b="0" dirty="0" smtClean="0">
              <a:solidFill>
                <a:srgbClr val="002060"/>
              </a:solidFill>
            </a:endParaRPr>
          </a:p>
        </p:txBody>
      </p:sp>
      <p:sp>
        <p:nvSpPr>
          <p:cNvPr id="4" name="Rectangle 2"/>
          <p:cNvSpPr>
            <a:spLocks noChangeArrowheads="1"/>
          </p:cNvSpPr>
          <p:nvPr/>
        </p:nvSpPr>
        <p:spPr bwMode="auto">
          <a:xfrm>
            <a:off x="295273" y="746770"/>
            <a:ext cx="8848725" cy="5304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341" tIns="45670" rIns="91341" bIns="45670"/>
          <a:lstStyle/>
          <a:p>
            <a:pPr marL="338138" indent="-338138" algn="just">
              <a:lnSpc>
                <a:spcPct val="150000"/>
              </a:lnSpc>
              <a:spcBef>
                <a:spcPts val="0"/>
              </a:spcBef>
              <a:spcAft>
                <a:spcPts val="0"/>
              </a:spcAft>
              <a:buClr>
                <a:srgbClr val="000000"/>
              </a:buClr>
              <a:buSzPct val="100000"/>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u="sng" dirty="0">
                <a:solidFill>
                  <a:srgbClr val="000000"/>
                </a:solidFill>
              </a:rPr>
              <a:t>PREAMBLE:</a:t>
            </a:r>
          </a:p>
          <a:p>
            <a:pPr marL="338138" indent="-338138" algn="just">
              <a:lnSpc>
                <a:spcPct val="150000"/>
              </a:lnSpc>
              <a:spcBef>
                <a:spcPts val="0"/>
              </a:spcBef>
              <a:spcAft>
                <a:spcPts val="0"/>
              </a:spcAft>
              <a:buClr>
                <a:srgbClr val="000000"/>
              </a:buClr>
              <a:buSzPct val="100000"/>
              <a:buFont typeface="Wingdings" pitchFamily="2" charset="2"/>
              <a:buChar char=""/>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dirty="0">
                <a:solidFill>
                  <a:srgbClr val="000000"/>
                </a:solidFill>
              </a:rPr>
              <a:t>An impact grid was designed.</a:t>
            </a:r>
            <a:endParaRPr lang="en-GB" sz="1500" i="0" dirty="0">
              <a:solidFill>
                <a:srgbClr val="C00000"/>
              </a:solidFill>
            </a:endParaRPr>
          </a:p>
          <a:p>
            <a:pPr marL="338138" indent="-338138" algn="just">
              <a:lnSpc>
                <a:spcPct val="150000"/>
              </a:lnSpc>
              <a:spcBef>
                <a:spcPts val="0"/>
              </a:spcBef>
              <a:spcAft>
                <a:spcPts val="0"/>
              </a:spcAft>
              <a:buClr>
                <a:srgbClr val="000000"/>
              </a:buClr>
              <a:buSzPct val="100000"/>
              <a:buFont typeface="Wingdings" pitchFamily="2" charset="2"/>
              <a:buChar char=""/>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dirty="0">
                <a:solidFill>
                  <a:srgbClr val="000000"/>
                </a:solidFill>
              </a:rPr>
              <a:t>All </a:t>
            </a:r>
            <a:r>
              <a:rPr lang="en-GB" sz="1500" i="0" dirty="0" smtClean="0">
                <a:solidFill>
                  <a:srgbClr val="000000"/>
                </a:solidFill>
              </a:rPr>
              <a:t>variables measured </a:t>
            </a:r>
            <a:r>
              <a:rPr lang="en-GB" sz="1500" i="0" dirty="0">
                <a:solidFill>
                  <a:srgbClr val="000000"/>
                </a:solidFill>
              </a:rPr>
              <a:t>were used.</a:t>
            </a:r>
          </a:p>
          <a:p>
            <a:pPr marL="338138" indent="-338138" algn="just">
              <a:lnSpc>
                <a:spcPct val="150000"/>
              </a:lnSpc>
              <a:spcBef>
                <a:spcPts val="0"/>
              </a:spcBef>
              <a:spcAft>
                <a:spcPts val="0"/>
              </a:spcAft>
              <a:buClr>
                <a:srgbClr val="000000"/>
              </a:buClr>
              <a:buSzPct val="100000"/>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u="sng" dirty="0" smtClean="0">
                <a:solidFill>
                  <a:srgbClr val="000000"/>
                </a:solidFill>
              </a:rPr>
              <a:t>HOW </a:t>
            </a:r>
            <a:r>
              <a:rPr lang="en-GB" sz="1500" i="0" u="sng" dirty="0">
                <a:solidFill>
                  <a:srgbClr val="000000"/>
                </a:solidFill>
              </a:rPr>
              <a:t>TO READ THE IMPACT GRID:</a:t>
            </a:r>
          </a:p>
          <a:p>
            <a:pPr marL="338138" indent="-338138" algn="just">
              <a:lnSpc>
                <a:spcPct val="150000"/>
              </a:lnSpc>
              <a:spcBef>
                <a:spcPts val="0"/>
              </a:spcBef>
              <a:spcAft>
                <a:spcPts val="0"/>
              </a:spcAft>
              <a:buClr>
                <a:srgbClr val="000000"/>
              </a:buClr>
              <a:buSzPct val="100000"/>
              <a:buFont typeface="Wingdings" pitchFamily="2" charset="2"/>
              <a:buChar char=""/>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dirty="0">
                <a:solidFill>
                  <a:srgbClr val="000000"/>
                </a:solidFill>
              </a:rPr>
              <a:t>Each line variable has a derived importance value. This value has been derived by running the Structural Equation Model. The resulting standardized beta coefficients are used as the derived importance values.</a:t>
            </a:r>
          </a:p>
          <a:p>
            <a:pPr marL="338138" indent="-338138" algn="just">
              <a:lnSpc>
                <a:spcPct val="150000"/>
              </a:lnSpc>
              <a:spcBef>
                <a:spcPts val="0"/>
              </a:spcBef>
              <a:spcAft>
                <a:spcPts val="0"/>
              </a:spcAft>
              <a:buClr>
                <a:srgbClr val="000000"/>
              </a:buClr>
              <a:buSzPct val="100000"/>
              <a:buFont typeface="Wingdings" pitchFamily="2" charset="2"/>
              <a:buChar char=""/>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dirty="0">
                <a:solidFill>
                  <a:srgbClr val="000000"/>
                </a:solidFill>
              </a:rPr>
              <a:t>The dashed horizontal line depicts the cut-off point for statistical significance.  Any variable below this line does not impact the dependent variable  significantly.</a:t>
            </a:r>
          </a:p>
          <a:p>
            <a:pPr marL="338138" indent="-338138" algn="just">
              <a:lnSpc>
                <a:spcPct val="150000"/>
              </a:lnSpc>
              <a:spcBef>
                <a:spcPts val="0"/>
              </a:spcBef>
              <a:spcAft>
                <a:spcPts val="0"/>
              </a:spcAft>
              <a:buClr>
                <a:srgbClr val="000000"/>
              </a:buClr>
              <a:buSzPct val="100000"/>
              <a:buFont typeface="Wingdings" pitchFamily="2" charset="2"/>
              <a:buChar char=""/>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dirty="0">
                <a:solidFill>
                  <a:srgbClr val="000000"/>
                </a:solidFill>
              </a:rPr>
              <a:t>The solid vertical line represents the  average rating for all the variables measured.  Any </a:t>
            </a:r>
            <a:r>
              <a:rPr lang="en-GB" sz="1500" dirty="0">
                <a:solidFill>
                  <a:srgbClr val="000000"/>
                </a:solidFill>
              </a:rPr>
              <a:t>variable</a:t>
            </a:r>
            <a:r>
              <a:rPr lang="en-GB" sz="1500" i="0" dirty="0">
                <a:solidFill>
                  <a:srgbClr val="000000"/>
                </a:solidFill>
              </a:rPr>
              <a:t> to the right of this line is performing well whereas anything to the left is under-performing.  </a:t>
            </a:r>
          </a:p>
          <a:p>
            <a:pPr marL="338138" indent="-338138" algn="just">
              <a:lnSpc>
                <a:spcPct val="150000"/>
              </a:lnSpc>
              <a:spcBef>
                <a:spcPts val="0"/>
              </a:spcBef>
              <a:spcAft>
                <a:spcPts val="0"/>
              </a:spcAft>
              <a:buClr>
                <a:srgbClr val="000000"/>
              </a:buClr>
              <a:buSzPct val="100000"/>
              <a:buFont typeface="Wingdings" pitchFamily="2" charset="2"/>
              <a:buChar char=""/>
              <a:tabLst>
                <a:tab pos="338138" algn="l"/>
                <a:tab pos="754063" algn="l"/>
                <a:tab pos="1169988" algn="l"/>
                <a:tab pos="1585913" algn="l"/>
                <a:tab pos="2001838" algn="l"/>
                <a:tab pos="2417763" algn="l"/>
                <a:tab pos="2833688" algn="l"/>
                <a:tab pos="3249613" algn="l"/>
                <a:tab pos="3665538" algn="l"/>
                <a:tab pos="4081463" algn="l"/>
                <a:tab pos="4497388" algn="l"/>
                <a:tab pos="4913313" algn="l"/>
                <a:tab pos="5329238" algn="l"/>
                <a:tab pos="5745163" algn="l"/>
                <a:tab pos="6161088" algn="l"/>
                <a:tab pos="6577013" algn="l"/>
                <a:tab pos="6992938" algn="l"/>
                <a:tab pos="7408863" algn="l"/>
                <a:tab pos="7826375" algn="l"/>
                <a:tab pos="8242300" algn="l"/>
                <a:tab pos="8658225" algn="l"/>
              </a:tabLst>
            </a:pPr>
            <a:r>
              <a:rPr lang="en-GB" sz="1500" i="0" dirty="0">
                <a:solidFill>
                  <a:srgbClr val="000000"/>
                </a:solidFill>
              </a:rPr>
              <a:t>The four quadrants made up by the dashed horizontal line and the solid vertical line depict particular strategies that need to be taken for each variable, depending on their level of performance and derived importance. These strategies are: Urgent Improvement, Leverage, Maintain and Long-term Improvement.</a:t>
            </a:r>
          </a:p>
        </p:txBody>
      </p:sp>
      <p:sp>
        <p:nvSpPr>
          <p:cNvPr id="5" name="Title 1"/>
          <p:cNvSpPr txBox="1">
            <a:spLocks noGrp="1"/>
          </p:cNvSpPr>
          <p:nvPr>
            <p:ph type="title"/>
          </p:nvPr>
        </p:nvSpPr>
        <p:spPr>
          <a:xfrm>
            <a:off x="0" y="123825"/>
            <a:ext cx="9143997"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Explanation</a:t>
            </a:r>
            <a:endParaRPr lang="en-ZA" sz="3200" b="1" dirty="0">
              <a:solidFill>
                <a:schemeClr val="bg1"/>
              </a:solidFill>
            </a:endParaRPr>
          </a:p>
        </p:txBody>
      </p:sp>
    </p:spTree>
    <p:extLst>
      <p:ext uri="{BB962C8B-B14F-4D97-AF65-F5344CB8AC3E}">
        <p14:creationId xmlns:p14="http://schemas.microsoft.com/office/powerpoint/2010/main" val="23060027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Rectangle 16"/>
          <p:cNvSpPr>
            <a:spLocks noChangeArrowheads="1"/>
          </p:cNvSpPr>
          <p:nvPr/>
        </p:nvSpPr>
        <p:spPr bwMode="auto">
          <a:xfrm>
            <a:off x="130674" y="277677"/>
            <a:ext cx="743056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a:t>
            </a:r>
            <a:r>
              <a:rPr lang="en-ZA" sz="1800" i="0" dirty="0" smtClean="0">
                <a:solidFill>
                  <a:schemeClr val="bg1"/>
                </a:solidFill>
                <a:latin typeface="+mj-lt"/>
                <a:ea typeface="+mj-ea"/>
                <a:cs typeface="+mj-cs"/>
              </a:rPr>
              <a:t>Competency Rating - </a:t>
            </a:r>
            <a:r>
              <a:rPr lang="en-ZA" sz="1800" b="1" i="0" dirty="0" smtClean="0">
                <a:solidFill>
                  <a:srgbClr val="FF0000"/>
                </a:solidFill>
                <a:latin typeface="+mj-lt"/>
                <a:ea typeface="+mj-ea"/>
                <a:cs typeface="+mj-cs"/>
              </a:rPr>
              <a:t>Impact Level 1</a:t>
            </a:r>
            <a:endParaRPr lang="en-GB" sz="1800" b="1" i="0" dirty="0">
              <a:solidFill>
                <a:srgbClr val="FF0000"/>
              </a:solidFill>
              <a:latin typeface="+mj-lt"/>
              <a:ea typeface="+mj-ea"/>
              <a:cs typeface="+mj-cs"/>
            </a:endParaRPr>
          </a:p>
        </p:txBody>
      </p:sp>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210688" y="432166"/>
            <a:ext cx="8688280" cy="6179467"/>
            <a:chOff x="-56517" y="144073"/>
            <a:chExt cx="9055185" cy="5555554"/>
          </a:xfrm>
        </p:grpSpPr>
        <p:graphicFrame>
          <p:nvGraphicFramePr>
            <p:cNvPr id="2" name="Object 97"/>
            <p:cNvGraphicFramePr>
              <a:graphicFrameLocks noChangeAspect="1"/>
            </p:cNvGraphicFramePr>
            <p:nvPr>
              <p:extLst/>
            </p:nvPr>
          </p:nvGraphicFramePr>
          <p:xfrm>
            <a:off x="95660" y="1083081"/>
            <a:ext cx="7329548" cy="2927158"/>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144073"/>
              <a:ext cx="9055185" cy="5555554"/>
              <a:chOff x="-56517" y="144073"/>
              <a:chExt cx="9055185" cy="5555554"/>
            </a:xfrm>
          </p:grpSpPr>
          <p:sp>
            <p:nvSpPr>
              <p:cNvPr id="100" name="Line 3"/>
              <p:cNvSpPr>
                <a:spLocks noChangeShapeType="1"/>
              </p:cNvSpPr>
              <p:nvPr/>
            </p:nvSpPr>
            <p:spPr bwMode="auto">
              <a:xfrm flipV="1">
                <a:off x="4749942" y="904739"/>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9906" y="2929391"/>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5"/>
                <a:ext cx="4366850" cy="261740"/>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4741152" y="646457"/>
                <a:ext cx="4180778" cy="261740"/>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507999"/>
                <a:ext cx="4362639" cy="294025"/>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4785326" y="4507999"/>
                <a:ext cx="4169211" cy="294025"/>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5405601"/>
                <a:ext cx="4171423"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448435" y="2590585"/>
                <a:ext cx="890213"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chemeClr val="bg1"/>
                    </a:solidFill>
                    <a:latin typeface="Verdana" pitchFamily="34" charset="0"/>
                    <a:ea typeface="Arial Unicode MS" pitchFamily="34" charset="-128"/>
                    <a:cs typeface="Arial Unicode MS" pitchFamily="34" charset="-128"/>
                  </a:rPr>
                  <a:t>17%</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3944897" y="910503"/>
                <a:ext cx="786832"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8.26</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a:off x="1361851" y="2735683"/>
                <a:ext cx="303417" cy="15796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144073"/>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0" name="Text Box 35"/>
          <p:cNvSpPr txBox="1">
            <a:spLocks noChangeArrowheads="1"/>
          </p:cNvSpPr>
          <p:nvPr/>
        </p:nvSpPr>
        <p:spPr bwMode="auto">
          <a:xfrm>
            <a:off x="6748146" y="2912475"/>
            <a:ext cx="2032320" cy="246221"/>
          </a:xfrm>
          <a:prstGeom prst="rect">
            <a:avLst/>
          </a:prstGeom>
          <a:noFill/>
          <a:ln w="9525">
            <a:noFill/>
            <a:miter lim="800000"/>
            <a:headEnd/>
            <a:tailEnd/>
          </a:ln>
        </p:spPr>
        <p:txBody>
          <a:bodyPr wrap="square">
            <a:spAutoFit/>
          </a:bodyPr>
          <a:lstStyle>
            <a:defPPr>
              <a:defRPr lang="en-US"/>
            </a:defPPr>
            <a:lvl1pPr>
              <a:defRPr sz="1000" b="1" i="0">
                <a:solidFill>
                  <a:srgbClr val="0070C0"/>
                </a:solidFill>
              </a:defRPr>
            </a:lvl1pPr>
          </a:lstStyle>
          <a:p>
            <a:r>
              <a:rPr lang="en-US" dirty="0">
                <a:solidFill>
                  <a:srgbClr val="002060"/>
                </a:solidFill>
              </a:rPr>
              <a:t>Qualifications and experience</a:t>
            </a:r>
          </a:p>
        </p:txBody>
      </p:sp>
      <p:sp>
        <p:nvSpPr>
          <p:cNvPr id="121" name="Text Box 37"/>
          <p:cNvSpPr txBox="1">
            <a:spLocks noChangeArrowheads="1"/>
          </p:cNvSpPr>
          <p:nvPr/>
        </p:nvSpPr>
        <p:spPr bwMode="auto">
          <a:xfrm>
            <a:off x="4874115" y="2455262"/>
            <a:ext cx="1694352" cy="400110"/>
          </a:xfrm>
          <a:prstGeom prst="rect">
            <a:avLst/>
          </a:prstGeom>
          <a:noFill/>
          <a:ln w="9525">
            <a:noFill/>
            <a:miter lim="800000"/>
            <a:headEnd/>
            <a:tailEnd/>
          </a:ln>
        </p:spPr>
        <p:txBody>
          <a:bodyPr wrap="square">
            <a:spAutoFit/>
          </a:bodyPr>
          <a:lstStyle>
            <a:defPPr>
              <a:defRPr lang="en-US"/>
            </a:defPPr>
            <a:lvl1pPr>
              <a:defRPr sz="1000" b="1" i="0">
                <a:solidFill>
                  <a:srgbClr val="0070C0"/>
                </a:solidFill>
              </a:defRPr>
            </a:lvl1pPr>
          </a:lstStyle>
          <a:p>
            <a:r>
              <a:rPr lang="en-US" dirty="0">
                <a:solidFill>
                  <a:srgbClr val="002060"/>
                </a:solidFill>
              </a:rPr>
              <a:t>Developing Business success</a:t>
            </a:r>
          </a:p>
        </p:txBody>
      </p:sp>
      <p:sp>
        <p:nvSpPr>
          <p:cNvPr id="122" name="Text Box 39"/>
          <p:cNvSpPr txBox="1">
            <a:spLocks noChangeArrowheads="1"/>
          </p:cNvSpPr>
          <p:nvPr/>
        </p:nvSpPr>
        <p:spPr bwMode="auto">
          <a:xfrm>
            <a:off x="6568467" y="3711372"/>
            <a:ext cx="1612562" cy="246221"/>
          </a:xfrm>
          <a:prstGeom prst="rect">
            <a:avLst/>
          </a:prstGeom>
          <a:noFill/>
          <a:ln w="9525">
            <a:noFill/>
            <a:miter lim="800000"/>
            <a:headEnd/>
            <a:tailEnd/>
          </a:ln>
        </p:spPr>
        <p:txBody>
          <a:bodyPr wrap="square">
            <a:spAutoFit/>
          </a:bodyPr>
          <a:lstStyle/>
          <a:p>
            <a:r>
              <a:rPr lang="en-US" sz="1000" b="1" i="0" dirty="0">
                <a:solidFill>
                  <a:srgbClr val="0070C0"/>
                </a:solidFill>
              </a:rPr>
              <a:t>Building for the Future</a:t>
            </a:r>
          </a:p>
        </p:txBody>
      </p:sp>
      <p:sp>
        <p:nvSpPr>
          <p:cNvPr id="123" name="Text Box 41"/>
          <p:cNvSpPr txBox="1">
            <a:spLocks noChangeArrowheads="1"/>
          </p:cNvSpPr>
          <p:nvPr/>
        </p:nvSpPr>
        <p:spPr bwMode="auto">
          <a:xfrm>
            <a:off x="2484561" y="3834482"/>
            <a:ext cx="1436687" cy="246221"/>
          </a:xfrm>
          <a:prstGeom prst="rect">
            <a:avLst/>
          </a:prstGeom>
          <a:noFill/>
          <a:ln w="9525">
            <a:noFill/>
            <a:miter lim="800000"/>
            <a:headEnd/>
            <a:tailEnd/>
          </a:ln>
        </p:spPr>
        <p:txBody>
          <a:bodyPr>
            <a:spAutoFit/>
          </a:bodyPr>
          <a:lstStyle/>
          <a:p>
            <a:r>
              <a:rPr lang="en-US" sz="1000" b="1" dirty="0">
                <a:solidFill>
                  <a:srgbClr val="FFC000"/>
                </a:solidFill>
              </a:rPr>
              <a:t>Interpersonal Skills</a:t>
            </a:r>
          </a:p>
        </p:txBody>
      </p:sp>
      <p:sp>
        <p:nvSpPr>
          <p:cNvPr id="124" name="Text Box 41"/>
          <p:cNvSpPr txBox="1">
            <a:spLocks noChangeArrowheads="1"/>
          </p:cNvSpPr>
          <p:nvPr/>
        </p:nvSpPr>
        <p:spPr bwMode="auto">
          <a:xfrm>
            <a:off x="4822395" y="3694465"/>
            <a:ext cx="1436687" cy="246221"/>
          </a:xfrm>
          <a:prstGeom prst="rect">
            <a:avLst/>
          </a:prstGeom>
          <a:noFill/>
          <a:ln w="9525">
            <a:noFill/>
            <a:miter lim="800000"/>
            <a:headEnd/>
            <a:tailEnd/>
          </a:ln>
        </p:spPr>
        <p:txBody>
          <a:bodyPr>
            <a:spAutoFit/>
          </a:bodyPr>
          <a:lstStyle/>
          <a:p>
            <a:r>
              <a:rPr lang="en-US" sz="1000" b="1" i="0" dirty="0">
                <a:solidFill>
                  <a:srgbClr val="0070C0"/>
                </a:solidFill>
              </a:rPr>
              <a:t>Natural Flair</a:t>
            </a:r>
          </a:p>
        </p:txBody>
      </p:sp>
      <p:sp>
        <p:nvSpPr>
          <p:cNvPr id="125" name="Text Box 41"/>
          <p:cNvSpPr txBox="1">
            <a:spLocks noChangeArrowheads="1"/>
          </p:cNvSpPr>
          <p:nvPr/>
        </p:nvSpPr>
        <p:spPr bwMode="auto">
          <a:xfrm>
            <a:off x="1878030" y="2525018"/>
            <a:ext cx="1541201" cy="246221"/>
          </a:xfrm>
          <a:prstGeom prst="rect">
            <a:avLst/>
          </a:prstGeom>
          <a:noFill/>
          <a:ln w="9525">
            <a:noFill/>
            <a:miter lim="800000"/>
            <a:headEnd/>
            <a:tailEnd/>
          </a:ln>
        </p:spPr>
        <p:txBody>
          <a:bodyPr>
            <a:spAutoFit/>
          </a:bodyPr>
          <a:lstStyle>
            <a:defPPr>
              <a:defRPr lang="en-US"/>
            </a:defPPr>
            <a:lvl1pPr>
              <a:defRPr sz="1000" b="1">
                <a:solidFill>
                  <a:srgbClr val="FF0000"/>
                </a:solidFill>
              </a:defRPr>
            </a:lvl1pPr>
          </a:lstStyle>
          <a:p>
            <a:r>
              <a:rPr lang="en-US" dirty="0"/>
              <a:t>Problem Solving skills</a:t>
            </a:r>
          </a:p>
        </p:txBody>
      </p:sp>
      <p:sp>
        <p:nvSpPr>
          <p:cNvPr id="27"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8" name="TextBox 27"/>
          <p:cNvSpPr txBox="1"/>
          <p:nvPr/>
        </p:nvSpPr>
        <p:spPr>
          <a:xfrm>
            <a:off x="6598890" y="676552"/>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29"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Competency Rating – </a:t>
            </a:r>
            <a:r>
              <a:rPr lang="en-ZA" sz="3200" b="1" dirty="0" smtClean="0">
                <a:solidFill>
                  <a:schemeClr val="accent1">
                    <a:lumMod val="50000"/>
                  </a:schemeClr>
                </a:solidFill>
              </a:rPr>
              <a:t>Impact Level 1</a:t>
            </a:r>
            <a:endParaRPr lang="en-ZA" sz="3200"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36</a:t>
            </a:fld>
            <a:endParaRPr lang="en-US"/>
          </a:p>
        </p:txBody>
      </p:sp>
    </p:spTree>
    <p:extLst>
      <p:ext uri="{BB962C8B-B14F-4D97-AF65-F5344CB8AC3E}">
        <p14:creationId xmlns:p14="http://schemas.microsoft.com/office/powerpoint/2010/main" val="199850860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a:xfrm>
            <a:off x="12822482" y="6239119"/>
            <a:ext cx="500062"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cs typeface="Arial" charset="0"/>
              </a:defRPr>
            </a:lvl1pPr>
            <a:lvl2pPr marL="742950" indent="-285750" eaLnBrk="0" hangingPunct="0">
              <a:defRPr sz="1200" b="1">
                <a:solidFill>
                  <a:schemeClr val="tx1"/>
                </a:solidFill>
                <a:latin typeface="Arial" charset="0"/>
                <a:cs typeface="Arial" charset="0"/>
              </a:defRPr>
            </a:lvl2pPr>
            <a:lvl3pPr marL="1143000" indent="-228600" eaLnBrk="0" hangingPunct="0">
              <a:defRPr sz="1200" b="1">
                <a:solidFill>
                  <a:schemeClr val="tx1"/>
                </a:solidFill>
                <a:latin typeface="Arial" charset="0"/>
                <a:cs typeface="Arial" charset="0"/>
              </a:defRPr>
            </a:lvl3pPr>
            <a:lvl4pPr marL="1600200" indent="-228600" eaLnBrk="0" hangingPunct="0">
              <a:defRPr sz="1200" b="1">
                <a:solidFill>
                  <a:schemeClr val="tx1"/>
                </a:solidFill>
                <a:latin typeface="Arial" charset="0"/>
                <a:cs typeface="Arial" charset="0"/>
              </a:defRPr>
            </a:lvl4pPr>
            <a:lvl5pPr marL="2057400" indent="-228600" eaLnBrk="0" hangingPunct="0">
              <a:defRPr sz="1200" b="1">
                <a:solidFill>
                  <a:schemeClr val="tx1"/>
                </a:solidFill>
                <a:latin typeface="Arial" charset="0"/>
                <a:cs typeface="Arial" charset="0"/>
              </a:defRPr>
            </a:lvl5pPr>
            <a:lvl6pPr marL="2514600" indent="-228600" algn="ctr" eaLnBrk="0" fontAlgn="base" hangingPunct="0">
              <a:spcBef>
                <a:spcPct val="0"/>
              </a:spcBef>
              <a:spcAft>
                <a:spcPct val="0"/>
              </a:spcAft>
              <a:defRPr sz="1200" b="1">
                <a:solidFill>
                  <a:schemeClr val="tx1"/>
                </a:solidFill>
                <a:latin typeface="Arial" charset="0"/>
                <a:cs typeface="Arial" charset="0"/>
              </a:defRPr>
            </a:lvl6pPr>
            <a:lvl7pPr marL="2971800" indent="-228600" algn="ctr" eaLnBrk="0" fontAlgn="base" hangingPunct="0">
              <a:spcBef>
                <a:spcPct val="0"/>
              </a:spcBef>
              <a:spcAft>
                <a:spcPct val="0"/>
              </a:spcAft>
              <a:defRPr sz="1200" b="1">
                <a:solidFill>
                  <a:schemeClr val="tx1"/>
                </a:solidFill>
                <a:latin typeface="Arial" charset="0"/>
                <a:cs typeface="Arial" charset="0"/>
              </a:defRPr>
            </a:lvl7pPr>
            <a:lvl8pPr marL="3429000" indent="-228600" algn="ctr" eaLnBrk="0" fontAlgn="base" hangingPunct="0">
              <a:spcBef>
                <a:spcPct val="0"/>
              </a:spcBef>
              <a:spcAft>
                <a:spcPct val="0"/>
              </a:spcAft>
              <a:defRPr sz="1200" b="1">
                <a:solidFill>
                  <a:schemeClr val="tx1"/>
                </a:solidFill>
                <a:latin typeface="Arial" charset="0"/>
                <a:cs typeface="Arial" charset="0"/>
              </a:defRPr>
            </a:lvl8pPr>
            <a:lvl9pPr marL="3886200" indent="-228600" algn="ctr" eaLnBrk="0" fontAlgn="base" hangingPunct="0">
              <a:spcBef>
                <a:spcPct val="0"/>
              </a:spcBef>
              <a:spcAft>
                <a:spcPct val="0"/>
              </a:spcAft>
              <a:defRPr sz="1200" b="1">
                <a:solidFill>
                  <a:schemeClr val="tx1"/>
                </a:solidFill>
                <a:latin typeface="Arial" charset="0"/>
                <a:cs typeface="Arial" charset="0"/>
              </a:defRPr>
            </a:lvl9pPr>
          </a:lstStyle>
          <a:p>
            <a:pPr eaLnBrk="1" hangingPunct="1"/>
            <a:endParaRPr lang="en-GB" sz="900" b="0" dirty="0" smtClean="0"/>
          </a:p>
        </p:txBody>
      </p:sp>
      <p:sp>
        <p:nvSpPr>
          <p:cNvPr id="9219" name="Title 1"/>
          <p:cNvSpPr>
            <a:spLocks noGrp="1"/>
          </p:cNvSpPr>
          <p:nvPr>
            <p:ph type="title"/>
          </p:nvPr>
        </p:nvSpPr>
        <p:spPr>
          <a:xfrm>
            <a:off x="215900" y="149957"/>
            <a:ext cx="7758113" cy="670658"/>
          </a:xfrm>
        </p:spPr>
        <p:txBody>
          <a:bodyPr>
            <a:normAutofit fontScale="90000"/>
          </a:bodyPr>
          <a:lstStyle/>
          <a:p>
            <a:pPr eaLnBrk="1" hangingPunct="1"/>
            <a:r>
              <a:rPr lang="en-ZA" dirty="0" smtClean="0"/>
              <a:t>Key Drivers of </a:t>
            </a:r>
            <a:r>
              <a:rPr lang="en-ZA" dirty="0" smtClean="0">
                <a:solidFill>
                  <a:srgbClr val="FF0000"/>
                </a:solidFill>
              </a:rPr>
              <a:t>Impact Level 2 </a:t>
            </a:r>
            <a:endParaRPr lang="en-US" dirty="0" smtClean="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50008493"/>
              </p:ext>
            </p:extLst>
          </p:nvPr>
        </p:nvGraphicFramePr>
        <p:xfrm>
          <a:off x="253999" y="820624"/>
          <a:ext cx="8750301" cy="5651260"/>
        </p:xfrm>
        <a:graphic>
          <a:graphicData uri="http://schemas.openxmlformats.org/drawingml/2006/table">
            <a:tbl>
              <a:tblPr firstRow="1" firstCol="1" bandRow="1">
                <a:tableStyleId>{5C22544A-7EE6-4342-B048-85BDC9FD1C3A}</a:tableStyleId>
              </a:tblPr>
              <a:tblGrid>
                <a:gridCol w="1955801"/>
                <a:gridCol w="3860800"/>
                <a:gridCol w="2082800"/>
                <a:gridCol w="850900"/>
              </a:tblGrid>
              <a:tr h="256840">
                <a:tc>
                  <a:txBody>
                    <a:bodyPr/>
                    <a:lstStyle/>
                    <a:p>
                      <a:pPr algn="ctr" fontAlgn="ctr"/>
                      <a:r>
                        <a:rPr lang="en-US" sz="900" b="1" i="0" u="none" strike="noStrike" dirty="0" smtClean="0">
                          <a:solidFill>
                            <a:schemeClr val="bg1"/>
                          </a:solidFill>
                          <a:effectLst/>
                          <a:latin typeface="Arial" pitchFamily="34" charset="0"/>
                          <a:cs typeface="Arial" pitchFamily="34" charset="0"/>
                        </a:rPr>
                        <a:t> Impact</a:t>
                      </a:r>
                      <a:r>
                        <a:rPr lang="en-US" sz="900" b="1" i="0" u="none" strike="noStrike" baseline="0" dirty="0" smtClean="0">
                          <a:solidFill>
                            <a:schemeClr val="bg1"/>
                          </a:solidFill>
                          <a:effectLst/>
                          <a:latin typeface="Arial" pitchFamily="34" charset="0"/>
                          <a:cs typeface="Arial" pitchFamily="34" charset="0"/>
                        </a:rPr>
                        <a:t> Level  1</a:t>
                      </a:r>
                      <a:endParaRPr lang="en-US" sz="900" b="1" i="0" u="none" strike="noStrike" dirty="0">
                        <a:solidFill>
                          <a:schemeClr val="bg1"/>
                        </a:solidFill>
                        <a:effectLst/>
                        <a:latin typeface="Arial" pitchFamily="34" charset="0"/>
                        <a:cs typeface="Arial" pitchFamily="34" charset="0"/>
                      </a:endParaRPr>
                    </a:p>
                  </a:txBody>
                  <a:tcPr marL="2721" marR="2721" marT="2721"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l" fontAlgn="ctr"/>
                      <a:r>
                        <a:rPr lang="en-US" sz="900" b="1" u="none" strike="noStrike" dirty="0">
                          <a:solidFill>
                            <a:schemeClr val="bg1"/>
                          </a:solidFill>
                          <a:effectLst/>
                          <a:latin typeface="Arial" pitchFamily="34" charset="0"/>
                          <a:cs typeface="Arial" pitchFamily="34" charset="0"/>
                        </a:rPr>
                        <a:t> </a:t>
                      </a:r>
                      <a:r>
                        <a:rPr lang="en-US" sz="900" b="1" u="none" strike="noStrike" dirty="0" smtClean="0">
                          <a:solidFill>
                            <a:schemeClr val="bg1"/>
                          </a:solidFill>
                          <a:effectLst/>
                          <a:latin typeface="Arial" pitchFamily="34" charset="0"/>
                          <a:cs typeface="Arial" pitchFamily="34" charset="0"/>
                        </a:rPr>
                        <a:t>Impact level</a:t>
                      </a:r>
                      <a:r>
                        <a:rPr lang="en-US" sz="900" b="1" u="none" strike="noStrike" baseline="0" dirty="0" smtClean="0">
                          <a:solidFill>
                            <a:schemeClr val="bg1"/>
                          </a:solidFill>
                          <a:effectLst/>
                          <a:latin typeface="Arial" pitchFamily="34" charset="0"/>
                          <a:cs typeface="Arial" pitchFamily="34" charset="0"/>
                        </a:rPr>
                        <a:t>  2 Line Items</a:t>
                      </a:r>
                      <a:endParaRPr lang="en-US" sz="900" b="1" i="0" u="none" strike="noStrike" dirty="0">
                        <a:solidFill>
                          <a:schemeClr val="bg1"/>
                        </a:solidFill>
                        <a:effectLst/>
                        <a:latin typeface="Arial" pitchFamily="34" charset="0"/>
                        <a:cs typeface="Arial" pitchFamily="34" charset="0"/>
                      </a:endParaRPr>
                    </a:p>
                  </a:txBody>
                  <a:tcPr marL="2721" marR="2721" marT="2721"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ctr" fontAlgn="ctr"/>
                      <a:r>
                        <a:rPr lang="en-US" sz="900" b="1" u="none" strike="noStrike" dirty="0" smtClean="0">
                          <a:solidFill>
                            <a:schemeClr val="bg1"/>
                          </a:solidFill>
                          <a:effectLst/>
                          <a:latin typeface="Arial" pitchFamily="34" charset="0"/>
                          <a:cs typeface="Arial" pitchFamily="34" charset="0"/>
                        </a:rPr>
                        <a:t>% contribution to Level 1</a:t>
                      </a:r>
                      <a:endParaRPr lang="en-US" sz="900" b="1" i="0" u="none" strike="noStrike" dirty="0">
                        <a:solidFill>
                          <a:schemeClr val="bg1"/>
                        </a:solidFill>
                        <a:effectLst/>
                        <a:latin typeface="Arial" pitchFamily="34" charset="0"/>
                        <a:cs typeface="Arial" pitchFamily="34" charset="0"/>
                      </a:endParaRPr>
                    </a:p>
                  </a:txBody>
                  <a:tcPr marL="2721" marR="2721" marT="2721"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ctr" fontAlgn="ctr"/>
                      <a:r>
                        <a:rPr lang="en-US" sz="900" b="1" i="0" u="none" strike="noStrike" dirty="0" smtClean="0">
                          <a:solidFill>
                            <a:schemeClr val="bg1"/>
                          </a:solidFill>
                          <a:effectLst/>
                          <a:latin typeface="Arial" pitchFamily="34" charset="0"/>
                          <a:cs typeface="Arial" pitchFamily="34" charset="0"/>
                        </a:rPr>
                        <a:t>R-Sq</a:t>
                      </a:r>
                      <a:endParaRPr lang="en-US" sz="900" b="1" i="0" u="none" strike="noStrike" dirty="0">
                        <a:solidFill>
                          <a:schemeClr val="bg1"/>
                        </a:solidFill>
                        <a:effectLst/>
                        <a:latin typeface="Arial" pitchFamily="34" charset="0"/>
                        <a:cs typeface="Arial" pitchFamily="34" charset="0"/>
                      </a:endParaRPr>
                    </a:p>
                  </a:txBody>
                  <a:tcPr marL="2721" marR="2721" marT="2721"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accent1"/>
                    </a:solidFill>
                  </a:tcPr>
                </a:tc>
              </a:tr>
              <a:tr h="149845">
                <a:tc rowSpan="6">
                  <a:txBody>
                    <a:bodyPr/>
                    <a:lstStyle/>
                    <a:p>
                      <a:pPr marL="0" marR="0" algn="l">
                        <a:lnSpc>
                          <a:spcPct val="115000"/>
                        </a:lnSpc>
                        <a:spcBef>
                          <a:spcPts val="0"/>
                        </a:spcBef>
                        <a:spcAft>
                          <a:spcPts val="0"/>
                        </a:spcAft>
                      </a:pPr>
                      <a:r>
                        <a:rPr lang="en-ZA" sz="900" b="1" dirty="0" smtClean="0">
                          <a:solidFill>
                            <a:schemeClr val="tx1"/>
                          </a:solidFill>
                          <a:effectLst/>
                          <a:latin typeface="Arial" pitchFamily="34" charset="0"/>
                          <a:cs typeface="Arial" pitchFamily="34" charset="0"/>
                        </a:rPr>
                        <a:t> </a:t>
                      </a:r>
                      <a:r>
                        <a:rPr lang="en-ZA" sz="900" b="1" dirty="0" smtClean="0">
                          <a:solidFill>
                            <a:srgbClr val="FF0000"/>
                          </a:solidFill>
                          <a:effectLst/>
                          <a:latin typeface="Arial" pitchFamily="34" charset="0"/>
                          <a:cs typeface="Arial" pitchFamily="34" charset="0"/>
                        </a:rPr>
                        <a:t>Problem solving (31%)</a:t>
                      </a:r>
                      <a:endParaRPr lang="en-US" sz="900" b="1" dirty="0">
                        <a:solidFill>
                          <a:srgbClr val="FF0000"/>
                        </a:solidFill>
                        <a:effectLst/>
                        <a:latin typeface="Arial" pitchFamily="34" charset="0"/>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0000"/>
                          </a:solidFill>
                          <a:effectLst/>
                          <a:latin typeface="Arial"/>
                        </a:rPr>
                        <a:t> Decisive</a:t>
                      </a:r>
                      <a:endParaRPr lang="en-ZA" sz="900" b="1" i="0" u="none" strike="noStrike" dirty="0">
                        <a:solidFill>
                          <a:srgbClr val="FF0000"/>
                        </a:solidFill>
                        <a:effectLst/>
                        <a:latin typeface="Arial"/>
                      </a:endParaRP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34%</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rowSpan="6">
                  <a:txBody>
                    <a:bodyPr/>
                    <a:lstStyle/>
                    <a:p>
                      <a:pPr marL="0" marR="0" algn="ctr">
                        <a:lnSpc>
                          <a:spcPct val="115000"/>
                        </a:lnSpc>
                        <a:spcBef>
                          <a:spcPts val="0"/>
                        </a:spcBef>
                        <a:spcAft>
                          <a:spcPts val="0"/>
                        </a:spcAft>
                      </a:pPr>
                      <a:r>
                        <a:rPr lang="en-US" sz="900" b="1" dirty="0" smtClean="0">
                          <a:effectLst/>
                          <a:latin typeface="Arial" pitchFamily="34" charset="0"/>
                          <a:ea typeface="Calibri"/>
                          <a:cs typeface="Arial" pitchFamily="34" charset="0"/>
                        </a:rPr>
                        <a:t>0.72</a:t>
                      </a:r>
                      <a:endParaRPr lang="en-US" sz="900" b="1" dirty="0">
                        <a:effectLst/>
                        <a:latin typeface="Arial" pitchFamily="34" charset="0"/>
                        <a:ea typeface="Calibri"/>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1" i="0" u="none" strike="noStrike" dirty="0" smtClean="0">
                          <a:solidFill>
                            <a:srgbClr val="FFC000"/>
                          </a:solidFill>
                          <a:effectLst/>
                          <a:latin typeface="Arial"/>
                        </a:rPr>
                        <a:t> Prioritises </a:t>
                      </a:r>
                      <a:r>
                        <a:rPr lang="en-ZA" sz="900" b="1" i="0" u="none" strike="noStrike" dirty="0">
                          <a:solidFill>
                            <a:srgbClr val="FFC000"/>
                          </a:solidFill>
                          <a:effectLst/>
                          <a:latin typeface="Arial"/>
                        </a:rPr>
                        <a:t>well</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16%</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1" i="0" u="none" strike="noStrike" dirty="0" smtClean="0">
                          <a:solidFill>
                            <a:srgbClr val="FFC000"/>
                          </a:solidFill>
                          <a:effectLst/>
                          <a:latin typeface="Arial"/>
                        </a:rPr>
                        <a:t> Makes </a:t>
                      </a:r>
                      <a:r>
                        <a:rPr lang="en-ZA" sz="900" b="1" i="0" u="none" strike="noStrike" dirty="0">
                          <a:solidFill>
                            <a:srgbClr val="FFC000"/>
                          </a:solidFill>
                          <a:effectLst/>
                          <a:latin typeface="Arial"/>
                        </a:rPr>
                        <a:t>the right decisions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15%</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1" i="0" u="none" strike="noStrike" dirty="0" smtClean="0">
                          <a:solidFill>
                            <a:srgbClr val="FFC000"/>
                          </a:solidFill>
                          <a:effectLst/>
                          <a:latin typeface="Arial"/>
                        </a:rPr>
                        <a:t> Gives </a:t>
                      </a:r>
                      <a:r>
                        <a:rPr lang="en-ZA" sz="900" b="1" i="0" u="none" strike="noStrike" dirty="0">
                          <a:solidFill>
                            <a:srgbClr val="FFC000"/>
                          </a:solidFill>
                          <a:effectLst/>
                          <a:latin typeface="Arial"/>
                        </a:rPr>
                        <a:t>clear instructions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15%</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1" i="0" u="none" strike="noStrike" dirty="0" smtClean="0">
                          <a:solidFill>
                            <a:srgbClr val="FFC000"/>
                          </a:solidFill>
                          <a:effectLst/>
                          <a:latin typeface="Arial"/>
                        </a:rPr>
                        <a:t> Teaches</a:t>
                      </a:r>
                      <a:r>
                        <a:rPr lang="en-ZA" sz="900" b="1" i="0" u="none" strike="noStrike" dirty="0">
                          <a:solidFill>
                            <a:srgbClr val="FFC000"/>
                          </a:solidFill>
                          <a:effectLst/>
                          <a:latin typeface="Arial"/>
                        </a:rPr>
                        <a:t>, guides and supports employees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12%</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1" i="0" u="none" strike="noStrike" dirty="0" smtClean="0">
                          <a:solidFill>
                            <a:srgbClr val="FFC000"/>
                          </a:solidFill>
                          <a:effectLst/>
                          <a:latin typeface="Arial"/>
                        </a:rPr>
                        <a:t> Delegates </a:t>
                      </a:r>
                      <a:r>
                        <a:rPr lang="en-ZA" sz="900" b="1" i="0" u="none" strike="noStrike" dirty="0">
                          <a:solidFill>
                            <a:srgbClr val="FFC000"/>
                          </a:solidFill>
                          <a:effectLst/>
                          <a:latin typeface="Arial"/>
                        </a:rPr>
                        <a:t>well</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8%</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rowSpan="3">
                  <a:txBody>
                    <a:bodyPr/>
                    <a:lstStyle/>
                    <a:p>
                      <a:pPr marL="0" marR="0" algn="l">
                        <a:lnSpc>
                          <a:spcPct val="115000"/>
                        </a:lnSpc>
                        <a:spcBef>
                          <a:spcPts val="0"/>
                        </a:spcBef>
                        <a:spcAft>
                          <a:spcPts val="0"/>
                        </a:spcAft>
                      </a:pPr>
                      <a:r>
                        <a:rPr lang="en-ZA" sz="900" b="1" dirty="0" smtClean="0">
                          <a:solidFill>
                            <a:schemeClr val="tx1"/>
                          </a:solidFill>
                          <a:effectLst/>
                          <a:latin typeface="Arial" pitchFamily="34" charset="0"/>
                          <a:cs typeface="Arial" pitchFamily="34" charset="0"/>
                        </a:rPr>
                        <a:t> </a:t>
                      </a:r>
                      <a:r>
                        <a:rPr lang="en-ZA" sz="900" b="1" dirty="0" smtClean="0">
                          <a:solidFill>
                            <a:srgbClr val="002060"/>
                          </a:solidFill>
                          <a:effectLst/>
                          <a:latin typeface="Arial" pitchFamily="34" charset="0"/>
                          <a:cs typeface="Arial" pitchFamily="34" charset="0"/>
                        </a:rPr>
                        <a:t>Qualifications </a:t>
                      </a:r>
                      <a:r>
                        <a:rPr lang="en-ZA" sz="900" b="1" dirty="0">
                          <a:solidFill>
                            <a:srgbClr val="002060"/>
                          </a:solidFill>
                          <a:effectLst/>
                          <a:latin typeface="Arial" pitchFamily="34" charset="0"/>
                          <a:cs typeface="Arial" pitchFamily="34" charset="0"/>
                        </a:rPr>
                        <a:t>and </a:t>
                      </a:r>
                      <a:r>
                        <a:rPr lang="en-ZA" sz="900" b="1" dirty="0" smtClean="0">
                          <a:solidFill>
                            <a:srgbClr val="002060"/>
                          </a:solidFill>
                          <a:effectLst/>
                          <a:latin typeface="Arial" pitchFamily="34" charset="0"/>
                          <a:cs typeface="Arial" pitchFamily="34" charset="0"/>
                        </a:rPr>
                        <a:t>experience (18%)</a:t>
                      </a:r>
                      <a:endParaRPr lang="en-US" sz="900" b="1" dirty="0">
                        <a:solidFill>
                          <a:srgbClr val="002060"/>
                        </a:solidFill>
                        <a:effectLst/>
                        <a:latin typeface="Arial" pitchFamily="34" charset="0"/>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kern="1200" dirty="0">
                          <a:solidFill>
                            <a:srgbClr val="FFC000"/>
                          </a:solidFill>
                          <a:effectLst/>
                          <a:latin typeface="Arial" pitchFamily="34" charset="0"/>
                          <a:ea typeface="+mn-ea"/>
                          <a:cs typeface="Arial" pitchFamily="34" charset="0"/>
                        </a:rPr>
                        <a:t> Ensure that my experience and qualifications are up to date</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kern="1200" dirty="0">
                          <a:solidFill>
                            <a:srgbClr val="FFC000"/>
                          </a:solidFill>
                          <a:effectLst/>
                          <a:latin typeface="Arial" pitchFamily="34" charset="0"/>
                          <a:ea typeface="+mn-ea"/>
                          <a:cs typeface="Arial" pitchFamily="34" charset="0"/>
                        </a:rPr>
                        <a:t>39%</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row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dirty="0" smtClean="0">
                          <a:effectLst/>
                          <a:latin typeface="Arial" pitchFamily="34" charset="0"/>
                          <a:ea typeface="Calibri"/>
                          <a:cs typeface="Arial" pitchFamily="34" charset="0"/>
                        </a:rPr>
                        <a:t>0.78</a:t>
                      </a:r>
                    </a:p>
                    <a:p>
                      <a:pPr marL="0" marR="0" algn="ctr">
                        <a:lnSpc>
                          <a:spcPct val="115000"/>
                        </a:lnSpc>
                        <a:spcBef>
                          <a:spcPts val="0"/>
                        </a:spcBef>
                        <a:spcAft>
                          <a:spcPts val="0"/>
                        </a:spcAft>
                      </a:pPr>
                      <a:endParaRPr lang="en-US" sz="900" b="1" dirty="0">
                        <a:effectLst/>
                        <a:latin typeface="Arial" pitchFamily="34" charset="0"/>
                        <a:ea typeface="Calibri"/>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0" i="0" u="none" strike="noStrike" kern="1200" dirty="0">
                          <a:solidFill>
                            <a:srgbClr val="000000"/>
                          </a:solidFill>
                          <a:effectLst/>
                          <a:latin typeface="Arial" pitchFamily="34" charset="0"/>
                          <a:ea typeface="+mn-ea"/>
                          <a:cs typeface="Arial" pitchFamily="34" charset="0"/>
                        </a:rPr>
                        <a:t> Have relevant experience</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kern="1200" dirty="0">
                          <a:solidFill>
                            <a:srgbClr val="000000"/>
                          </a:solidFill>
                          <a:effectLst/>
                          <a:latin typeface="Arial" pitchFamily="34" charset="0"/>
                          <a:ea typeface="+mn-ea"/>
                          <a:cs typeface="Arial" pitchFamily="34" charset="0"/>
                        </a:rPr>
                        <a:t>32%</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tc>
                <a:tc>
                  <a:txBody>
                    <a:bodyPr/>
                    <a:lstStyle/>
                    <a:p>
                      <a:pPr algn="l" rtl="0" fontAlgn="ctr"/>
                      <a:r>
                        <a:rPr lang="en-ZA" sz="900" b="1" i="0" u="none" strike="noStrike" kern="1200" dirty="0">
                          <a:solidFill>
                            <a:srgbClr val="FF0000"/>
                          </a:solidFill>
                          <a:effectLst/>
                          <a:latin typeface="Arial" pitchFamily="34" charset="0"/>
                          <a:ea typeface="+mn-ea"/>
                          <a:cs typeface="Arial" pitchFamily="34" charset="0"/>
                        </a:rPr>
                        <a:t> Have the right academic qualifications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kern="1200" dirty="0">
                          <a:solidFill>
                            <a:srgbClr val="FF0000"/>
                          </a:solidFill>
                          <a:effectLst/>
                          <a:latin typeface="Arial" pitchFamily="34" charset="0"/>
                          <a:ea typeface="+mn-ea"/>
                          <a:cs typeface="Arial" pitchFamily="34" charset="0"/>
                        </a:rPr>
                        <a:t>29%</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rowSpan="6">
                  <a:txBody>
                    <a:bodyPr/>
                    <a:lstStyle/>
                    <a:p>
                      <a:pPr marL="0" marR="0" algn="l">
                        <a:lnSpc>
                          <a:spcPct val="115000"/>
                        </a:lnSpc>
                        <a:spcBef>
                          <a:spcPts val="0"/>
                        </a:spcBef>
                        <a:spcAft>
                          <a:spcPts val="0"/>
                        </a:spcAft>
                      </a:pPr>
                      <a:r>
                        <a:rPr lang="en-ZA" sz="900" b="1" dirty="0" smtClean="0">
                          <a:solidFill>
                            <a:srgbClr val="002060"/>
                          </a:solidFill>
                          <a:effectLst/>
                          <a:latin typeface="Arial" pitchFamily="34" charset="0"/>
                          <a:cs typeface="Arial" pitchFamily="34" charset="0"/>
                        </a:rPr>
                        <a:t> Developing </a:t>
                      </a:r>
                      <a:r>
                        <a:rPr lang="en-ZA" sz="900" b="1" dirty="0">
                          <a:solidFill>
                            <a:srgbClr val="002060"/>
                          </a:solidFill>
                          <a:effectLst/>
                          <a:latin typeface="Arial" pitchFamily="34" charset="0"/>
                          <a:cs typeface="Arial" pitchFamily="34" charset="0"/>
                        </a:rPr>
                        <a:t>Business </a:t>
                      </a:r>
                      <a:r>
                        <a:rPr lang="en-ZA" sz="900" b="1" dirty="0" smtClean="0">
                          <a:solidFill>
                            <a:srgbClr val="002060"/>
                          </a:solidFill>
                          <a:effectLst/>
                          <a:latin typeface="Arial" pitchFamily="34" charset="0"/>
                          <a:cs typeface="Arial" pitchFamily="34" charset="0"/>
                        </a:rPr>
                        <a:t>Success (17%)</a:t>
                      </a:r>
                      <a:endParaRPr lang="en-US" sz="900" b="1" dirty="0">
                        <a:solidFill>
                          <a:srgbClr val="002060"/>
                        </a:solidFill>
                        <a:effectLst/>
                        <a:latin typeface="Arial" pitchFamily="34" charset="0"/>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0" i="0" u="none" strike="noStrike" dirty="0" smtClean="0">
                          <a:solidFill>
                            <a:srgbClr val="000000"/>
                          </a:solidFill>
                          <a:effectLst/>
                          <a:latin typeface="Arial"/>
                        </a:rPr>
                        <a:t> Sets </a:t>
                      </a:r>
                      <a:r>
                        <a:rPr lang="en-ZA" sz="900" b="0" i="0" u="none" strike="noStrike" dirty="0">
                          <a:solidFill>
                            <a:srgbClr val="000000"/>
                          </a:solidFill>
                          <a:effectLst/>
                          <a:latin typeface="Arial"/>
                        </a:rPr>
                        <a:t>high performance standards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39%</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rowSpan="6">
                  <a:txBody>
                    <a:bodyPr/>
                    <a:lstStyle/>
                    <a:p>
                      <a:pPr marL="0" marR="0" algn="ctr">
                        <a:lnSpc>
                          <a:spcPct val="115000"/>
                        </a:lnSpc>
                        <a:spcBef>
                          <a:spcPts val="0"/>
                        </a:spcBef>
                        <a:spcAft>
                          <a:spcPts val="0"/>
                        </a:spcAft>
                      </a:pPr>
                      <a:r>
                        <a:rPr lang="en-US" sz="900" b="1" dirty="0" smtClean="0">
                          <a:effectLst/>
                          <a:latin typeface="Arial" pitchFamily="34" charset="0"/>
                          <a:ea typeface="Calibri"/>
                          <a:cs typeface="Arial" pitchFamily="34" charset="0"/>
                        </a:rPr>
                        <a:t>0.85</a:t>
                      </a:r>
                      <a:endParaRPr lang="en-US" sz="900" b="1" dirty="0">
                        <a:effectLst/>
                        <a:latin typeface="Arial" pitchFamily="34" charset="0"/>
                        <a:ea typeface="Calibri"/>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0" i="0" u="none" strike="noStrike" dirty="0" smtClean="0">
                          <a:solidFill>
                            <a:srgbClr val="000000"/>
                          </a:solidFill>
                          <a:effectLst/>
                          <a:latin typeface="Arial"/>
                        </a:rPr>
                        <a:t> Customer </a:t>
                      </a:r>
                      <a:r>
                        <a:rPr lang="en-ZA" sz="900" b="0" i="0" u="none" strike="noStrike" dirty="0">
                          <a:solidFill>
                            <a:srgbClr val="000000"/>
                          </a:solidFill>
                          <a:effectLst/>
                          <a:latin typeface="Arial"/>
                        </a:rPr>
                        <a:t>focused</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15%</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Plans </a:t>
                      </a:r>
                      <a:r>
                        <a:rPr lang="en-ZA" sz="900" b="1" i="0" u="none" strike="noStrike" dirty="0">
                          <a:solidFill>
                            <a:srgbClr val="FFC000"/>
                          </a:solidFill>
                          <a:effectLst/>
                          <a:latin typeface="Arial"/>
                        </a:rPr>
                        <a:t>and organise well</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14%</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Ensures </a:t>
                      </a:r>
                      <a:r>
                        <a:rPr lang="en-ZA" sz="900" b="1" i="0" u="none" strike="noStrike" dirty="0">
                          <a:solidFill>
                            <a:srgbClr val="FFC000"/>
                          </a:solidFill>
                          <a:effectLst/>
                          <a:latin typeface="Arial"/>
                        </a:rPr>
                        <a:t>that there are adequate and competent resources to succeed</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14%</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Manages </a:t>
                      </a:r>
                      <a:r>
                        <a:rPr lang="en-ZA" sz="900" b="1" i="0" u="none" strike="noStrike" dirty="0">
                          <a:solidFill>
                            <a:srgbClr val="FFC000"/>
                          </a:solidFill>
                          <a:effectLst/>
                          <a:latin typeface="Arial"/>
                        </a:rPr>
                        <a:t>budgets and resources effectively</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11%</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0" i="0" u="none" strike="noStrike" dirty="0" smtClean="0">
                          <a:solidFill>
                            <a:srgbClr val="000000"/>
                          </a:solidFill>
                          <a:effectLst/>
                          <a:latin typeface="Arial"/>
                        </a:rPr>
                        <a:t> Driven </a:t>
                      </a:r>
                      <a:r>
                        <a:rPr lang="en-ZA" sz="900" b="0" i="0" u="none" strike="noStrike" dirty="0">
                          <a:solidFill>
                            <a:srgbClr val="000000"/>
                          </a:solidFill>
                          <a:effectLst/>
                          <a:latin typeface="Arial"/>
                        </a:rPr>
                        <a:t>by targets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7%</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rowSpan="8">
                  <a:txBody>
                    <a:bodyPr/>
                    <a:lstStyle/>
                    <a:p>
                      <a:pPr marL="0" marR="0" algn="l">
                        <a:lnSpc>
                          <a:spcPct val="115000"/>
                        </a:lnSpc>
                        <a:spcBef>
                          <a:spcPts val="0"/>
                        </a:spcBef>
                        <a:spcAft>
                          <a:spcPts val="0"/>
                        </a:spcAft>
                      </a:pPr>
                      <a:r>
                        <a:rPr lang="en-ZA" sz="900" b="1" dirty="0" smtClean="0">
                          <a:solidFill>
                            <a:schemeClr val="tx1"/>
                          </a:solidFill>
                          <a:effectLst/>
                          <a:latin typeface="Arial" pitchFamily="34" charset="0"/>
                          <a:cs typeface="Arial" pitchFamily="34" charset="0"/>
                        </a:rPr>
                        <a:t> </a:t>
                      </a:r>
                      <a:r>
                        <a:rPr lang="en-ZA" sz="900" b="1" dirty="0" smtClean="0">
                          <a:solidFill>
                            <a:srgbClr val="0070C0"/>
                          </a:solidFill>
                          <a:effectLst/>
                          <a:latin typeface="Arial" pitchFamily="34" charset="0"/>
                          <a:cs typeface="Arial" pitchFamily="34" charset="0"/>
                        </a:rPr>
                        <a:t>Natural Flair (15%)</a:t>
                      </a:r>
                      <a:endParaRPr lang="en-US" sz="900" b="1" dirty="0">
                        <a:solidFill>
                          <a:srgbClr val="0070C0"/>
                        </a:solidFill>
                        <a:effectLst/>
                        <a:latin typeface="Arial" pitchFamily="34" charset="0"/>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0000"/>
                          </a:solidFill>
                          <a:effectLst/>
                          <a:latin typeface="Arial"/>
                        </a:rPr>
                        <a:t> Innovative</a:t>
                      </a:r>
                      <a:endParaRPr lang="en-ZA" sz="900" b="1" i="0" u="none" strike="noStrike" dirty="0">
                        <a:solidFill>
                          <a:srgbClr val="FF0000"/>
                        </a:solidFill>
                        <a:effectLst/>
                        <a:latin typeface="Arial"/>
                      </a:endParaRP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29%</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rowSpan="8">
                  <a:txBody>
                    <a:bodyPr/>
                    <a:lstStyle/>
                    <a:p>
                      <a:pPr marL="0" marR="0" algn="ctr">
                        <a:lnSpc>
                          <a:spcPct val="115000"/>
                        </a:lnSpc>
                        <a:spcBef>
                          <a:spcPts val="0"/>
                        </a:spcBef>
                        <a:spcAft>
                          <a:spcPts val="0"/>
                        </a:spcAft>
                      </a:pPr>
                      <a:r>
                        <a:rPr lang="en-US" sz="900" b="1" dirty="0" smtClean="0">
                          <a:effectLst/>
                          <a:latin typeface="Arial" pitchFamily="34" charset="0"/>
                          <a:ea typeface="Calibri"/>
                          <a:cs typeface="Arial" pitchFamily="34" charset="0"/>
                        </a:rPr>
                        <a:t>0.70</a:t>
                      </a:r>
                      <a:endParaRPr lang="en-US" sz="900" b="1" dirty="0">
                        <a:effectLst/>
                        <a:latin typeface="Arial" pitchFamily="34" charset="0"/>
                        <a:ea typeface="Calibri"/>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0" i="0" u="none" strike="noStrike" dirty="0" smtClean="0">
                          <a:solidFill>
                            <a:srgbClr val="000000"/>
                          </a:solidFill>
                          <a:effectLst/>
                          <a:latin typeface="Arial"/>
                        </a:rPr>
                        <a:t> Respectable </a:t>
                      </a:r>
                      <a:r>
                        <a:rPr lang="en-ZA" sz="900" b="0" i="0" u="none" strike="noStrike" dirty="0">
                          <a:solidFill>
                            <a:srgbClr val="000000"/>
                          </a:solidFill>
                          <a:effectLst/>
                          <a:latin typeface="Arial"/>
                        </a:rPr>
                        <a:t>/ have decorum</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26%</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0000"/>
                          </a:solidFill>
                          <a:effectLst/>
                          <a:latin typeface="Arial"/>
                        </a:rPr>
                        <a:t> Inspirational</a:t>
                      </a:r>
                      <a:endParaRPr lang="en-ZA" sz="900" b="1" i="0" u="none" strike="noStrike" dirty="0">
                        <a:solidFill>
                          <a:srgbClr val="FF0000"/>
                        </a:solidFill>
                        <a:effectLst/>
                        <a:latin typeface="Arial"/>
                      </a:endParaRP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17%</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Fair</a:t>
                      </a:r>
                      <a:endParaRPr lang="en-ZA" sz="900" b="1" i="0" u="none" strike="noStrike" dirty="0">
                        <a:solidFill>
                          <a:srgbClr val="FFC000"/>
                        </a:solidFill>
                        <a:effectLst/>
                        <a:latin typeface="Arial"/>
                      </a:endParaRP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10%</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0" i="0" u="none" strike="noStrike" dirty="0" smtClean="0">
                          <a:solidFill>
                            <a:srgbClr val="000000"/>
                          </a:solidFill>
                          <a:effectLst/>
                          <a:latin typeface="Arial"/>
                        </a:rPr>
                        <a:t> Hard </a:t>
                      </a:r>
                      <a:r>
                        <a:rPr lang="en-ZA" sz="900" b="0" i="0" u="none" strike="noStrike" dirty="0">
                          <a:solidFill>
                            <a:srgbClr val="000000"/>
                          </a:solidFill>
                          <a:effectLst/>
                          <a:latin typeface="Arial"/>
                        </a:rPr>
                        <a:t>working</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9%</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ZA"/>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Remain </a:t>
                      </a:r>
                      <a:r>
                        <a:rPr lang="en-ZA" sz="900" b="1" i="0" u="none" strike="noStrike" dirty="0">
                          <a:solidFill>
                            <a:srgbClr val="FFC000"/>
                          </a:solidFill>
                          <a:effectLst/>
                          <a:latin typeface="Arial"/>
                        </a:rPr>
                        <a:t>calm under pressure</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7%</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endParaRPr lang="en-ZA"/>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Takes </a:t>
                      </a:r>
                      <a:r>
                        <a:rPr lang="en-ZA" sz="900" b="1" i="0" u="none" strike="noStrike" dirty="0">
                          <a:solidFill>
                            <a:srgbClr val="FFC000"/>
                          </a:solidFill>
                          <a:effectLst/>
                          <a:latin typeface="Arial"/>
                        </a:rPr>
                        <a:t>ownership of my mistakes</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Open </a:t>
                      </a:r>
                      <a:r>
                        <a:rPr lang="en-ZA" sz="900" b="1" i="0" u="none" strike="noStrike" dirty="0">
                          <a:solidFill>
                            <a:srgbClr val="FFC000"/>
                          </a:solidFill>
                          <a:effectLst/>
                          <a:latin typeface="Arial"/>
                        </a:rPr>
                        <a:t>and transparent</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rowSpan="8">
                  <a:txBody>
                    <a:bodyPr/>
                    <a:lstStyle/>
                    <a:p>
                      <a:pPr marL="0" marR="0" algn="l">
                        <a:lnSpc>
                          <a:spcPct val="115000"/>
                        </a:lnSpc>
                        <a:spcBef>
                          <a:spcPts val="0"/>
                        </a:spcBef>
                        <a:spcAft>
                          <a:spcPts val="0"/>
                        </a:spcAft>
                      </a:pPr>
                      <a:r>
                        <a:rPr lang="en-ZA" sz="900" b="1" dirty="0" smtClean="0">
                          <a:solidFill>
                            <a:srgbClr val="FFC000"/>
                          </a:solidFill>
                          <a:effectLst/>
                          <a:latin typeface="Arial" pitchFamily="34" charset="0"/>
                          <a:cs typeface="Arial" pitchFamily="34" charset="0"/>
                        </a:rPr>
                        <a:t> Interpersonal Skills (13%)</a:t>
                      </a:r>
                      <a:endParaRPr lang="en-US" sz="900" b="1" dirty="0">
                        <a:solidFill>
                          <a:srgbClr val="FFC000"/>
                        </a:solidFill>
                        <a:effectLst/>
                        <a:latin typeface="Arial" pitchFamily="34" charset="0"/>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1" i="0" u="none" strike="noStrike" dirty="0" smtClean="0">
                          <a:solidFill>
                            <a:srgbClr val="FF0000"/>
                          </a:solidFill>
                          <a:effectLst/>
                          <a:latin typeface="Arial"/>
                        </a:rPr>
                        <a:t> Empathetic </a:t>
                      </a:r>
                      <a:r>
                        <a:rPr lang="en-ZA" sz="900" b="1" i="0" u="none" strike="noStrike" dirty="0">
                          <a:solidFill>
                            <a:srgbClr val="FF0000"/>
                          </a:solidFill>
                          <a:effectLst/>
                          <a:latin typeface="Arial"/>
                        </a:rPr>
                        <a:t>and understanding towards team members</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37%</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rowSpan="8">
                  <a:txBody>
                    <a:bodyPr/>
                    <a:lstStyle/>
                    <a:p>
                      <a:pPr marL="0" marR="0" algn="ctr">
                        <a:lnSpc>
                          <a:spcPct val="115000"/>
                        </a:lnSpc>
                        <a:spcBef>
                          <a:spcPts val="0"/>
                        </a:spcBef>
                        <a:spcAft>
                          <a:spcPts val="0"/>
                        </a:spcAft>
                      </a:pPr>
                      <a:r>
                        <a:rPr lang="en-US" sz="900" b="1" dirty="0" smtClean="0">
                          <a:effectLst/>
                          <a:latin typeface="Arial" pitchFamily="34" charset="0"/>
                          <a:ea typeface="Calibri"/>
                          <a:cs typeface="Arial" pitchFamily="34" charset="0"/>
                        </a:rPr>
                        <a:t>0.68</a:t>
                      </a:r>
                      <a:endParaRPr lang="en-US" sz="900" b="1" dirty="0">
                        <a:effectLst/>
                        <a:latin typeface="Arial" pitchFamily="34" charset="0"/>
                        <a:ea typeface="Calibri"/>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ZA"/>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0" i="0" u="none" strike="noStrike" dirty="0" smtClean="0">
                          <a:solidFill>
                            <a:srgbClr val="000000"/>
                          </a:solidFill>
                          <a:effectLst/>
                          <a:latin typeface="Arial"/>
                        </a:rPr>
                        <a:t> Supportive </a:t>
                      </a:r>
                      <a:r>
                        <a:rPr lang="en-ZA" sz="900" b="0" i="0" u="none" strike="noStrike" dirty="0">
                          <a:solidFill>
                            <a:srgbClr val="000000"/>
                          </a:solidFill>
                          <a:effectLst/>
                          <a:latin typeface="Arial"/>
                        </a:rPr>
                        <a:t>of team members</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19%</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endParaRPr lang="en-ZA"/>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1" i="0" u="none" strike="noStrike" dirty="0" smtClean="0">
                          <a:solidFill>
                            <a:srgbClr val="FF0000"/>
                          </a:solidFill>
                          <a:effectLst/>
                          <a:latin typeface="Arial"/>
                        </a:rPr>
                        <a:t> Communicates </a:t>
                      </a:r>
                      <a:r>
                        <a:rPr lang="en-ZA" sz="900" b="1" i="0" u="none" strike="noStrike" dirty="0">
                          <a:solidFill>
                            <a:srgbClr val="FF0000"/>
                          </a:solidFill>
                          <a:effectLst/>
                          <a:latin typeface="Arial"/>
                        </a:rPr>
                        <a:t>well</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18%</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1" i="0" u="none" strike="noStrike" dirty="0" smtClean="0">
                          <a:solidFill>
                            <a:srgbClr val="FF0000"/>
                          </a:solidFill>
                          <a:effectLst/>
                          <a:latin typeface="Arial"/>
                        </a:rPr>
                        <a:t> Flexible </a:t>
                      </a:r>
                      <a:r>
                        <a:rPr lang="en-ZA" sz="900" b="1" i="0" u="none" strike="noStrike" dirty="0">
                          <a:solidFill>
                            <a:srgbClr val="FF0000"/>
                          </a:solidFill>
                          <a:effectLst/>
                          <a:latin typeface="Arial"/>
                        </a:rPr>
                        <a:t>and open to new ideas</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13%</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0" i="0" u="none" strike="noStrike" dirty="0" smtClean="0">
                          <a:solidFill>
                            <a:srgbClr val="000000"/>
                          </a:solidFill>
                          <a:effectLst/>
                          <a:latin typeface="Arial"/>
                        </a:rPr>
                        <a:t> Approachable</a:t>
                      </a:r>
                      <a:endParaRPr lang="en-ZA" sz="900" b="0" i="0" u="none" strike="noStrike" dirty="0">
                        <a:solidFill>
                          <a:srgbClr val="000000"/>
                        </a:solidFill>
                        <a:effectLst/>
                        <a:latin typeface="Arial"/>
                      </a:endParaRP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8%</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1" i="0" u="none" strike="noStrike" dirty="0" smtClean="0">
                          <a:solidFill>
                            <a:srgbClr val="FFC000"/>
                          </a:solidFill>
                          <a:effectLst/>
                          <a:latin typeface="Arial"/>
                        </a:rPr>
                        <a:t> Good </a:t>
                      </a:r>
                      <a:r>
                        <a:rPr lang="en-ZA" sz="900" b="1" i="0" u="none" strike="noStrike" dirty="0">
                          <a:solidFill>
                            <a:srgbClr val="FFC000"/>
                          </a:solidFill>
                          <a:effectLst/>
                          <a:latin typeface="Arial"/>
                        </a:rPr>
                        <a:t>listener</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4%</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0" i="0" u="none" strike="noStrike" dirty="0" smtClean="0">
                          <a:solidFill>
                            <a:srgbClr val="000000"/>
                          </a:solidFill>
                          <a:effectLst/>
                          <a:latin typeface="Arial"/>
                        </a:rPr>
                        <a:t> Demonstrates </a:t>
                      </a:r>
                      <a:r>
                        <a:rPr lang="en-ZA" sz="900" b="0" i="0" u="none" strike="noStrike" dirty="0">
                          <a:solidFill>
                            <a:srgbClr val="000000"/>
                          </a:solidFill>
                          <a:effectLst/>
                          <a:latin typeface="Arial"/>
                        </a:rPr>
                        <a:t>respect </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0%</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b"/>
                      <a:r>
                        <a:rPr lang="en-ZA" sz="900" b="1" i="0" u="none" strike="noStrike" dirty="0" smtClean="0">
                          <a:solidFill>
                            <a:srgbClr val="FFC000"/>
                          </a:solidFill>
                          <a:effectLst/>
                          <a:latin typeface="Arial"/>
                        </a:rPr>
                        <a:t> Provides </a:t>
                      </a:r>
                      <a:r>
                        <a:rPr lang="en-ZA" sz="900" b="1" i="0" u="none" strike="noStrike" dirty="0">
                          <a:solidFill>
                            <a:srgbClr val="FFC000"/>
                          </a:solidFill>
                          <a:effectLst/>
                          <a:latin typeface="Arial"/>
                        </a:rPr>
                        <a:t>constructive criticism</a:t>
                      </a:r>
                    </a:p>
                  </a:txBody>
                  <a:tcPr marL="9525" marR="9525" marT="9525" marB="0" anchor="b">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0%</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rowSpan="5">
                  <a:txBody>
                    <a:bodyPr/>
                    <a:lstStyle/>
                    <a:p>
                      <a:pPr marL="0" marR="0" algn="l">
                        <a:lnSpc>
                          <a:spcPct val="115000"/>
                        </a:lnSpc>
                        <a:spcBef>
                          <a:spcPts val="0"/>
                        </a:spcBef>
                        <a:spcAft>
                          <a:spcPts val="0"/>
                        </a:spcAft>
                      </a:pPr>
                      <a:r>
                        <a:rPr lang="en-ZA" sz="900" b="1" dirty="0" smtClean="0">
                          <a:solidFill>
                            <a:schemeClr val="tx1"/>
                          </a:solidFill>
                          <a:effectLst/>
                          <a:latin typeface="Arial" pitchFamily="34" charset="0"/>
                          <a:cs typeface="Arial" pitchFamily="34" charset="0"/>
                        </a:rPr>
                        <a:t> </a:t>
                      </a:r>
                      <a:r>
                        <a:rPr lang="en-ZA" sz="900" b="1" dirty="0" smtClean="0">
                          <a:solidFill>
                            <a:srgbClr val="0070C0"/>
                          </a:solidFill>
                          <a:effectLst/>
                          <a:latin typeface="Arial" pitchFamily="34" charset="0"/>
                          <a:cs typeface="Arial" pitchFamily="34" charset="0"/>
                        </a:rPr>
                        <a:t>Building </a:t>
                      </a:r>
                      <a:r>
                        <a:rPr lang="en-ZA" sz="900" b="1" dirty="0">
                          <a:solidFill>
                            <a:srgbClr val="0070C0"/>
                          </a:solidFill>
                          <a:effectLst/>
                          <a:latin typeface="Arial" pitchFamily="34" charset="0"/>
                          <a:cs typeface="Arial" pitchFamily="34" charset="0"/>
                        </a:rPr>
                        <a:t>for the </a:t>
                      </a:r>
                      <a:r>
                        <a:rPr lang="en-ZA" sz="900" b="1" dirty="0" smtClean="0">
                          <a:solidFill>
                            <a:srgbClr val="0070C0"/>
                          </a:solidFill>
                          <a:effectLst/>
                          <a:latin typeface="Arial" pitchFamily="34" charset="0"/>
                          <a:cs typeface="Arial" pitchFamily="34" charset="0"/>
                        </a:rPr>
                        <a:t>future (6%)</a:t>
                      </a:r>
                      <a:endParaRPr lang="en-US" sz="900" b="1" dirty="0">
                        <a:solidFill>
                          <a:srgbClr val="0070C0"/>
                        </a:solidFill>
                        <a:effectLst/>
                        <a:latin typeface="Arial" pitchFamily="34" charset="0"/>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0000"/>
                          </a:solidFill>
                          <a:effectLst/>
                          <a:latin typeface="Arial"/>
                        </a:rPr>
                        <a:t> Clear </a:t>
                      </a:r>
                      <a:r>
                        <a:rPr lang="en-ZA" sz="900" b="1" i="0" u="none" strike="noStrike" dirty="0">
                          <a:solidFill>
                            <a:srgbClr val="FF0000"/>
                          </a:solidFill>
                          <a:effectLst/>
                          <a:latin typeface="Arial"/>
                        </a:rPr>
                        <a:t>programmes for achieving success  </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0000"/>
                          </a:solidFill>
                          <a:effectLst/>
                          <a:latin typeface="Arial"/>
                        </a:rPr>
                        <a:t>43%</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rowSpan="5">
                  <a:txBody>
                    <a:bodyPr/>
                    <a:lstStyle/>
                    <a:p>
                      <a:pPr marL="0" marR="0" algn="ctr">
                        <a:lnSpc>
                          <a:spcPct val="115000"/>
                        </a:lnSpc>
                        <a:spcBef>
                          <a:spcPts val="0"/>
                        </a:spcBef>
                        <a:spcAft>
                          <a:spcPts val="0"/>
                        </a:spcAft>
                      </a:pPr>
                      <a:r>
                        <a:rPr lang="en-US" sz="900" b="1" dirty="0" smtClean="0">
                          <a:effectLst/>
                          <a:latin typeface="Arial" pitchFamily="34" charset="0"/>
                          <a:ea typeface="Calibri"/>
                          <a:cs typeface="Arial" pitchFamily="34" charset="0"/>
                        </a:rPr>
                        <a:t>0.82</a:t>
                      </a:r>
                      <a:endParaRPr lang="en-US" sz="900" b="1" dirty="0">
                        <a:effectLst/>
                        <a:latin typeface="Arial" pitchFamily="34" charset="0"/>
                        <a:ea typeface="Calibri"/>
                        <a:cs typeface="Arial" pitchFamily="34" charset="0"/>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Organised </a:t>
                      </a:r>
                      <a:r>
                        <a:rPr lang="en-ZA" sz="900" b="1" i="0" u="none" strike="noStrike" dirty="0">
                          <a:solidFill>
                            <a:srgbClr val="FFC000"/>
                          </a:solidFill>
                          <a:effectLst/>
                          <a:latin typeface="Arial"/>
                        </a:rPr>
                        <a:t>and systematic</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18%</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0" i="0" u="none" strike="noStrike" dirty="0" smtClean="0">
                          <a:solidFill>
                            <a:srgbClr val="000000"/>
                          </a:solidFill>
                          <a:effectLst/>
                          <a:latin typeface="Arial"/>
                        </a:rPr>
                        <a:t> Enables </a:t>
                      </a:r>
                      <a:r>
                        <a:rPr lang="en-ZA" sz="900" b="0" i="0" u="none" strike="noStrike" dirty="0">
                          <a:solidFill>
                            <a:srgbClr val="000000"/>
                          </a:solidFill>
                          <a:effectLst/>
                          <a:latin typeface="Arial"/>
                        </a:rPr>
                        <a:t>the business to remain competitive</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0" i="0" u="none" strike="noStrike" dirty="0">
                          <a:solidFill>
                            <a:srgbClr val="000000"/>
                          </a:solidFill>
                          <a:effectLst/>
                          <a:latin typeface="Arial"/>
                        </a:rPr>
                        <a:t>18%</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Uses </a:t>
                      </a:r>
                      <a:r>
                        <a:rPr lang="en-ZA" sz="900" b="1" i="0" u="none" strike="noStrike" dirty="0">
                          <a:solidFill>
                            <a:srgbClr val="FFC000"/>
                          </a:solidFill>
                          <a:effectLst/>
                          <a:latin typeface="Arial"/>
                        </a:rPr>
                        <a:t>available resources to maximum effect</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11%</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r h="149845">
                <a:tc vMerge="1">
                  <a:txBody>
                    <a:bodyPr/>
                    <a:lstStyle/>
                    <a:p>
                      <a:endParaRPr lang="en-US"/>
                    </a:p>
                  </a:txBody>
                  <a:tcP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l" rtl="0" fontAlgn="ctr"/>
                      <a:r>
                        <a:rPr lang="en-ZA" sz="900" b="1" i="0" u="none" strike="noStrike" dirty="0" smtClean="0">
                          <a:solidFill>
                            <a:srgbClr val="FFC000"/>
                          </a:solidFill>
                          <a:effectLst/>
                          <a:latin typeface="Arial"/>
                        </a:rPr>
                        <a:t> Embraces </a:t>
                      </a:r>
                      <a:r>
                        <a:rPr lang="en-ZA" sz="900" b="1" i="0" u="none" strike="noStrike" dirty="0">
                          <a:solidFill>
                            <a:srgbClr val="FFC000"/>
                          </a:solidFill>
                          <a:effectLst/>
                          <a:latin typeface="Arial"/>
                        </a:rPr>
                        <a:t>the need for change</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algn="ctr" rtl="0" fontAlgn="ctr"/>
                      <a:r>
                        <a:rPr lang="en-ZA" sz="900" b="1" i="0" u="none" strike="noStrike" dirty="0">
                          <a:solidFill>
                            <a:srgbClr val="FFC000"/>
                          </a:solidFill>
                          <a:effectLst/>
                          <a:latin typeface="Arial"/>
                        </a:rPr>
                        <a:t>10%</a:t>
                      </a:r>
                    </a:p>
                  </a:txBody>
                  <a:tcPr marL="9525" marR="9525" marT="9525"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6132" marR="6132"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r>
            </a:tbl>
          </a:graphicData>
        </a:graphic>
      </p:graphicFrame>
      <p:sp>
        <p:nvSpPr>
          <p:cNvPr id="5" name="Rectangle 4"/>
          <p:cNvSpPr/>
          <p:nvPr/>
        </p:nvSpPr>
        <p:spPr bwMode="auto">
          <a:xfrm>
            <a:off x="215900" y="6627806"/>
            <a:ext cx="4467495" cy="199141"/>
          </a:xfrm>
          <a:prstGeom prst="rect">
            <a:avLst/>
          </a:prstGeom>
          <a:no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r>
              <a:rPr lang="en-US" sz="1100" dirty="0" smtClean="0">
                <a:solidFill>
                  <a:srgbClr val="FF0000"/>
                </a:solidFill>
              </a:rPr>
              <a:t>Represents a variable in the Urgent Improvement Quadrant</a:t>
            </a:r>
            <a:endParaRPr lang="en-US" sz="1100" dirty="0">
              <a:solidFill>
                <a:srgbClr val="FF0000"/>
              </a:solidFill>
            </a:endParaRPr>
          </a:p>
        </p:txBody>
      </p:sp>
      <p:sp>
        <p:nvSpPr>
          <p:cNvPr id="6" name="5-Point Star 5"/>
          <p:cNvSpPr/>
          <p:nvPr/>
        </p:nvSpPr>
        <p:spPr bwMode="auto">
          <a:xfrm rot="-120000">
            <a:off x="64444" y="6655437"/>
            <a:ext cx="135679" cy="179586"/>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4572000" y="6606398"/>
            <a:ext cx="4467495" cy="199141"/>
          </a:xfrm>
          <a:prstGeom prst="rect">
            <a:avLst/>
          </a:prstGeom>
          <a:no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r>
              <a:rPr lang="en-US" sz="1100" b="1" dirty="0">
                <a:solidFill>
                  <a:srgbClr val="FFC000"/>
                </a:solidFill>
              </a:rPr>
              <a:t>Represents a variable in the </a:t>
            </a:r>
            <a:r>
              <a:rPr lang="en-US" sz="1100" b="1" dirty="0" smtClean="0">
                <a:solidFill>
                  <a:srgbClr val="FFC000"/>
                </a:solidFill>
              </a:rPr>
              <a:t>long term  </a:t>
            </a:r>
            <a:r>
              <a:rPr lang="en-US" sz="1100" b="1" dirty="0">
                <a:solidFill>
                  <a:srgbClr val="FFC000"/>
                </a:solidFill>
              </a:rPr>
              <a:t>Improvement Quadrant</a:t>
            </a:r>
          </a:p>
        </p:txBody>
      </p:sp>
      <p:sp>
        <p:nvSpPr>
          <p:cNvPr id="8" name="Slide Number Placeholder 3"/>
          <p:cNvSpPr txBox="1">
            <a:spLocks/>
          </p:cNvSpPr>
          <p:nvPr/>
        </p:nvSpPr>
        <p:spPr>
          <a:xfrm>
            <a:off x="8712947" y="6597471"/>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fld id="{C1585170-B783-4270-9227-C0BB74D6BF14}" type="slidenum">
              <a:rPr lang="en-US" sz="800" smtClean="0">
                <a:solidFill>
                  <a:srgbClr val="002060"/>
                </a:solidFill>
              </a:rPr>
              <a:pPr defTabSz="895350"/>
              <a:t>37</a:t>
            </a:fld>
            <a:endParaRPr lang="en-US" sz="800" dirty="0" smtClean="0">
              <a:solidFill>
                <a:srgbClr val="002060"/>
              </a:solidFill>
            </a:endParaRPr>
          </a:p>
        </p:txBody>
      </p:sp>
      <p:sp>
        <p:nvSpPr>
          <p:cNvPr id="9" name="5-Point Star 8"/>
          <p:cNvSpPr/>
          <p:nvPr/>
        </p:nvSpPr>
        <p:spPr bwMode="auto">
          <a:xfrm rot="-120000">
            <a:off x="7594093" y="4601324"/>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0" name="5-Point Star 9"/>
          <p:cNvSpPr/>
          <p:nvPr/>
        </p:nvSpPr>
        <p:spPr bwMode="auto">
          <a:xfrm rot="-120000">
            <a:off x="7594093" y="4893414"/>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1" name="5-Point Star 10"/>
          <p:cNvSpPr/>
          <p:nvPr/>
        </p:nvSpPr>
        <p:spPr bwMode="auto">
          <a:xfrm rot="-120000">
            <a:off x="4354139" y="6685572"/>
            <a:ext cx="135679" cy="179586"/>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3" name="5-Point Star 12"/>
          <p:cNvSpPr/>
          <p:nvPr/>
        </p:nvSpPr>
        <p:spPr bwMode="auto">
          <a:xfrm rot="-120000">
            <a:off x="7594093" y="5045814"/>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z="2000" i="0" dirty="0"/>
          </a:p>
        </p:txBody>
      </p:sp>
      <p:sp>
        <p:nvSpPr>
          <p:cNvPr id="14" name="5-Point Star 13"/>
          <p:cNvSpPr/>
          <p:nvPr/>
        </p:nvSpPr>
        <p:spPr bwMode="auto">
          <a:xfrm rot="-120000">
            <a:off x="7594093" y="5325214"/>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5" name="5-Point Star 14"/>
          <p:cNvSpPr/>
          <p:nvPr/>
        </p:nvSpPr>
        <p:spPr bwMode="auto">
          <a:xfrm rot="-120000">
            <a:off x="7594093" y="5599847"/>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6" name="5-Point Star 15"/>
          <p:cNvSpPr/>
          <p:nvPr/>
        </p:nvSpPr>
        <p:spPr bwMode="auto">
          <a:xfrm rot="-120000">
            <a:off x="7594093" y="3407515"/>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7" name="5-Point Star 16"/>
          <p:cNvSpPr/>
          <p:nvPr/>
        </p:nvSpPr>
        <p:spPr bwMode="auto">
          <a:xfrm rot="-120000">
            <a:off x="7594093" y="3699615"/>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8" name="5-Point Star 17"/>
          <p:cNvSpPr/>
          <p:nvPr/>
        </p:nvSpPr>
        <p:spPr bwMode="auto">
          <a:xfrm rot="-120000">
            <a:off x="7594093" y="3834548"/>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9" name="5-Point Star 18"/>
          <p:cNvSpPr/>
          <p:nvPr/>
        </p:nvSpPr>
        <p:spPr bwMode="auto">
          <a:xfrm rot="-120000">
            <a:off x="7594093" y="4152048"/>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0" name="5-Point Star 19"/>
          <p:cNvSpPr/>
          <p:nvPr/>
        </p:nvSpPr>
        <p:spPr bwMode="auto">
          <a:xfrm rot="-120000">
            <a:off x="7594093" y="4437725"/>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2" name="5-Point Star 21"/>
          <p:cNvSpPr/>
          <p:nvPr/>
        </p:nvSpPr>
        <p:spPr bwMode="auto">
          <a:xfrm rot="-120000">
            <a:off x="7594093" y="4288491"/>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3" name="5-Point Star 22"/>
          <p:cNvSpPr/>
          <p:nvPr/>
        </p:nvSpPr>
        <p:spPr bwMode="auto">
          <a:xfrm rot="-120000">
            <a:off x="7594093" y="1510448"/>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4" name="5-Point Star 23"/>
          <p:cNvSpPr/>
          <p:nvPr/>
        </p:nvSpPr>
        <p:spPr bwMode="auto">
          <a:xfrm rot="-120000">
            <a:off x="7594093" y="1367541"/>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5" name="5-Point Star 24"/>
          <p:cNvSpPr/>
          <p:nvPr/>
        </p:nvSpPr>
        <p:spPr bwMode="auto">
          <a:xfrm rot="-120000">
            <a:off x="7594093" y="5769714"/>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6" name="5-Point Star 25"/>
          <p:cNvSpPr/>
          <p:nvPr/>
        </p:nvSpPr>
        <p:spPr bwMode="auto">
          <a:xfrm rot="-120000">
            <a:off x="7594093" y="6353913"/>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7" name="5-Point Star 26"/>
          <p:cNvSpPr/>
          <p:nvPr/>
        </p:nvSpPr>
        <p:spPr bwMode="auto">
          <a:xfrm rot="-120000">
            <a:off x="7594093" y="5899919"/>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8" name="5-Point Star 27"/>
          <p:cNvSpPr/>
          <p:nvPr/>
        </p:nvSpPr>
        <p:spPr bwMode="auto">
          <a:xfrm rot="-120000">
            <a:off x="7594093" y="6198283"/>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9" name="5-Point Star 28"/>
          <p:cNvSpPr/>
          <p:nvPr/>
        </p:nvSpPr>
        <p:spPr bwMode="auto">
          <a:xfrm rot="-120000">
            <a:off x="7594093" y="2843948"/>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0" name="5-Point Star 29"/>
          <p:cNvSpPr/>
          <p:nvPr/>
        </p:nvSpPr>
        <p:spPr bwMode="auto">
          <a:xfrm rot="-120000">
            <a:off x="7594093" y="3123348"/>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1" name="5-Point Star 30"/>
          <p:cNvSpPr/>
          <p:nvPr/>
        </p:nvSpPr>
        <p:spPr bwMode="auto">
          <a:xfrm rot="-120000">
            <a:off x="7594093" y="2986855"/>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2" name="5-Point Star 31"/>
          <p:cNvSpPr/>
          <p:nvPr/>
        </p:nvSpPr>
        <p:spPr bwMode="auto">
          <a:xfrm rot="-120000">
            <a:off x="7594093" y="2378815"/>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3" name="5-Point Star 32"/>
          <p:cNvSpPr/>
          <p:nvPr/>
        </p:nvSpPr>
        <p:spPr bwMode="auto">
          <a:xfrm rot="-120000">
            <a:off x="7606793" y="2081949"/>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4" name="5-Point Star 33"/>
          <p:cNvSpPr/>
          <p:nvPr/>
        </p:nvSpPr>
        <p:spPr bwMode="auto">
          <a:xfrm rot="-120000">
            <a:off x="7612151" y="1234108"/>
            <a:ext cx="138729" cy="87317"/>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5" name="5-Point Star 34"/>
          <p:cNvSpPr/>
          <p:nvPr/>
        </p:nvSpPr>
        <p:spPr bwMode="auto">
          <a:xfrm rot="-120000">
            <a:off x="7612151" y="1666055"/>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6" name="5-Point Star 35"/>
          <p:cNvSpPr/>
          <p:nvPr/>
        </p:nvSpPr>
        <p:spPr bwMode="auto">
          <a:xfrm rot="-120000">
            <a:off x="7612150" y="1799429"/>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7" name="5-Point Star 36"/>
          <p:cNvSpPr/>
          <p:nvPr/>
        </p:nvSpPr>
        <p:spPr bwMode="auto">
          <a:xfrm rot="-120000">
            <a:off x="7612153" y="1951876"/>
            <a:ext cx="138729" cy="87317"/>
          </a:xfrm>
          <a:prstGeom prst="star5">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38"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Key Drivers of </a:t>
            </a:r>
            <a:r>
              <a:rPr lang="en-ZA" sz="3200" b="1" dirty="0" smtClean="0">
                <a:solidFill>
                  <a:schemeClr val="tx2">
                    <a:lumMod val="50000"/>
                  </a:schemeClr>
                </a:solidFill>
              </a:rPr>
              <a:t>Impact Level 2</a:t>
            </a:r>
            <a:endParaRPr lang="en-ZA" sz="3200" b="1" dirty="0">
              <a:solidFill>
                <a:schemeClr val="tx2">
                  <a:lumMod val="50000"/>
                </a:schemeClr>
              </a:solidFill>
            </a:endParaRPr>
          </a:p>
        </p:txBody>
      </p:sp>
    </p:spTree>
    <p:extLst>
      <p:ext uri="{BB962C8B-B14F-4D97-AF65-F5344CB8AC3E}">
        <p14:creationId xmlns:p14="http://schemas.microsoft.com/office/powerpoint/2010/main" val="6869405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473166" y="6463338"/>
            <a:ext cx="646386" cy="260350"/>
          </a:xfrm>
          <a:noFill/>
        </p:spPr>
        <p:txBody>
          <a:bodyPr/>
          <a:lstStyle/>
          <a:p>
            <a:pPr defTabSz="895350"/>
            <a:fld id="{677CFAFA-C1DD-48E4-9BA6-11E4122FBC8D}" type="slidenum">
              <a:rPr lang="en-US" smtClean="0"/>
              <a:pPr defTabSz="895350"/>
              <a:t>38</a:t>
            </a:fld>
            <a:endParaRPr lang="en-US" dirty="0" smtClean="0"/>
          </a:p>
        </p:txBody>
      </p:sp>
      <p:graphicFrame>
        <p:nvGraphicFramePr>
          <p:cNvPr id="5" name="Table 4"/>
          <p:cNvGraphicFramePr>
            <a:graphicFrameLocks noGrp="1"/>
          </p:cNvGraphicFramePr>
          <p:nvPr>
            <p:extLst/>
          </p:nvPr>
        </p:nvGraphicFramePr>
        <p:xfrm>
          <a:off x="8081172" y="1143000"/>
          <a:ext cx="876300" cy="4851400"/>
        </p:xfrm>
        <a:graphic>
          <a:graphicData uri="http://schemas.openxmlformats.org/drawingml/2006/table">
            <a:tbl>
              <a:tblPr firstRow="1" bandRow="1">
                <a:tableStyleId>{5C22544A-7EE6-4342-B048-85BDC9FD1C3A}</a:tableStyleId>
              </a:tblPr>
              <a:tblGrid>
                <a:gridCol w="876300"/>
              </a:tblGrid>
              <a:tr h="458381">
                <a:tc>
                  <a:txBody>
                    <a:bodyPr/>
                    <a:lstStyle/>
                    <a:p>
                      <a:pPr algn="ctr"/>
                      <a:r>
                        <a:rPr lang="en-US" sz="1200" dirty="0" smtClean="0">
                          <a:solidFill>
                            <a:schemeClr val="bg1"/>
                          </a:solidFill>
                        </a:rPr>
                        <a:t>8.18</a:t>
                      </a:r>
                      <a:endParaRPr lang="en-US" sz="1200" dirty="0">
                        <a:solidFill>
                          <a:schemeClr val="bg1"/>
                        </a:solidFill>
                      </a:endParaRPr>
                    </a:p>
                  </a:txBody>
                  <a:tcPr marL="91520" marR="91520" marT="45722" marB="45722" anchor="ctr">
                    <a:solidFill>
                      <a:srgbClr val="002060"/>
                    </a:solidFill>
                  </a:tcPr>
                </a:tc>
              </a:tr>
              <a:tr h="494119">
                <a:tc>
                  <a:txBody>
                    <a:bodyPr/>
                    <a:lstStyle/>
                    <a:p>
                      <a:pPr marL="0" algn="ctr" defTabSz="914400" rtl="0" eaLnBrk="1" fontAlgn="t" latinLnBrk="0" hangingPunct="1"/>
                      <a:r>
                        <a:rPr lang="en-ZA" sz="1200" kern="1200" dirty="0">
                          <a:solidFill>
                            <a:srgbClr val="002060"/>
                          </a:solidFill>
                          <a:latin typeface="+mn-lt"/>
                          <a:ea typeface="+mn-ea"/>
                          <a:cs typeface="+mn-cs"/>
                        </a:rPr>
                        <a:t>8.15</a:t>
                      </a:r>
                    </a:p>
                  </a:txBody>
                  <a:tcPr marL="9525" marR="9525" marT="9525" marB="0" anchor="ctr"/>
                </a:tc>
              </a:tr>
              <a:tr h="544328">
                <a:tc>
                  <a:txBody>
                    <a:bodyPr/>
                    <a:lstStyle/>
                    <a:p>
                      <a:pPr marL="0" algn="ctr" defTabSz="914400" rtl="0" eaLnBrk="1" fontAlgn="t" latinLnBrk="0" hangingPunct="1"/>
                      <a:r>
                        <a:rPr lang="en-ZA" sz="1200" kern="1200" dirty="0">
                          <a:solidFill>
                            <a:srgbClr val="002060"/>
                          </a:solidFill>
                          <a:latin typeface="+mn-lt"/>
                          <a:ea typeface="+mn-ea"/>
                          <a:cs typeface="+mn-cs"/>
                        </a:rPr>
                        <a:t>8.29</a:t>
                      </a:r>
                    </a:p>
                  </a:txBody>
                  <a:tcPr marL="9525" marR="9525" marT="9525" marB="0" anchor="ctr"/>
                </a:tc>
              </a:tr>
              <a:tr h="662172">
                <a:tc>
                  <a:txBody>
                    <a:bodyPr/>
                    <a:lstStyle/>
                    <a:p>
                      <a:pPr marL="0" algn="ctr" defTabSz="914400" rtl="0" eaLnBrk="1" fontAlgn="t" latinLnBrk="0" hangingPunct="1"/>
                      <a:r>
                        <a:rPr lang="en-ZA" sz="1200" kern="1200" dirty="0">
                          <a:solidFill>
                            <a:srgbClr val="002060"/>
                          </a:solidFill>
                          <a:latin typeface="+mn-lt"/>
                          <a:ea typeface="+mn-ea"/>
                          <a:cs typeface="+mn-cs"/>
                        </a:rPr>
                        <a:t>8.22</a:t>
                      </a:r>
                    </a:p>
                  </a:txBody>
                  <a:tcPr marL="9525" marR="9525" marT="9525" marB="0" anchor="ctr"/>
                </a:tc>
              </a:tr>
              <a:tr h="520700">
                <a:tc>
                  <a:txBody>
                    <a:bodyPr/>
                    <a:lstStyle/>
                    <a:p>
                      <a:pPr marL="0" algn="ctr" defTabSz="914400" rtl="0" eaLnBrk="1" fontAlgn="t" latinLnBrk="0" hangingPunct="1"/>
                      <a:r>
                        <a:rPr lang="en-ZA" sz="1200" kern="1200" dirty="0">
                          <a:solidFill>
                            <a:srgbClr val="002060"/>
                          </a:solidFill>
                          <a:latin typeface="+mn-lt"/>
                          <a:ea typeface="+mn-ea"/>
                          <a:cs typeface="+mn-cs"/>
                        </a:rPr>
                        <a:t>8.12</a:t>
                      </a:r>
                    </a:p>
                  </a:txBody>
                  <a:tcPr marL="9525" marR="9525" marT="9525" marB="0" anchor="ctr"/>
                </a:tc>
              </a:tr>
              <a:tr h="582526">
                <a:tc>
                  <a:txBody>
                    <a:bodyPr/>
                    <a:lstStyle/>
                    <a:p>
                      <a:pPr marL="0" algn="ctr" defTabSz="914400" rtl="0" eaLnBrk="1" fontAlgn="t" latinLnBrk="0" hangingPunct="1"/>
                      <a:r>
                        <a:rPr lang="en-ZA" sz="1200" kern="1200" dirty="0">
                          <a:solidFill>
                            <a:srgbClr val="002060"/>
                          </a:solidFill>
                          <a:latin typeface="+mn-lt"/>
                          <a:ea typeface="+mn-ea"/>
                          <a:cs typeface="+mn-cs"/>
                        </a:rPr>
                        <a:t>8.11</a:t>
                      </a:r>
                    </a:p>
                  </a:txBody>
                  <a:tcPr marL="9525" marR="9525" marT="9525" marB="0" anchor="ctr"/>
                </a:tc>
              </a:tr>
              <a:tr h="509674">
                <a:tc>
                  <a:txBody>
                    <a:bodyPr/>
                    <a:lstStyle/>
                    <a:p>
                      <a:pPr marL="0" algn="ctr" defTabSz="914400" rtl="0" eaLnBrk="1" fontAlgn="t" latinLnBrk="0" hangingPunct="1"/>
                      <a:r>
                        <a:rPr lang="en-ZA" sz="1200" kern="1200" dirty="0">
                          <a:solidFill>
                            <a:srgbClr val="002060"/>
                          </a:solidFill>
                          <a:latin typeface="+mn-lt"/>
                          <a:ea typeface="+mn-ea"/>
                          <a:cs typeface="+mn-cs"/>
                        </a:rPr>
                        <a:t>8.11</a:t>
                      </a:r>
                    </a:p>
                  </a:txBody>
                  <a:tcPr marL="9525" marR="9525" marT="9525" marB="0" anchor="ctr"/>
                </a:tc>
              </a:tr>
              <a:tr h="582526">
                <a:tc>
                  <a:txBody>
                    <a:bodyPr/>
                    <a:lstStyle/>
                    <a:p>
                      <a:pPr marL="0" algn="ctr" defTabSz="914400" rtl="0" eaLnBrk="1" fontAlgn="t" latinLnBrk="0" hangingPunct="1"/>
                      <a:r>
                        <a:rPr lang="en-ZA" sz="1200" kern="1200" dirty="0">
                          <a:solidFill>
                            <a:srgbClr val="002060"/>
                          </a:solidFill>
                          <a:latin typeface="+mn-lt"/>
                          <a:ea typeface="+mn-ea"/>
                          <a:cs typeface="+mn-cs"/>
                        </a:rPr>
                        <a:t>8.09</a:t>
                      </a:r>
                    </a:p>
                  </a:txBody>
                  <a:tcPr marL="9525" marR="9525" marT="9525" marB="0" anchor="ctr"/>
                </a:tc>
              </a:tr>
              <a:tr h="496974">
                <a:tc>
                  <a:txBody>
                    <a:bodyPr/>
                    <a:lstStyle/>
                    <a:p>
                      <a:pPr marL="0" algn="ctr" defTabSz="914400" rtl="0" eaLnBrk="1" fontAlgn="t" latinLnBrk="0" hangingPunct="1"/>
                      <a:r>
                        <a:rPr lang="en-ZA" sz="1200" kern="1200" dirty="0">
                          <a:solidFill>
                            <a:srgbClr val="002060"/>
                          </a:solidFill>
                          <a:latin typeface="+mn-lt"/>
                          <a:ea typeface="+mn-ea"/>
                          <a:cs typeface="+mn-cs"/>
                        </a:rPr>
                        <a:t>8.22</a:t>
                      </a:r>
                    </a:p>
                  </a:txBody>
                  <a:tcPr marL="9525" marR="9525" marT="9525" marB="0" anchor="ctr"/>
                </a:tc>
              </a:tr>
            </a:tbl>
          </a:graphicData>
        </a:graphic>
      </p:graphicFrame>
      <p:graphicFrame>
        <p:nvGraphicFramePr>
          <p:cNvPr id="8" name="Object 5"/>
          <p:cNvGraphicFramePr>
            <a:graphicFrameLocks noChangeAspect="1"/>
          </p:cNvGraphicFramePr>
          <p:nvPr>
            <p:extLst/>
          </p:nvPr>
        </p:nvGraphicFramePr>
        <p:xfrm>
          <a:off x="-266700" y="1016000"/>
          <a:ext cx="7759700" cy="5468938"/>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1580250"/>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2" name="TextBox 1"/>
          <p:cNvSpPr txBox="1"/>
          <p:nvPr/>
        </p:nvSpPr>
        <p:spPr>
          <a:xfrm>
            <a:off x="9882" y="6616700"/>
            <a:ext cx="774571" cy="230832"/>
          </a:xfrm>
          <a:prstGeom prst="rect">
            <a:avLst/>
          </a:prstGeom>
          <a:noFill/>
        </p:spPr>
        <p:txBody>
          <a:bodyPr wrap="none" rtlCol="0">
            <a:spAutoFit/>
          </a:bodyPr>
          <a:lstStyle/>
          <a:p>
            <a:r>
              <a:rPr lang="en-US" sz="900" i="0" dirty="0" smtClean="0">
                <a:solidFill>
                  <a:srgbClr val="002060"/>
                </a:solidFill>
              </a:rPr>
              <a:t>B1a – QB1i</a:t>
            </a:r>
            <a:endParaRPr lang="en-US" sz="900" i="0" dirty="0">
              <a:solidFill>
                <a:srgbClr val="002060"/>
              </a:solidFill>
            </a:endParaRPr>
          </a:p>
        </p:txBody>
      </p:sp>
      <p:sp>
        <p:nvSpPr>
          <p:cNvPr id="4" name="Right Arrow 3"/>
          <p:cNvSpPr/>
          <p:nvPr/>
        </p:nvSpPr>
        <p:spPr bwMode="auto">
          <a:xfrm>
            <a:off x="75645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103586" y="66005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66005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378294" y="67236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228575" y="889000"/>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774810" y="905590"/>
            <a:ext cx="657552" cy="276999"/>
          </a:xfrm>
          <a:prstGeom prst="rect">
            <a:avLst/>
          </a:prstGeom>
          <a:noFill/>
        </p:spPr>
        <p:txBody>
          <a:bodyPr wrap="none" rtlCol="0">
            <a:spAutoFit/>
          </a:bodyPr>
          <a:lstStyle>
            <a:defPPr>
              <a:defRPr lang="en-US"/>
            </a:defPPr>
            <a:lvl1pPr>
              <a:defRPr i="0">
                <a:solidFill>
                  <a:srgbClr val="000066"/>
                </a:solidFill>
              </a:defRPr>
            </a:lvl1pPr>
          </a:lstStyle>
          <a:p>
            <a:r>
              <a:rPr lang="en-ZA" dirty="0"/>
              <a:t>n =514</a:t>
            </a:r>
          </a:p>
        </p:txBody>
      </p:sp>
      <p:sp>
        <p:nvSpPr>
          <p:cNvPr id="14" name="Title 1"/>
          <p:cNvSpPr txBox="1">
            <a:spLocks noGrp="1"/>
          </p:cNvSpPr>
          <p:nvPr>
            <p:ph type="title"/>
          </p:nvPr>
        </p:nvSpPr>
        <p:spPr>
          <a:xfrm>
            <a:off x="0" y="141288"/>
            <a:ext cx="9144000"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Rating of Interpersonal Skills</a:t>
            </a:r>
            <a:endParaRPr lang="en-ZA" sz="3200" b="1" dirty="0">
              <a:solidFill>
                <a:schemeClr val="accent1">
                  <a:lumMod val="50000"/>
                </a:schemeClr>
              </a:solidFill>
            </a:endParaRPr>
          </a:p>
        </p:txBody>
      </p:sp>
    </p:spTree>
    <p:extLst>
      <p:ext uri="{BB962C8B-B14F-4D97-AF65-F5344CB8AC3E}">
        <p14:creationId xmlns:p14="http://schemas.microsoft.com/office/powerpoint/2010/main" val="40920010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Rectangle 16"/>
          <p:cNvSpPr>
            <a:spLocks noChangeArrowheads="1"/>
          </p:cNvSpPr>
          <p:nvPr/>
        </p:nvSpPr>
        <p:spPr bwMode="auto">
          <a:xfrm>
            <a:off x="130674" y="277677"/>
            <a:ext cx="743056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Interpersonal </a:t>
            </a:r>
            <a:r>
              <a:rPr lang="en-ZA" sz="1800" i="0" dirty="0" smtClean="0">
                <a:solidFill>
                  <a:schemeClr val="bg1"/>
                </a:solidFill>
                <a:latin typeface="+mj-lt"/>
                <a:ea typeface="+mj-ea"/>
                <a:cs typeface="+mj-cs"/>
              </a:rPr>
              <a:t>Skills</a:t>
            </a:r>
            <a:endParaRPr lang="en-GB" sz="1800" b="1" i="0" dirty="0">
              <a:solidFill>
                <a:srgbClr val="FF0000"/>
              </a:solidFill>
              <a:latin typeface="+mj-lt"/>
              <a:ea typeface="+mj-ea"/>
              <a:cs typeface="+mj-cs"/>
            </a:endParaRPr>
          </a:p>
        </p:txBody>
      </p:sp>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273120" y="957591"/>
            <a:ext cx="8688280" cy="5401248"/>
            <a:chOff x="-56517" y="303925"/>
            <a:chExt cx="9055185" cy="4855904"/>
          </a:xfrm>
        </p:grpSpPr>
        <p:graphicFrame>
          <p:nvGraphicFramePr>
            <p:cNvPr id="2" name="Object 97"/>
            <p:cNvGraphicFramePr>
              <a:graphicFrameLocks noChangeAspect="1"/>
            </p:cNvGraphicFramePr>
            <p:nvPr>
              <p:extLst/>
            </p:nvPr>
          </p:nvGraphicFramePr>
          <p:xfrm>
            <a:off x="1321674" y="440673"/>
            <a:ext cx="7329546" cy="3873401"/>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303925"/>
              <a:ext cx="9055185" cy="4855904"/>
              <a:chOff x="-56517" y="303925"/>
              <a:chExt cx="9055185" cy="4855904"/>
            </a:xfrm>
          </p:grpSpPr>
          <p:sp>
            <p:nvSpPr>
              <p:cNvPr id="100" name="Line 3"/>
              <p:cNvSpPr>
                <a:spLocks noChangeShapeType="1"/>
              </p:cNvSpPr>
              <p:nvPr/>
            </p:nvSpPr>
            <p:spPr bwMode="auto">
              <a:xfrm flipV="1">
                <a:off x="4749942" y="904739"/>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6384" y="2953077"/>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5"/>
                <a:ext cx="4366850" cy="261740"/>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4741152" y="646457"/>
                <a:ext cx="4180778" cy="261740"/>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634832"/>
                <a:ext cx="4340030" cy="261741"/>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4705950" y="4633679"/>
                <a:ext cx="4195864" cy="260588"/>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4865803"/>
                <a:ext cx="4171424"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7981427" y="2675115"/>
                <a:ext cx="890213"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chemeClr val="bg1"/>
                    </a:solidFill>
                    <a:latin typeface="Verdana" pitchFamily="34" charset="0"/>
                    <a:ea typeface="Arial Unicode MS" pitchFamily="34" charset="-128"/>
                    <a:cs typeface="Arial Unicode MS" pitchFamily="34" charset="-128"/>
                  </a:rPr>
                  <a:t>13%</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3944897" y="910503"/>
                <a:ext cx="786833"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8.18</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rot="5400000">
                <a:off x="7721658" y="2667389"/>
                <a:ext cx="139282" cy="38025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303925"/>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0" name="Text Box 35"/>
          <p:cNvSpPr txBox="1">
            <a:spLocks noChangeArrowheads="1"/>
          </p:cNvSpPr>
          <p:nvPr/>
        </p:nvSpPr>
        <p:spPr bwMode="auto">
          <a:xfrm>
            <a:off x="715024" y="3634863"/>
            <a:ext cx="2193749" cy="252518"/>
          </a:xfrm>
          <a:prstGeom prst="rect">
            <a:avLst/>
          </a:prstGeom>
          <a:noFill/>
          <a:ln w="9525">
            <a:noFill/>
            <a:miter lim="800000"/>
            <a:headEnd/>
            <a:tailEnd/>
          </a:ln>
        </p:spPr>
        <p:txBody>
          <a:bodyPr wrap="square">
            <a:spAutoFit/>
          </a:bodyPr>
          <a:lstStyle/>
          <a:p>
            <a:r>
              <a:rPr lang="en-ZA" sz="1000" b="1" i="0" dirty="0">
                <a:solidFill>
                  <a:srgbClr val="FF0000"/>
                </a:solidFill>
              </a:rPr>
              <a:t>Flexible and open to new ideas</a:t>
            </a:r>
            <a:endParaRPr lang="en-US" sz="1000" b="1" i="0" dirty="0">
              <a:solidFill>
                <a:srgbClr val="FF0000"/>
              </a:solidFill>
            </a:endParaRPr>
          </a:p>
        </p:txBody>
      </p:sp>
      <p:sp>
        <p:nvSpPr>
          <p:cNvPr id="121" name="Text Box 37"/>
          <p:cNvSpPr txBox="1">
            <a:spLocks noChangeArrowheads="1"/>
          </p:cNvSpPr>
          <p:nvPr/>
        </p:nvSpPr>
        <p:spPr bwMode="auto">
          <a:xfrm>
            <a:off x="5352756" y="4501338"/>
            <a:ext cx="1713674" cy="246221"/>
          </a:xfrm>
          <a:prstGeom prst="rect">
            <a:avLst/>
          </a:prstGeom>
          <a:noFill/>
          <a:ln w="9525">
            <a:noFill/>
            <a:miter lim="800000"/>
            <a:headEnd/>
            <a:tailEnd/>
          </a:ln>
        </p:spPr>
        <p:txBody>
          <a:bodyPr wrap="square">
            <a:spAutoFit/>
          </a:bodyPr>
          <a:lstStyle/>
          <a:p>
            <a:r>
              <a:rPr lang="en-US" sz="1000" b="1" i="0" dirty="0">
                <a:solidFill>
                  <a:srgbClr val="0070C0"/>
                </a:solidFill>
              </a:rPr>
              <a:t>Demonstrates respect </a:t>
            </a:r>
          </a:p>
        </p:txBody>
      </p:sp>
      <p:sp>
        <p:nvSpPr>
          <p:cNvPr id="122" name="Text Box 39"/>
          <p:cNvSpPr txBox="1">
            <a:spLocks noChangeArrowheads="1"/>
          </p:cNvSpPr>
          <p:nvPr/>
        </p:nvSpPr>
        <p:spPr bwMode="auto">
          <a:xfrm>
            <a:off x="4837564" y="3940853"/>
            <a:ext cx="1219200" cy="246221"/>
          </a:xfrm>
          <a:prstGeom prst="rect">
            <a:avLst/>
          </a:prstGeom>
          <a:noFill/>
          <a:ln w="9525">
            <a:noFill/>
            <a:miter lim="800000"/>
            <a:headEnd/>
            <a:tailEnd/>
          </a:ln>
        </p:spPr>
        <p:txBody>
          <a:bodyPr>
            <a:spAutoFit/>
          </a:bodyPr>
          <a:lstStyle/>
          <a:p>
            <a:r>
              <a:rPr lang="en-US" sz="1000" b="1" i="0" dirty="0">
                <a:solidFill>
                  <a:srgbClr val="0070C0"/>
                </a:solidFill>
              </a:rPr>
              <a:t>Approachable</a:t>
            </a:r>
          </a:p>
        </p:txBody>
      </p:sp>
      <p:sp>
        <p:nvSpPr>
          <p:cNvPr id="123" name="Text Box 41"/>
          <p:cNvSpPr txBox="1">
            <a:spLocks noChangeArrowheads="1"/>
          </p:cNvSpPr>
          <p:nvPr/>
        </p:nvSpPr>
        <p:spPr bwMode="auto">
          <a:xfrm>
            <a:off x="656012" y="1978754"/>
            <a:ext cx="3512573" cy="246221"/>
          </a:xfrm>
          <a:prstGeom prst="rect">
            <a:avLst/>
          </a:prstGeom>
          <a:noFill/>
          <a:ln w="9525">
            <a:noFill/>
            <a:miter lim="800000"/>
            <a:headEnd/>
            <a:tailEnd/>
          </a:ln>
        </p:spPr>
        <p:txBody>
          <a:bodyPr wrap="square">
            <a:spAutoFit/>
          </a:bodyPr>
          <a:lstStyle/>
          <a:p>
            <a:r>
              <a:rPr lang="en-ZA" sz="1000" b="1" i="0" dirty="0">
                <a:solidFill>
                  <a:srgbClr val="FF0000"/>
                </a:solidFill>
              </a:rPr>
              <a:t>Empathetic and understanding towards team members</a:t>
            </a:r>
            <a:endParaRPr lang="en-US" sz="1000" b="1" i="0" dirty="0">
              <a:solidFill>
                <a:srgbClr val="FF0000"/>
              </a:solidFill>
            </a:endParaRPr>
          </a:p>
        </p:txBody>
      </p:sp>
      <p:sp>
        <p:nvSpPr>
          <p:cNvPr id="124" name="Text Box 41"/>
          <p:cNvSpPr txBox="1">
            <a:spLocks noChangeArrowheads="1"/>
          </p:cNvSpPr>
          <p:nvPr/>
        </p:nvSpPr>
        <p:spPr bwMode="auto">
          <a:xfrm>
            <a:off x="1811899" y="3274514"/>
            <a:ext cx="1436687" cy="246221"/>
          </a:xfrm>
          <a:prstGeom prst="rect">
            <a:avLst/>
          </a:prstGeom>
          <a:noFill/>
          <a:ln w="9525">
            <a:noFill/>
            <a:miter lim="800000"/>
            <a:headEnd/>
            <a:tailEnd/>
          </a:ln>
        </p:spPr>
        <p:txBody>
          <a:bodyPr>
            <a:spAutoFit/>
          </a:bodyPr>
          <a:lstStyle/>
          <a:p>
            <a:r>
              <a:rPr lang="en-US" sz="1000" b="1" i="0" dirty="0">
                <a:solidFill>
                  <a:srgbClr val="FF0000"/>
                </a:solidFill>
              </a:rPr>
              <a:t>Communicates well</a:t>
            </a:r>
          </a:p>
        </p:txBody>
      </p:sp>
      <p:sp>
        <p:nvSpPr>
          <p:cNvPr id="125" name="Text Box 41"/>
          <p:cNvSpPr txBox="1">
            <a:spLocks noChangeArrowheads="1"/>
          </p:cNvSpPr>
          <p:nvPr/>
        </p:nvSpPr>
        <p:spPr bwMode="auto">
          <a:xfrm>
            <a:off x="2280161" y="4213483"/>
            <a:ext cx="1028728" cy="246221"/>
          </a:xfrm>
          <a:prstGeom prst="rect">
            <a:avLst/>
          </a:prstGeom>
          <a:noFill/>
          <a:ln w="9525">
            <a:noFill/>
            <a:miter lim="800000"/>
            <a:headEnd/>
            <a:tailEnd/>
          </a:ln>
        </p:spPr>
        <p:txBody>
          <a:bodyPr wrap="square">
            <a:spAutoFit/>
          </a:bodyPr>
          <a:lstStyle/>
          <a:p>
            <a:r>
              <a:rPr lang="en-US" sz="1000" b="1" i="0" dirty="0">
                <a:solidFill>
                  <a:srgbClr val="FFC000"/>
                </a:solidFill>
              </a:rPr>
              <a:t>Good listener</a:t>
            </a:r>
          </a:p>
        </p:txBody>
      </p:sp>
      <p:sp>
        <p:nvSpPr>
          <p:cNvPr id="27"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8" name="Text Box 41"/>
          <p:cNvSpPr txBox="1">
            <a:spLocks noChangeArrowheads="1"/>
          </p:cNvSpPr>
          <p:nvPr/>
        </p:nvSpPr>
        <p:spPr bwMode="auto">
          <a:xfrm>
            <a:off x="713440" y="4514038"/>
            <a:ext cx="2096000" cy="246221"/>
          </a:xfrm>
          <a:prstGeom prst="rect">
            <a:avLst/>
          </a:prstGeom>
          <a:noFill/>
          <a:ln w="9525">
            <a:noFill/>
            <a:miter lim="800000"/>
            <a:headEnd/>
            <a:tailEnd/>
          </a:ln>
        </p:spPr>
        <p:txBody>
          <a:bodyPr wrap="square">
            <a:spAutoFit/>
          </a:bodyPr>
          <a:lstStyle/>
          <a:p>
            <a:r>
              <a:rPr lang="en-US" sz="1000" b="1" i="0" dirty="0">
                <a:solidFill>
                  <a:srgbClr val="FFC000"/>
                </a:solidFill>
              </a:rPr>
              <a:t>Provides constructive criticism</a:t>
            </a:r>
          </a:p>
        </p:txBody>
      </p:sp>
      <p:sp>
        <p:nvSpPr>
          <p:cNvPr id="29" name="Text Box 41"/>
          <p:cNvSpPr txBox="1">
            <a:spLocks noChangeArrowheads="1"/>
          </p:cNvSpPr>
          <p:nvPr/>
        </p:nvSpPr>
        <p:spPr bwMode="auto">
          <a:xfrm>
            <a:off x="4926464" y="3128838"/>
            <a:ext cx="2001202" cy="246221"/>
          </a:xfrm>
          <a:prstGeom prst="rect">
            <a:avLst/>
          </a:prstGeom>
          <a:noFill/>
          <a:ln w="9525">
            <a:noFill/>
            <a:miter lim="800000"/>
            <a:headEnd/>
            <a:tailEnd/>
          </a:ln>
        </p:spPr>
        <p:txBody>
          <a:bodyPr wrap="square">
            <a:spAutoFit/>
          </a:bodyPr>
          <a:lstStyle/>
          <a:p>
            <a:r>
              <a:rPr lang="en-US" sz="1000" b="1" i="0" dirty="0">
                <a:solidFill>
                  <a:srgbClr val="002060"/>
                </a:solidFill>
              </a:rPr>
              <a:t>Supportive of team members</a:t>
            </a:r>
          </a:p>
        </p:txBody>
      </p:sp>
      <p:sp>
        <p:nvSpPr>
          <p:cNvPr id="30" name="TextBox 29"/>
          <p:cNvSpPr txBox="1"/>
          <p:nvPr/>
        </p:nvSpPr>
        <p:spPr>
          <a:xfrm>
            <a:off x="6598890" y="1021091"/>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31"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Interpersonal Skill – </a:t>
            </a:r>
            <a:r>
              <a:rPr lang="en-ZA" sz="3200" b="1" dirty="0" smtClean="0">
                <a:solidFill>
                  <a:srgbClr val="002060"/>
                </a:solidFill>
              </a:rPr>
              <a:t>Impact Level 2</a:t>
            </a:r>
            <a:endParaRPr lang="en-ZA" sz="3200" b="1" dirty="0">
              <a:solidFill>
                <a:srgbClr val="002060"/>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39</a:t>
            </a:fld>
            <a:endParaRPr lang="en-US"/>
          </a:p>
        </p:txBody>
      </p:sp>
    </p:spTree>
    <p:extLst>
      <p:ext uri="{BB962C8B-B14F-4D97-AF65-F5344CB8AC3E}">
        <p14:creationId xmlns:p14="http://schemas.microsoft.com/office/powerpoint/2010/main" val="346869179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50"/>
            <a:ext cx="9144000" cy="514350"/>
          </a:xfrm>
          <a:solidFill>
            <a:schemeClr val="accent2"/>
          </a:solidFill>
        </p:spPr>
        <p:txBody>
          <a:bodyPr>
            <a:noAutofit/>
          </a:bodyPr>
          <a:lstStyle/>
          <a:p>
            <a:pPr algn="l"/>
            <a:r>
              <a:rPr lang="en-ZA" sz="3200" b="1" dirty="0" smtClean="0">
                <a:solidFill>
                  <a:schemeClr val="bg1"/>
                </a:solidFill>
              </a:rPr>
              <a:t>Presentation Overview</a:t>
            </a:r>
            <a:endParaRPr lang="en-ZA" sz="3200" b="1" dirty="0">
              <a:solidFill>
                <a:schemeClr val="bg1"/>
              </a:solidFill>
            </a:endParaRPr>
          </a:p>
        </p:txBody>
      </p:sp>
      <p:sp>
        <p:nvSpPr>
          <p:cNvPr id="3" name="Content Placeholder 2"/>
          <p:cNvSpPr>
            <a:spLocks noGrp="1"/>
          </p:cNvSpPr>
          <p:nvPr>
            <p:ph sz="quarter" idx="10"/>
          </p:nvPr>
        </p:nvSpPr>
        <p:spPr>
          <a:xfrm>
            <a:off x="189134" y="785814"/>
            <a:ext cx="8667491" cy="4595655"/>
          </a:xfrm>
        </p:spPr>
        <p:txBody>
          <a:bodyPr>
            <a:normAutofit fontScale="77500" lnSpcReduction="20000"/>
          </a:bodyPr>
          <a:lstStyle/>
          <a:p>
            <a:pPr>
              <a:lnSpc>
                <a:spcPct val="200000"/>
              </a:lnSpc>
              <a:spcBef>
                <a:spcPts val="1200"/>
              </a:spcBef>
              <a:defRPr/>
            </a:pPr>
            <a:r>
              <a:rPr lang="en-US" sz="2800" dirty="0" smtClean="0">
                <a:solidFill>
                  <a:srgbClr val="082439"/>
                </a:solidFill>
              </a:rPr>
              <a:t>Research </a:t>
            </a:r>
            <a:r>
              <a:rPr lang="en-US" sz="2800" dirty="0">
                <a:solidFill>
                  <a:srgbClr val="082439"/>
                </a:solidFill>
              </a:rPr>
              <a:t>Objectives</a:t>
            </a:r>
          </a:p>
          <a:p>
            <a:pPr>
              <a:lnSpc>
                <a:spcPct val="200000"/>
              </a:lnSpc>
              <a:spcBef>
                <a:spcPts val="1200"/>
              </a:spcBef>
              <a:defRPr/>
            </a:pPr>
            <a:r>
              <a:rPr lang="en-US" sz="2800" dirty="0">
                <a:solidFill>
                  <a:srgbClr val="082439"/>
                </a:solidFill>
              </a:rPr>
              <a:t>Research Methodology, Target Market and Achieved Sample</a:t>
            </a:r>
          </a:p>
          <a:p>
            <a:pPr>
              <a:lnSpc>
                <a:spcPct val="200000"/>
              </a:lnSpc>
              <a:spcBef>
                <a:spcPts val="1200"/>
              </a:spcBef>
              <a:defRPr/>
            </a:pPr>
            <a:r>
              <a:rPr lang="en-US" sz="2800" dirty="0">
                <a:solidFill>
                  <a:srgbClr val="082439"/>
                </a:solidFill>
              </a:rPr>
              <a:t>Highlights of Qualitative Research Findings</a:t>
            </a:r>
          </a:p>
          <a:p>
            <a:pPr>
              <a:lnSpc>
                <a:spcPct val="200000"/>
              </a:lnSpc>
              <a:spcBef>
                <a:spcPts val="1200"/>
              </a:spcBef>
              <a:defRPr/>
            </a:pPr>
            <a:r>
              <a:rPr lang="en-US" sz="2800" dirty="0">
                <a:solidFill>
                  <a:srgbClr val="082439"/>
                </a:solidFill>
              </a:rPr>
              <a:t>Demographics</a:t>
            </a:r>
          </a:p>
          <a:p>
            <a:pPr>
              <a:lnSpc>
                <a:spcPct val="200000"/>
              </a:lnSpc>
              <a:spcBef>
                <a:spcPts val="1200"/>
              </a:spcBef>
              <a:defRPr/>
            </a:pPr>
            <a:r>
              <a:rPr lang="en-US" sz="2800" dirty="0">
                <a:solidFill>
                  <a:srgbClr val="082439"/>
                </a:solidFill>
              </a:rPr>
              <a:t>Main Research Findings</a:t>
            </a:r>
          </a:p>
          <a:p>
            <a:pPr lvl="0">
              <a:lnSpc>
                <a:spcPct val="200000"/>
              </a:lnSpc>
              <a:spcBef>
                <a:spcPts val="1200"/>
              </a:spcBef>
              <a:defRPr/>
            </a:pPr>
            <a:r>
              <a:rPr lang="en-US" sz="2800" dirty="0">
                <a:solidFill>
                  <a:srgbClr val="082439"/>
                </a:solidFill>
              </a:rPr>
              <a:t>Insights and Strategic Implications</a:t>
            </a:r>
            <a:endParaRPr lang="en-US" sz="2800" dirty="0"/>
          </a:p>
          <a:p>
            <a:endParaRPr lang="en-GB" dirty="0"/>
          </a:p>
          <a:p>
            <a:pPr marL="0" indent="0" algn="ctr">
              <a:buNone/>
            </a:pPr>
            <a:endParaRPr lang="en-GB" sz="2800" dirty="0" smtClean="0"/>
          </a:p>
          <a:p>
            <a:pPr marL="0" indent="0" algn="ctr">
              <a:buNone/>
            </a:pPr>
            <a:endParaRPr lang="en-GB" sz="2800" dirty="0"/>
          </a:p>
          <a:p>
            <a:pPr marL="0" indent="0" algn="ctr">
              <a:buNone/>
            </a:pPr>
            <a:endParaRPr lang="en-GB" sz="2800" dirty="0" smtClean="0"/>
          </a:p>
          <a:p>
            <a:pPr marL="0" indent="0" algn="ctr">
              <a:buNone/>
            </a:pPr>
            <a:endParaRPr lang="en-GB" sz="1500" dirty="0"/>
          </a:p>
          <a:p>
            <a:pPr marL="0" indent="0" algn="ctr">
              <a:buNone/>
            </a:pPr>
            <a:endParaRPr lang="en-GB" sz="3000" b="1" dirty="0" smtClean="0"/>
          </a:p>
          <a:p>
            <a:pPr marL="0" indent="0" algn="ctr">
              <a:buNone/>
            </a:pPr>
            <a:endParaRPr lang="en-GB" sz="2800" dirty="0"/>
          </a:p>
          <a:p>
            <a:endParaRPr lang="en-ZA" dirty="0"/>
          </a:p>
          <a:p>
            <a:endParaRPr lang="en-ZA" dirty="0"/>
          </a:p>
        </p:txBody>
      </p:sp>
      <p:sp>
        <p:nvSpPr>
          <p:cNvPr id="4" name="TextBox 3"/>
          <p:cNvSpPr txBox="1"/>
          <p:nvPr/>
        </p:nvSpPr>
        <p:spPr>
          <a:xfrm>
            <a:off x="7867411" y="6277895"/>
            <a:ext cx="301686" cy="369332"/>
          </a:xfrm>
          <a:prstGeom prst="rect">
            <a:avLst/>
          </a:prstGeom>
          <a:noFill/>
        </p:spPr>
        <p:txBody>
          <a:bodyPr wrap="none" rtlCol="0">
            <a:spAutoFit/>
          </a:bodyPr>
          <a:lstStyle/>
          <a:p>
            <a:r>
              <a:rPr lang="en-US" dirty="0" smtClean="0"/>
              <a:t>4</a:t>
            </a:r>
            <a:endParaRPr lang="en-US" dirty="0"/>
          </a:p>
        </p:txBody>
      </p:sp>
    </p:spTree>
    <p:extLst>
      <p:ext uri="{BB962C8B-B14F-4D97-AF65-F5344CB8AC3E}">
        <p14:creationId xmlns:p14="http://schemas.microsoft.com/office/powerpoint/2010/main" val="22855608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413270" y="6369050"/>
            <a:ext cx="534176" cy="365125"/>
          </a:xfrm>
          <a:noFill/>
        </p:spPr>
        <p:txBody>
          <a:bodyPr/>
          <a:lstStyle/>
          <a:p>
            <a:pPr defTabSz="895350"/>
            <a:fld id="{677CFAFA-C1DD-48E4-9BA6-11E4122FBC8D}" type="slidenum">
              <a:rPr lang="en-US" smtClean="0"/>
              <a:pPr defTabSz="895350"/>
              <a:t>40</a:t>
            </a:fld>
            <a:endParaRPr lang="en-US" dirty="0" smtClean="0"/>
          </a:p>
        </p:txBody>
      </p:sp>
      <p:graphicFrame>
        <p:nvGraphicFramePr>
          <p:cNvPr id="5" name="Table 4"/>
          <p:cNvGraphicFramePr>
            <a:graphicFrameLocks noGrp="1"/>
          </p:cNvGraphicFramePr>
          <p:nvPr>
            <p:extLst/>
          </p:nvPr>
        </p:nvGraphicFramePr>
        <p:xfrm>
          <a:off x="8081172" y="1143000"/>
          <a:ext cx="876300" cy="4851400"/>
        </p:xfrm>
        <a:graphic>
          <a:graphicData uri="http://schemas.openxmlformats.org/drawingml/2006/table">
            <a:tbl>
              <a:tblPr firstRow="1" bandRow="1">
                <a:tableStyleId>{5C22544A-7EE6-4342-B048-85BDC9FD1C3A}</a:tableStyleId>
              </a:tblPr>
              <a:tblGrid>
                <a:gridCol w="876300"/>
              </a:tblGrid>
              <a:tr h="458381">
                <a:tc>
                  <a:txBody>
                    <a:bodyPr/>
                    <a:lstStyle/>
                    <a:p>
                      <a:pPr algn="ctr"/>
                      <a:r>
                        <a:rPr lang="en-US" sz="1200" dirty="0" smtClean="0">
                          <a:solidFill>
                            <a:schemeClr val="bg1"/>
                          </a:solidFill>
                        </a:rPr>
                        <a:t>8.28</a:t>
                      </a:r>
                      <a:endParaRPr lang="en-US" sz="1200" dirty="0">
                        <a:solidFill>
                          <a:schemeClr val="bg1"/>
                        </a:solidFill>
                      </a:endParaRPr>
                    </a:p>
                  </a:txBody>
                  <a:tcPr marL="91520" marR="91520" marT="45722" marB="45722" anchor="ctr">
                    <a:solidFill>
                      <a:srgbClr val="002060"/>
                    </a:solidFill>
                  </a:tcPr>
                </a:tc>
              </a:tr>
              <a:tr h="494119">
                <a:tc>
                  <a:txBody>
                    <a:bodyPr/>
                    <a:lstStyle/>
                    <a:p>
                      <a:pPr algn="ctr" fontAlgn="t"/>
                      <a:r>
                        <a:rPr lang="en-ZA" sz="1200" kern="1200" dirty="0">
                          <a:solidFill>
                            <a:srgbClr val="002060"/>
                          </a:solidFill>
                          <a:latin typeface="+mn-lt"/>
                          <a:ea typeface="+mn-ea"/>
                          <a:cs typeface="+mn-cs"/>
                        </a:rPr>
                        <a:t>8.05</a:t>
                      </a:r>
                    </a:p>
                  </a:txBody>
                  <a:tcPr marL="9525" marR="9525" marT="9525" marB="0" anchor="ctr"/>
                </a:tc>
              </a:tr>
              <a:tr h="544328">
                <a:tc>
                  <a:txBody>
                    <a:bodyPr/>
                    <a:lstStyle/>
                    <a:p>
                      <a:pPr algn="ctr" fontAlgn="t"/>
                      <a:r>
                        <a:rPr lang="en-ZA" sz="1200" kern="1200" dirty="0">
                          <a:solidFill>
                            <a:srgbClr val="002060"/>
                          </a:solidFill>
                          <a:latin typeface="+mn-lt"/>
                          <a:ea typeface="+mn-ea"/>
                          <a:cs typeface="+mn-cs"/>
                        </a:rPr>
                        <a:t>7.99</a:t>
                      </a:r>
                    </a:p>
                  </a:txBody>
                  <a:tcPr marL="9525" marR="9525" marT="9525" marB="0" anchor="ctr"/>
                </a:tc>
              </a:tr>
              <a:tr h="662172">
                <a:tc>
                  <a:txBody>
                    <a:bodyPr/>
                    <a:lstStyle/>
                    <a:p>
                      <a:pPr algn="ctr" fontAlgn="t"/>
                      <a:r>
                        <a:rPr lang="en-ZA" sz="1200" kern="1200" dirty="0">
                          <a:solidFill>
                            <a:srgbClr val="002060"/>
                          </a:solidFill>
                          <a:latin typeface="+mn-lt"/>
                          <a:ea typeface="+mn-ea"/>
                          <a:cs typeface="+mn-cs"/>
                        </a:rPr>
                        <a:t>7.96</a:t>
                      </a:r>
                    </a:p>
                  </a:txBody>
                  <a:tcPr marL="9525" marR="9525" marT="9525" marB="0" anchor="ctr"/>
                </a:tc>
              </a:tr>
              <a:tr h="520700">
                <a:tc>
                  <a:txBody>
                    <a:bodyPr/>
                    <a:lstStyle/>
                    <a:p>
                      <a:pPr algn="ctr" fontAlgn="t"/>
                      <a:r>
                        <a:rPr lang="en-ZA" sz="1200" kern="1200" dirty="0">
                          <a:solidFill>
                            <a:srgbClr val="002060"/>
                          </a:solidFill>
                          <a:latin typeface="+mn-lt"/>
                          <a:ea typeface="+mn-ea"/>
                          <a:cs typeface="+mn-cs"/>
                        </a:rPr>
                        <a:t>7.88</a:t>
                      </a:r>
                    </a:p>
                  </a:txBody>
                  <a:tcPr marL="9525" marR="9525" marT="9525" marB="0" anchor="ctr"/>
                </a:tc>
              </a:tr>
              <a:tr h="582526">
                <a:tc>
                  <a:txBody>
                    <a:bodyPr/>
                    <a:lstStyle/>
                    <a:p>
                      <a:pPr algn="ctr" fontAlgn="t"/>
                      <a:r>
                        <a:rPr lang="en-ZA" sz="1200" kern="1200" dirty="0">
                          <a:solidFill>
                            <a:srgbClr val="002060"/>
                          </a:solidFill>
                          <a:latin typeface="+mn-lt"/>
                          <a:ea typeface="+mn-ea"/>
                          <a:cs typeface="+mn-cs"/>
                        </a:rPr>
                        <a:t>8.60</a:t>
                      </a:r>
                    </a:p>
                  </a:txBody>
                  <a:tcPr marL="9525" marR="9525" marT="9525" marB="0" anchor="ctr"/>
                </a:tc>
              </a:tr>
              <a:tr h="509674">
                <a:tc>
                  <a:txBody>
                    <a:bodyPr/>
                    <a:lstStyle/>
                    <a:p>
                      <a:pPr algn="ctr" fontAlgn="t"/>
                      <a:r>
                        <a:rPr lang="en-ZA" sz="1200" kern="1200" dirty="0">
                          <a:solidFill>
                            <a:srgbClr val="002060"/>
                          </a:solidFill>
                          <a:latin typeface="+mn-lt"/>
                          <a:ea typeface="+mn-ea"/>
                          <a:cs typeface="+mn-cs"/>
                        </a:rPr>
                        <a:t>8.26</a:t>
                      </a:r>
                    </a:p>
                  </a:txBody>
                  <a:tcPr marL="9525" marR="9525" marT="9525" marB="0" anchor="ctr"/>
                </a:tc>
              </a:tr>
              <a:tr h="582526">
                <a:tc>
                  <a:txBody>
                    <a:bodyPr/>
                    <a:lstStyle/>
                    <a:p>
                      <a:pPr algn="ctr" fontAlgn="t"/>
                      <a:r>
                        <a:rPr lang="en-ZA" sz="1200" kern="1200" dirty="0">
                          <a:solidFill>
                            <a:srgbClr val="002060"/>
                          </a:solidFill>
                          <a:latin typeface="+mn-lt"/>
                          <a:ea typeface="+mn-ea"/>
                          <a:cs typeface="+mn-cs"/>
                        </a:rPr>
                        <a:t>8.12</a:t>
                      </a:r>
                    </a:p>
                  </a:txBody>
                  <a:tcPr marL="9525" marR="9525" marT="9525" marB="0" anchor="ctr"/>
                </a:tc>
              </a:tr>
              <a:tr h="496974">
                <a:tc>
                  <a:txBody>
                    <a:bodyPr/>
                    <a:lstStyle/>
                    <a:p>
                      <a:pPr algn="ctr" fontAlgn="t"/>
                      <a:r>
                        <a:rPr lang="en-ZA" sz="1200" kern="1200" dirty="0">
                          <a:solidFill>
                            <a:srgbClr val="002060"/>
                          </a:solidFill>
                          <a:latin typeface="+mn-lt"/>
                          <a:ea typeface="+mn-ea"/>
                          <a:cs typeface="+mn-cs"/>
                        </a:rPr>
                        <a:t>8.40</a:t>
                      </a:r>
                    </a:p>
                  </a:txBody>
                  <a:tcPr marL="9525" marR="9525" marT="9525" marB="0" anchor="ctr"/>
                </a:tc>
              </a:tr>
            </a:tbl>
          </a:graphicData>
        </a:graphic>
      </p:graphicFrame>
      <p:graphicFrame>
        <p:nvGraphicFramePr>
          <p:cNvPr id="2" name="Object 5"/>
          <p:cNvGraphicFramePr>
            <a:graphicFrameLocks noChangeAspect="1"/>
          </p:cNvGraphicFramePr>
          <p:nvPr>
            <p:extLst/>
          </p:nvPr>
        </p:nvGraphicFramePr>
        <p:xfrm>
          <a:off x="-1009650" y="1016000"/>
          <a:ext cx="8478838" cy="5535613"/>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1580250"/>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4" name="Right Arrow 3"/>
          <p:cNvSpPr/>
          <p:nvPr/>
        </p:nvSpPr>
        <p:spPr bwMode="auto">
          <a:xfrm>
            <a:off x="75645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103586" y="66005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66005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378294" y="67236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228575" y="889000"/>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9882" y="6616700"/>
            <a:ext cx="774571" cy="230832"/>
          </a:xfrm>
          <a:prstGeom prst="rect">
            <a:avLst/>
          </a:prstGeom>
          <a:noFill/>
        </p:spPr>
        <p:txBody>
          <a:bodyPr wrap="none" rtlCol="0">
            <a:spAutoFit/>
          </a:bodyPr>
          <a:lstStyle/>
          <a:p>
            <a:r>
              <a:rPr lang="en-US" sz="900" i="0" dirty="0" smtClean="0">
                <a:solidFill>
                  <a:srgbClr val="002060"/>
                </a:solidFill>
              </a:rPr>
              <a:t>B2a – QB2i</a:t>
            </a:r>
            <a:endParaRPr lang="en-US" sz="900" i="0" dirty="0">
              <a:solidFill>
                <a:srgbClr val="002060"/>
              </a:solidFill>
            </a:endParaRPr>
          </a:p>
        </p:txBody>
      </p:sp>
      <p:sp>
        <p:nvSpPr>
          <p:cNvPr id="14" name="TextBox 13"/>
          <p:cNvSpPr txBox="1"/>
          <p:nvPr/>
        </p:nvSpPr>
        <p:spPr>
          <a:xfrm>
            <a:off x="774810" y="905590"/>
            <a:ext cx="657552" cy="276999"/>
          </a:xfrm>
          <a:prstGeom prst="rect">
            <a:avLst/>
          </a:prstGeom>
          <a:noFill/>
        </p:spPr>
        <p:txBody>
          <a:bodyPr wrap="none" rtlCol="0">
            <a:spAutoFit/>
          </a:bodyPr>
          <a:lstStyle>
            <a:defPPr>
              <a:defRPr lang="en-US"/>
            </a:defPPr>
            <a:lvl1pPr>
              <a:defRPr i="0">
                <a:solidFill>
                  <a:srgbClr val="000066"/>
                </a:solidFill>
              </a:defRPr>
            </a:lvl1pPr>
          </a:lstStyle>
          <a:p>
            <a:r>
              <a:rPr lang="en-ZA" dirty="0"/>
              <a:t>n =514</a:t>
            </a:r>
          </a:p>
        </p:txBody>
      </p:sp>
      <p:sp>
        <p:nvSpPr>
          <p:cNvPr id="15" name="Title 1"/>
          <p:cNvSpPr txBox="1">
            <a:spLocks noGrp="1"/>
          </p:cNvSpPr>
          <p:nvPr>
            <p:ph type="title"/>
          </p:nvPr>
        </p:nvSpPr>
        <p:spPr>
          <a:xfrm>
            <a:off x="0" y="141288"/>
            <a:ext cx="9144000" cy="762088"/>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Rating of Natural Flair</a:t>
            </a:r>
            <a:endParaRPr lang="en-ZA" sz="3200" b="1" dirty="0">
              <a:solidFill>
                <a:srgbClr val="002060"/>
              </a:solidFill>
            </a:endParaRPr>
          </a:p>
        </p:txBody>
      </p:sp>
    </p:spTree>
    <p:extLst>
      <p:ext uri="{BB962C8B-B14F-4D97-AF65-F5344CB8AC3E}">
        <p14:creationId xmlns:p14="http://schemas.microsoft.com/office/powerpoint/2010/main" val="1557861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273120" y="931899"/>
            <a:ext cx="8688280" cy="5426940"/>
            <a:chOff x="-56517" y="280826"/>
            <a:chExt cx="9055185" cy="4879003"/>
          </a:xfrm>
        </p:grpSpPr>
        <p:graphicFrame>
          <p:nvGraphicFramePr>
            <p:cNvPr id="2" name="Object 97"/>
            <p:cNvGraphicFramePr>
              <a:graphicFrameLocks noChangeAspect="1"/>
            </p:cNvGraphicFramePr>
            <p:nvPr>
              <p:extLst/>
            </p:nvPr>
          </p:nvGraphicFramePr>
          <p:xfrm>
            <a:off x="461314" y="280826"/>
            <a:ext cx="7304729" cy="3660745"/>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303925"/>
              <a:ext cx="9055185" cy="4855904"/>
              <a:chOff x="-56517" y="303925"/>
              <a:chExt cx="9055185" cy="4855904"/>
            </a:xfrm>
          </p:grpSpPr>
          <p:sp>
            <p:nvSpPr>
              <p:cNvPr id="100" name="Line 3"/>
              <p:cNvSpPr>
                <a:spLocks noChangeShapeType="1"/>
              </p:cNvSpPr>
              <p:nvPr/>
            </p:nvSpPr>
            <p:spPr bwMode="auto">
              <a:xfrm flipV="1">
                <a:off x="4749942" y="904739"/>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6384" y="2701886"/>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5"/>
                <a:ext cx="4366850" cy="261740"/>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4741152" y="646457"/>
                <a:ext cx="4180778" cy="261740"/>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634832"/>
                <a:ext cx="4340030" cy="261741"/>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4705950" y="4633679"/>
                <a:ext cx="4195864" cy="260588"/>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4865803"/>
                <a:ext cx="4171423"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448435" y="2369187"/>
                <a:ext cx="890213"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chemeClr val="bg1"/>
                    </a:solidFill>
                    <a:latin typeface="Verdana" pitchFamily="34" charset="0"/>
                    <a:ea typeface="Arial Unicode MS" pitchFamily="34" charset="-128"/>
                    <a:cs typeface="Arial Unicode MS" pitchFamily="34" charset="-128"/>
                  </a:rPr>
                  <a:t>13%</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3944897" y="910503"/>
                <a:ext cx="786833"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8.28</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a:off x="1361851" y="2507334"/>
                <a:ext cx="303417" cy="15796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303925"/>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0" name="Text Box 35"/>
          <p:cNvSpPr txBox="1">
            <a:spLocks noChangeArrowheads="1"/>
          </p:cNvSpPr>
          <p:nvPr/>
        </p:nvSpPr>
        <p:spPr bwMode="auto">
          <a:xfrm>
            <a:off x="1450380" y="2260979"/>
            <a:ext cx="886996" cy="246221"/>
          </a:xfrm>
          <a:prstGeom prst="rect">
            <a:avLst/>
          </a:prstGeom>
          <a:noFill/>
          <a:ln w="9525">
            <a:noFill/>
            <a:miter lim="800000"/>
            <a:headEnd/>
            <a:tailEnd/>
          </a:ln>
        </p:spPr>
        <p:txBody>
          <a:bodyPr wrap="square">
            <a:spAutoFit/>
          </a:bodyPr>
          <a:lstStyle/>
          <a:p>
            <a:r>
              <a:rPr lang="en-ZA" sz="1000" b="1" i="0" dirty="0">
                <a:solidFill>
                  <a:srgbClr val="FF0000"/>
                </a:solidFill>
              </a:rPr>
              <a:t>Innovative</a:t>
            </a:r>
            <a:endParaRPr lang="en-US" sz="1000" b="1" i="0" dirty="0">
              <a:solidFill>
                <a:srgbClr val="FF0000"/>
              </a:solidFill>
            </a:endParaRPr>
          </a:p>
        </p:txBody>
      </p:sp>
      <p:sp>
        <p:nvSpPr>
          <p:cNvPr id="121" name="Text Box 37"/>
          <p:cNvSpPr txBox="1">
            <a:spLocks noChangeArrowheads="1"/>
          </p:cNvSpPr>
          <p:nvPr/>
        </p:nvSpPr>
        <p:spPr bwMode="auto">
          <a:xfrm>
            <a:off x="1003849" y="4360683"/>
            <a:ext cx="1551457" cy="246221"/>
          </a:xfrm>
          <a:prstGeom prst="rect">
            <a:avLst/>
          </a:prstGeom>
          <a:noFill/>
          <a:ln w="9525">
            <a:noFill/>
            <a:miter lim="800000"/>
            <a:headEnd/>
            <a:tailEnd/>
          </a:ln>
        </p:spPr>
        <p:txBody>
          <a:bodyPr wrap="square">
            <a:spAutoFit/>
          </a:bodyPr>
          <a:lstStyle/>
          <a:p>
            <a:r>
              <a:rPr lang="en-US" sz="1000" b="1" i="0" dirty="0">
                <a:solidFill>
                  <a:srgbClr val="FFC000"/>
                </a:solidFill>
              </a:rPr>
              <a:t>Open and transparent</a:t>
            </a:r>
          </a:p>
        </p:txBody>
      </p:sp>
      <p:sp>
        <p:nvSpPr>
          <p:cNvPr id="122" name="Text Box 39"/>
          <p:cNvSpPr txBox="1">
            <a:spLocks noChangeArrowheads="1"/>
          </p:cNvSpPr>
          <p:nvPr/>
        </p:nvSpPr>
        <p:spPr bwMode="auto">
          <a:xfrm>
            <a:off x="1906578" y="3039877"/>
            <a:ext cx="1083821" cy="246221"/>
          </a:xfrm>
          <a:prstGeom prst="rect">
            <a:avLst/>
          </a:prstGeom>
          <a:noFill/>
          <a:ln w="9525">
            <a:noFill/>
            <a:miter lim="800000"/>
            <a:headEnd/>
            <a:tailEnd/>
          </a:ln>
        </p:spPr>
        <p:txBody>
          <a:bodyPr wrap="square">
            <a:spAutoFit/>
          </a:bodyPr>
          <a:lstStyle/>
          <a:p>
            <a:r>
              <a:rPr lang="en-US" sz="1000" b="1" i="0" dirty="0">
                <a:solidFill>
                  <a:srgbClr val="FF0000"/>
                </a:solidFill>
              </a:rPr>
              <a:t>Inspirational</a:t>
            </a:r>
          </a:p>
        </p:txBody>
      </p:sp>
      <p:sp>
        <p:nvSpPr>
          <p:cNvPr id="123" name="Text Box 41"/>
          <p:cNvSpPr txBox="1">
            <a:spLocks noChangeArrowheads="1"/>
          </p:cNvSpPr>
          <p:nvPr/>
        </p:nvSpPr>
        <p:spPr bwMode="auto">
          <a:xfrm>
            <a:off x="743958" y="3832505"/>
            <a:ext cx="2023359" cy="246221"/>
          </a:xfrm>
          <a:prstGeom prst="rect">
            <a:avLst/>
          </a:prstGeom>
          <a:noFill/>
          <a:ln w="9525">
            <a:noFill/>
            <a:miter lim="800000"/>
            <a:headEnd/>
            <a:tailEnd/>
          </a:ln>
        </p:spPr>
        <p:txBody>
          <a:bodyPr wrap="square">
            <a:spAutoFit/>
          </a:bodyPr>
          <a:lstStyle/>
          <a:p>
            <a:r>
              <a:rPr lang="en-ZA" sz="1000" b="1" i="0" dirty="0">
                <a:solidFill>
                  <a:srgbClr val="FFC000"/>
                </a:solidFill>
              </a:rPr>
              <a:t>Remain calm under pressure</a:t>
            </a:r>
            <a:endParaRPr lang="en-US" sz="1000" b="1" i="0" dirty="0">
              <a:solidFill>
                <a:srgbClr val="FFC000"/>
              </a:solidFill>
            </a:endParaRPr>
          </a:p>
        </p:txBody>
      </p:sp>
      <p:sp>
        <p:nvSpPr>
          <p:cNvPr id="124" name="Text Box 41"/>
          <p:cNvSpPr txBox="1">
            <a:spLocks noChangeArrowheads="1"/>
          </p:cNvSpPr>
          <p:nvPr/>
        </p:nvSpPr>
        <p:spPr bwMode="auto">
          <a:xfrm>
            <a:off x="6044944" y="3700770"/>
            <a:ext cx="1107892" cy="246221"/>
          </a:xfrm>
          <a:prstGeom prst="rect">
            <a:avLst/>
          </a:prstGeom>
          <a:noFill/>
          <a:ln w="9525">
            <a:noFill/>
            <a:miter lim="800000"/>
            <a:headEnd/>
            <a:tailEnd/>
          </a:ln>
        </p:spPr>
        <p:txBody>
          <a:bodyPr wrap="square">
            <a:spAutoFit/>
          </a:bodyPr>
          <a:lstStyle/>
          <a:p>
            <a:r>
              <a:rPr lang="en-US" sz="1000" b="1" i="0" dirty="0">
                <a:solidFill>
                  <a:srgbClr val="0070C0"/>
                </a:solidFill>
              </a:rPr>
              <a:t>Hard working</a:t>
            </a:r>
          </a:p>
        </p:txBody>
      </p:sp>
      <p:sp>
        <p:nvSpPr>
          <p:cNvPr id="125" name="Text Box 41"/>
          <p:cNvSpPr txBox="1">
            <a:spLocks noChangeArrowheads="1"/>
          </p:cNvSpPr>
          <p:nvPr/>
        </p:nvSpPr>
        <p:spPr bwMode="auto">
          <a:xfrm>
            <a:off x="4889499" y="2076545"/>
            <a:ext cx="2056279" cy="246221"/>
          </a:xfrm>
          <a:prstGeom prst="rect">
            <a:avLst/>
          </a:prstGeom>
          <a:noFill/>
          <a:ln w="9525">
            <a:noFill/>
            <a:miter lim="800000"/>
            <a:headEnd/>
            <a:tailEnd/>
          </a:ln>
        </p:spPr>
        <p:txBody>
          <a:bodyPr wrap="square">
            <a:spAutoFit/>
          </a:bodyPr>
          <a:lstStyle/>
          <a:p>
            <a:r>
              <a:rPr lang="en-US" sz="1000" b="1" i="0" dirty="0">
                <a:solidFill>
                  <a:srgbClr val="002060"/>
                </a:solidFill>
              </a:rPr>
              <a:t>Respectable / have decorum</a:t>
            </a:r>
          </a:p>
        </p:txBody>
      </p:sp>
      <p:sp>
        <p:nvSpPr>
          <p:cNvPr id="28" name="Text Box 41"/>
          <p:cNvSpPr txBox="1">
            <a:spLocks noChangeArrowheads="1"/>
          </p:cNvSpPr>
          <p:nvPr/>
        </p:nvSpPr>
        <p:spPr bwMode="auto">
          <a:xfrm>
            <a:off x="2402906" y="4323944"/>
            <a:ext cx="2242275" cy="246221"/>
          </a:xfrm>
          <a:prstGeom prst="rect">
            <a:avLst/>
          </a:prstGeom>
          <a:noFill/>
          <a:ln w="9525">
            <a:noFill/>
            <a:miter lim="800000"/>
            <a:headEnd/>
            <a:tailEnd/>
          </a:ln>
        </p:spPr>
        <p:txBody>
          <a:bodyPr wrap="square">
            <a:spAutoFit/>
          </a:bodyPr>
          <a:lstStyle/>
          <a:p>
            <a:r>
              <a:rPr lang="en-ZA" sz="1000" b="1" i="0" dirty="0">
                <a:solidFill>
                  <a:srgbClr val="FFC000"/>
                </a:solidFill>
              </a:rPr>
              <a:t>Takes ownership of my mistakes</a:t>
            </a:r>
            <a:endParaRPr lang="en-US" sz="1000" b="1" i="0" dirty="0">
              <a:solidFill>
                <a:srgbClr val="FFC000"/>
              </a:solidFill>
            </a:endParaRPr>
          </a:p>
        </p:txBody>
      </p:sp>
      <p:sp>
        <p:nvSpPr>
          <p:cNvPr id="29" name="Text Box 41"/>
          <p:cNvSpPr txBox="1">
            <a:spLocks noChangeArrowheads="1"/>
          </p:cNvSpPr>
          <p:nvPr/>
        </p:nvSpPr>
        <p:spPr bwMode="auto">
          <a:xfrm>
            <a:off x="2947403" y="3597513"/>
            <a:ext cx="553946" cy="246221"/>
          </a:xfrm>
          <a:prstGeom prst="rect">
            <a:avLst/>
          </a:prstGeom>
          <a:noFill/>
          <a:ln w="9525">
            <a:noFill/>
            <a:miter lim="800000"/>
            <a:headEnd/>
            <a:tailEnd/>
          </a:ln>
        </p:spPr>
        <p:txBody>
          <a:bodyPr wrap="square">
            <a:spAutoFit/>
          </a:bodyPr>
          <a:lstStyle/>
          <a:p>
            <a:r>
              <a:rPr lang="en-US" sz="1000" b="1" i="0" dirty="0">
                <a:solidFill>
                  <a:srgbClr val="FFC000"/>
                </a:solidFill>
              </a:rPr>
              <a:t>Fair</a:t>
            </a:r>
          </a:p>
        </p:txBody>
      </p:sp>
      <p:sp>
        <p:nvSpPr>
          <p:cNvPr id="30" name="Rectangle 16"/>
          <p:cNvSpPr>
            <a:spLocks noChangeArrowheads="1"/>
          </p:cNvSpPr>
          <p:nvPr/>
        </p:nvSpPr>
        <p:spPr bwMode="auto">
          <a:xfrm>
            <a:off x="130674" y="277677"/>
            <a:ext cx="743056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Natural </a:t>
            </a:r>
            <a:r>
              <a:rPr lang="en-ZA" sz="1800" i="0" dirty="0" smtClean="0">
                <a:solidFill>
                  <a:schemeClr val="bg1"/>
                </a:solidFill>
                <a:latin typeface="+mj-lt"/>
                <a:ea typeface="+mj-ea"/>
                <a:cs typeface="+mj-cs"/>
              </a:rPr>
              <a:t>Flair - </a:t>
            </a:r>
            <a:r>
              <a:rPr lang="en-ZA" sz="1800" b="1" i="0" dirty="0" smtClean="0">
                <a:solidFill>
                  <a:srgbClr val="FF0000"/>
                </a:solidFill>
                <a:latin typeface="+mj-lt"/>
                <a:ea typeface="+mj-ea"/>
                <a:cs typeface="+mj-cs"/>
              </a:rPr>
              <a:t>Impact Level 2</a:t>
            </a:r>
            <a:endParaRPr lang="en-GB" sz="1800" b="1" i="0" dirty="0">
              <a:solidFill>
                <a:srgbClr val="FF0000"/>
              </a:solidFill>
              <a:latin typeface="+mj-lt"/>
              <a:ea typeface="+mj-ea"/>
              <a:cs typeface="+mj-cs"/>
            </a:endParaRPr>
          </a:p>
        </p:txBody>
      </p:sp>
      <p:sp>
        <p:nvSpPr>
          <p:cNvPr id="31" name="TextBox 30"/>
          <p:cNvSpPr txBox="1"/>
          <p:nvPr/>
        </p:nvSpPr>
        <p:spPr>
          <a:xfrm>
            <a:off x="6598890" y="1021091"/>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32"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Natural Flair – </a:t>
            </a:r>
            <a:r>
              <a:rPr lang="en-ZA" sz="3200" b="1" dirty="0" smtClean="0">
                <a:solidFill>
                  <a:srgbClr val="002060"/>
                </a:solidFill>
              </a:rPr>
              <a:t>Impact Level 2 </a:t>
            </a:r>
            <a:endParaRPr lang="en-ZA" sz="3200" b="1" dirty="0">
              <a:solidFill>
                <a:srgbClr val="002060"/>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41</a:t>
            </a:fld>
            <a:endParaRPr lang="en-US"/>
          </a:p>
        </p:txBody>
      </p:sp>
    </p:spTree>
    <p:extLst>
      <p:ext uri="{BB962C8B-B14F-4D97-AF65-F5344CB8AC3E}">
        <p14:creationId xmlns:p14="http://schemas.microsoft.com/office/powerpoint/2010/main" val="87107024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423296" y="6480042"/>
            <a:ext cx="534176" cy="260350"/>
          </a:xfrm>
          <a:noFill/>
        </p:spPr>
        <p:txBody>
          <a:bodyPr/>
          <a:lstStyle/>
          <a:p>
            <a:pPr defTabSz="895350"/>
            <a:fld id="{677CFAFA-C1DD-48E4-9BA6-11E4122FBC8D}" type="slidenum">
              <a:rPr lang="en-US" smtClean="0"/>
              <a:pPr defTabSz="895350"/>
              <a:t>42</a:t>
            </a:fld>
            <a:endParaRPr lang="en-US" dirty="0" smtClean="0"/>
          </a:p>
        </p:txBody>
      </p:sp>
      <p:graphicFrame>
        <p:nvGraphicFramePr>
          <p:cNvPr id="5" name="Table 4"/>
          <p:cNvGraphicFramePr>
            <a:graphicFrameLocks noGrp="1"/>
          </p:cNvGraphicFramePr>
          <p:nvPr>
            <p:extLst/>
          </p:nvPr>
        </p:nvGraphicFramePr>
        <p:xfrm>
          <a:off x="8081172" y="1143000"/>
          <a:ext cx="876300" cy="4737100"/>
        </p:xfrm>
        <a:graphic>
          <a:graphicData uri="http://schemas.openxmlformats.org/drawingml/2006/table">
            <a:tbl>
              <a:tblPr firstRow="1" bandRow="1">
                <a:tableStyleId>{5C22544A-7EE6-4342-B048-85BDC9FD1C3A}</a:tableStyleId>
              </a:tblPr>
              <a:tblGrid>
                <a:gridCol w="876300"/>
              </a:tblGrid>
              <a:tr h="634310">
                <a:tc>
                  <a:txBody>
                    <a:bodyPr/>
                    <a:lstStyle/>
                    <a:p>
                      <a:pPr algn="ctr"/>
                      <a:r>
                        <a:rPr lang="en-US" sz="1200" dirty="0" smtClean="0">
                          <a:solidFill>
                            <a:schemeClr val="bg1"/>
                          </a:solidFill>
                        </a:rPr>
                        <a:t>8.15</a:t>
                      </a:r>
                      <a:endParaRPr lang="en-US" sz="1200" dirty="0">
                        <a:solidFill>
                          <a:schemeClr val="bg1"/>
                        </a:solidFill>
                      </a:endParaRPr>
                    </a:p>
                  </a:txBody>
                  <a:tcPr marL="91520" marR="91520" marT="45722" marB="45722" anchor="ctr">
                    <a:solidFill>
                      <a:srgbClr val="002060"/>
                    </a:solidFill>
                  </a:tcPr>
                </a:tc>
              </a:tr>
              <a:tr h="611817">
                <a:tc>
                  <a:txBody>
                    <a:bodyPr/>
                    <a:lstStyle/>
                    <a:p>
                      <a:pPr marL="0" algn="ctr" defTabSz="914400" rtl="0" eaLnBrk="1" fontAlgn="t" latinLnBrk="0" hangingPunct="1"/>
                      <a:r>
                        <a:rPr lang="en-ZA" sz="1200" kern="1200" dirty="0">
                          <a:solidFill>
                            <a:srgbClr val="002060"/>
                          </a:solidFill>
                          <a:latin typeface="+mn-lt"/>
                          <a:ea typeface="+mn-ea"/>
                          <a:cs typeface="+mn-cs"/>
                        </a:rPr>
                        <a:t>8.15</a:t>
                      </a:r>
                    </a:p>
                  </a:txBody>
                  <a:tcPr marL="9525" marR="9525" marT="9525" marB="0" anchor="ctr"/>
                </a:tc>
              </a:tr>
              <a:tr h="673985">
                <a:tc>
                  <a:txBody>
                    <a:bodyPr/>
                    <a:lstStyle/>
                    <a:p>
                      <a:pPr marL="0" algn="ctr" defTabSz="914400" rtl="0" eaLnBrk="1" fontAlgn="t" latinLnBrk="0" hangingPunct="1"/>
                      <a:r>
                        <a:rPr lang="en-ZA" sz="1200" kern="1200" dirty="0">
                          <a:solidFill>
                            <a:srgbClr val="002060"/>
                          </a:solidFill>
                          <a:latin typeface="+mn-lt"/>
                          <a:ea typeface="+mn-ea"/>
                          <a:cs typeface="+mn-cs"/>
                        </a:rPr>
                        <a:t>8.15</a:t>
                      </a:r>
                    </a:p>
                  </a:txBody>
                  <a:tcPr marL="9525" marR="9525" marT="9525" marB="0" anchor="ctr"/>
                </a:tc>
              </a:tr>
              <a:tr h="819900">
                <a:tc>
                  <a:txBody>
                    <a:bodyPr/>
                    <a:lstStyle/>
                    <a:p>
                      <a:pPr marL="0" algn="ctr" defTabSz="914400" rtl="0" eaLnBrk="1" fontAlgn="t" latinLnBrk="0" hangingPunct="1"/>
                      <a:r>
                        <a:rPr lang="en-ZA" sz="1200" kern="1200" dirty="0">
                          <a:solidFill>
                            <a:srgbClr val="002060"/>
                          </a:solidFill>
                          <a:latin typeface="+mn-lt"/>
                          <a:ea typeface="+mn-ea"/>
                          <a:cs typeface="+mn-cs"/>
                        </a:rPr>
                        <a:t>7.99</a:t>
                      </a:r>
                    </a:p>
                  </a:txBody>
                  <a:tcPr marL="9525" marR="9525" marT="9525" marB="0" anchor="ctr"/>
                </a:tc>
              </a:tr>
              <a:tr h="644730">
                <a:tc>
                  <a:txBody>
                    <a:bodyPr/>
                    <a:lstStyle/>
                    <a:p>
                      <a:pPr marL="0" algn="ctr" defTabSz="914400" rtl="0" eaLnBrk="1" fontAlgn="t" latinLnBrk="0" hangingPunct="1"/>
                      <a:r>
                        <a:rPr lang="en-ZA" sz="1200" kern="1200" dirty="0">
                          <a:solidFill>
                            <a:srgbClr val="002060"/>
                          </a:solidFill>
                          <a:latin typeface="+mn-lt"/>
                          <a:ea typeface="+mn-ea"/>
                          <a:cs typeface="+mn-cs"/>
                        </a:rPr>
                        <a:t>8.14</a:t>
                      </a:r>
                    </a:p>
                  </a:txBody>
                  <a:tcPr marL="9525" marR="9525" marT="9525" marB="0" anchor="ctr"/>
                </a:tc>
              </a:tr>
              <a:tr h="721282">
                <a:tc>
                  <a:txBody>
                    <a:bodyPr/>
                    <a:lstStyle/>
                    <a:p>
                      <a:pPr marL="0" algn="ctr" defTabSz="914400" rtl="0" eaLnBrk="1" fontAlgn="t" latinLnBrk="0" hangingPunct="1"/>
                      <a:r>
                        <a:rPr lang="en-ZA" sz="1200" kern="1200" dirty="0">
                          <a:solidFill>
                            <a:srgbClr val="002060"/>
                          </a:solidFill>
                          <a:latin typeface="+mn-lt"/>
                          <a:ea typeface="+mn-ea"/>
                          <a:cs typeface="+mn-cs"/>
                        </a:rPr>
                        <a:t>8.13</a:t>
                      </a:r>
                    </a:p>
                  </a:txBody>
                  <a:tcPr marL="9525" marR="9525" marT="9525" marB="0" anchor="ctr"/>
                </a:tc>
              </a:tr>
              <a:tr h="631076">
                <a:tc>
                  <a:txBody>
                    <a:bodyPr/>
                    <a:lstStyle/>
                    <a:p>
                      <a:pPr marL="0" algn="ctr" defTabSz="914400" rtl="0" eaLnBrk="1" fontAlgn="t" latinLnBrk="0" hangingPunct="1"/>
                      <a:r>
                        <a:rPr lang="en-ZA" sz="1200" kern="1200" dirty="0">
                          <a:solidFill>
                            <a:srgbClr val="002060"/>
                          </a:solidFill>
                          <a:latin typeface="+mn-lt"/>
                          <a:ea typeface="+mn-ea"/>
                          <a:cs typeface="+mn-cs"/>
                        </a:rPr>
                        <a:t>8.15</a:t>
                      </a:r>
                    </a:p>
                  </a:txBody>
                  <a:tcPr marL="9525" marR="9525" marT="9525" marB="0" anchor="ctr"/>
                </a:tc>
              </a:tr>
            </a:tbl>
          </a:graphicData>
        </a:graphic>
      </p:graphicFrame>
      <p:graphicFrame>
        <p:nvGraphicFramePr>
          <p:cNvPr id="2" name="Object 5"/>
          <p:cNvGraphicFramePr>
            <a:graphicFrameLocks noChangeAspect="1"/>
          </p:cNvGraphicFramePr>
          <p:nvPr>
            <p:extLst/>
          </p:nvPr>
        </p:nvGraphicFramePr>
        <p:xfrm>
          <a:off x="-266700" y="1016000"/>
          <a:ext cx="7759700" cy="5318125"/>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1719950"/>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4" name="Right Arrow 3"/>
          <p:cNvSpPr/>
          <p:nvPr/>
        </p:nvSpPr>
        <p:spPr bwMode="auto">
          <a:xfrm>
            <a:off x="75645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103586" y="66005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66005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378294" y="67236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228575" y="889000"/>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9354" y="6616700"/>
            <a:ext cx="813043" cy="230832"/>
          </a:xfrm>
          <a:prstGeom prst="rect">
            <a:avLst/>
          </a:prstGeom>
          <a:noFill/>
        </p:spPr>
        <p:txBody>
          <a:bodyPr wrap="none" rtlCol="0">
            <a:spAutoFit/>
          </a:bodyPr>
          <a:lstStyle/>
          <a:p>
            <a:r>
              <a:rPr lang="en-US" sz="900" i="0" dirty="0" smtClean="0">
                <a:solidFill>
                  <a:srgbClr val="002060"/>
                </a:solidFill>
              </a:rPr>
              <a:t>B3a – QB3g</a:t>
            </a:r>
            <a:endParaRPr lang="en-US" sz="900" i="0" dirty="0">
              <a:solidFill>
                <a:srgbClr val="002060"/>
              </a:solidFill>
            </a:endParaRPr>
          </a:p>
        </p:txBody>
      </p:sp>
      <p:sp>
        <p:nvSpPr>
          <p:cNvPr id="14" name="TextBox 13"/>
          <p:cNvSpPr txBox="1"/>
          <p:nvPr/>
        </p:nvSpPr>
        <p:spPr>
          <a:xfrm>
            <a:off x="774810" y="905590"/>
            <a:ext cx="657552" cy="276999"/>
          </a:xfrm>
          <a:prstGeom prst="rect">
            <a:avLst/>
          </a:prstGeom>
          <a:noFill/>
        </p:spPr>
        <p:txBody>
          <a:bodyPr wrap="none" rtlCol="0">
            <a:spAutoFit/>
          </a:bodyPr>
          <a:lstStyle>
            <a:defPPr>
              <a:defRPr lang="en-US"/>
            </a:defPPr>
            <a:lvl1pPr>
              <a:defRPr i="0">
                <a:solidFill>
                  <a:srgbClr val="000066"/>
                </a:solidFill>
              </a:defRPr>
            </a:lvl1pPr>
          </a:lstStyle>
          <a:p>
            <a:r>
              <a:rPr lang="en-ZA" dirty="0"/>
              <a:t>n =514</a:t>
            </a:r>
          </a:p>
        </p:txBody>
      </p:sp>
      <p:sp>
        <p:nvSpPr>
          <p:cNvPr id="15" name="Title 1"/>
          <p:cNvSpPr txBox="1">
            <a:spLocks noGrp="1"/>
          </p:cNvSpPr>
          <p:nvPr>
            <p:ph type="title"/>
          </p:nvPr>
        </p:nvSpPr>
        <p:spPr>
          <a:xfrm>
            <a:off x="-9354" y="141288"/>
            <a:ext cx="9153354"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Rating of Problem Solving Skills</a:t>
            </a:r>
            <a:endParaRPr lang="en-ZA" sz="3200" b="1" dirty="0">
              <a:solidFill>
                <a:schemeClr val="accent1">
                  <a:lumMod val="50000"/>
                </a:schemeClr>
              </a:solidFill>
            </a:endParaRPr>
          </a:p>
        </p:txBody>
      </p:sp>
    </p:spTree>
    <p:extLst>
      <p:ext uri="{BB962C8B-B14F-4D97-AF65-F5344CB8AC3E}">
        <p14:creationId xmlns:p14="http://schemas.microsoft.com/office/powerpoint/2010/main" val="11959935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Rectangle 16"/>
          <p:cNvSpPr>
            <a:spLocks noChangeArrowheads="1"/>
          </p:cNvSpPr>
          <p:nvPr/>
        </p:nvSpPr>
        <p:spPr bwMode="auto">
          <a:xfrm>
            <a:off x="130674" y="277677"/>
            <a:ext cx="743056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a:t>
            </a:r>
            <a:r>
              <a:rPr lang="en-ZA" sz="1800" i="0" dirty="0" smtClean="0">
                <a:solidFill>
                  <a:schemeClr val="bg1"/>
                </a:solidFill>
                <a:latin typeface="+mj-lt"/>
                <a:ea typeface="+mj-ea"/>
                <a:cs typeface="+mj-cs"/>
              </a:rPr>
              <a:t>Problem Solving Skills - </a:t>
            </a:r>
            <a:endParaRPr lang="en-GB" sz="1800" b="1" i="0" dirty="0">
              <a:solidFill>
                <a:srgbClr val="FF0000"/>
              </a:solidFill>
              <a:latin typeface="+mj-lt"/>
              <a:ea typeface="+mj-ea"/>
              <a:cs typeface="+mj-cs"/>
            </a:endParaRPr>
          </a:p>
        </p:txBody>
      </p:sp>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50769" y="957591"/>
            <a:ext cx="9012169" cy="5401248"/>
            <a:chOff x="-394065" y="303925"/>
            <a:chExt cx="9392733" cy="4855904"/>
          </a:xfrm>
        </p:grpSpPr>
        <p:graphicFrame>
          <p:nvGraphicFramePr>
            <p:cNvPr id="2" name="Object 97"/>
            <p:cNvGraphicFramePr>
              <a:graphicFrameLocks noChangeAspect="1"/>
            </p:cNvGraphicFramePr>
            <p:nvPr>
              <p:extLst/>
            </p:nvPr>
          </p:nvGraphicFramePr>
          <p:xfrm>
            <a:off x="-394065" y="747526"/>
            <a:ext cx="7119408" cy="3572258"/>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303925"/>
              <a:ext cx="9055185" cy="4855904"/>
              <a:chOff x="-56517" y="303925"/>
              <a:chExt cx="9055185" cy="4855904"/>
            </a:xfrm>
          </p:grpSpPr>
          <p:sp>
            <p:nvSpPr>
              <p:cNvPr id="100" name="Line 3"/>
              <p:cNvSpPr>
                <a:spLocks noChangeShapeType="1"/>
              </p:cNvSpPr>
              <p:nvPr/>
            </p:nvSpPr>
            <p:spPr bwMode="auto">
              <a:xfrm flipV="1">
                <a:off x="5585249" y="910503"/>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6384" y="2656214"/>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6"/>
                <a:ext cx="5231063" cy="216884"/>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5585249" y="657875"/>
                <a:ext cx="3336681" cy="244559"/>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634832"/>
                <a:ext cx="5189155" cy="260700"/>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5585249" y="4633679"/>
                <a:ext cx="3316563" cy="262894"/>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4865803"/>
                <a:ext cx="4171423"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448435" y="2323513"/>
                <a:ext cx="890214"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chemeClr val="bg1"/>
                    </a:solidFill>
                    <a:latin typeface="Verdana" pitchFamily="34" charset="0"/>
                    <a:ea typeface="Arial Unicode MS" pitchFamily="34" charset="-128"/>
                    <a:cs typeface="Arial Unicode MS" pitchFamily="34" charset="-128"/>
                  </a:rPr>
                  <a:t>17%</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4778783" y="887668"/>
                <a:ext cx="786833"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8.15</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a:off x="1361850" y="2461664"/>
                <a:ext cx="303417" cy="15796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303925"/>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0" name="Text Box 35"/>
          <p:cNvSpPr txBox="1">
            <a:spLocks noChangeArrowheads="1"/>
          </p:cNvSpPr>
          <p:nvPr/>
        </p:nvSpPr>
        <p:spPr bwMode="auto">
          <a:xfrm>
            <a:off x="625320" y="4122799"/>
            <a:ext cx="2004525" cy="246221"/>
          </a:xfrm>
          <a:prstGeom prst="rect">
            <a:avLst/>
          </a:prstGeom>
          <a:noFill/>
          <a:ln w="9525">
            <a:noFill/>
            <a:miter lim="800000"/>
            <a:headEnd/>
            <a:tailEnd/>
          </a:ln>
        </p:spPr>
        <p:txBody>
          <a:bodyPr wrap="square">
            <a:spAutoFit/>
          </a:bodyPr>
          <a:lstStyle/>
          <a:p>
            <a:r>
              <a:rPr lang="en-US" sz="1000" b="1" i="0" dirty="0">
                <a:solidFill>
                  <a:srgbClr val="FFC000"/>
                </a:solidFill>
              </a:rPr>
              <a:t>Makes the right decisions</a:t>
            </a:r>
          </a:p>
        </p:txBody>
      </p:sp>
      <p:sp>
        <p:nvSpPr>
          <p:cNvPr id="121" name="Text Box 37"/>
          <p:cNvSpPr txBox="1">
            <a:spLocks noChangeArrowheads="1"/>
          </p:cNvSpPr>
          <p:nvPr/>
        </p:nvSpPr>
        <p:spPr bwMode="auto">
          <a:xfrm>
            <a:off x="4578699" y="4955778"/>
            <a:ext cx="1129803" cy="246221"/>
          </a:xfrm>
          <a:prstGeom prst="rect">
            <a:avLst/>
          </a:prstGeom>
          <a:noFill/>
          <a:ln w="9525">
            <a:noFill/>
            <a:miter lim="800000"/>
            <a:headEnd/>
            <a:tailEnd/>
          </a:ln>
        </p:spPr>
        <p:txBody>
          <a:bodyPr wrap="square">
            <a:spAutoFit/>
          </a:bodyPr>
          <a:lstStyle/>
          <a:p>
            <a:r>
              <a:rPr lang="en-US" sz="1000" b="1" i="0" dirty="0">
                <a:solidFill>
                  <a:srgbClr val="FFC000"/>
                </a:solidFill>
              </a:rPr>
              <a:t>Delegates well</a:t>
            </a:r>
          </a:p>
        </p:txBody>
      </p:sp>
      <p:sp>
        <p:nvSpPr>
          <p:cNvPr id="122" name="Text Box 39"/>
          <p:cNvSpPr txBox="1">
            <a:spLocks noChangeArrowheads="1"/>
          </p:cNvSpPr>
          <p:nvPr/>
        </p:nvSpPr>
        <p:spPr bwMode="auto">
          <a:xfrm>
            <a:off x="4101494" y="3994151"/>
            <a:ext cx="1219200" cy="246221"/>
          </a:xfrm>
          <a:prstGeom prst="rect">
            <a:avLst/>
          </a:prstGeom>
          <a:noFill/>
          <a:ln w="9525">
            <a:noFill/>
            <a:miter lim="800000"/>
            <a:headEnd/>
            <a:tailEnd/>
          </a:ln>
        </p:spPr>
        <p:txBody>
          <a:bodyPr>
            <a:spAutoFit/>
          </a:bodyPr>
          <a:lstStyle/>
          <a:p>
            <a:r>
              <a:rPr lang="en-US" sz="1000" b="1" i="0" dirty="0">
                <a:solidFill>
                  <a:srgbClr val="FFC000"/>
                </a:solidFill>
              </a:rPr>
              <a:t>Prioritises well</a:t>
            </a:r>
          </a:p>
        </p:txBody>
      </p:sp>
      <p:sp>
        <p:nvSpPr>
          <p:cNvPr id="123" name="Text Box 41"/>
          <p:cNvSpPr txBox="1">
            <a:spLocks noChangeArrowheads="1"/>
          </p:cNvSpPr>
          <p:nvPr/>
        </p:nvSpPr>
        <p:spPr bwMode="auto">
          <a:xfrm>
            <a:off x="3996081" y="4450538"/>
            <a:ext cx="1734863" cy="246221"/>
          </a:xfrm>
          <a:prstGeom prst="rect">
            <a:avLst/>
          </a:prstGeom>
          <a:noFill/>
          <a:ln w="9525">
            <a:noFill/>
            <a:miter lim="800000"/>
            <a:headEnd/>
            <a:tailEnd/>
          </a:ln>
        </p:spPr>
        <p:txBody>
          <a:bodyPr wrap="square">
            <a:spAutoFit/>
          </a:bodyPr>
          <a:lstStyle/>
          <a:p>
            <a:r>
              <a:rPr lang="en-US" sz="1000" b="1" i="0" dirty="0">
                <a:solidFill>
                  <a:srgbClr val="FFC000"/>
                </a:solidFill>
              </a:rPr>
              <a:t>Gives clear instructions</a:t>
            </a:r>
          </a:p>
        </p:txBody>
      </p:sp>
      <p:sp>
        <p:nvSpPr>
          <p:cNvPr id="124" name="Text Box 41"/>
          <p:cNvSpPr txBox="1">
            <a:spLocks noChangeArrowheads="1"/>
          </p:cNvSpPr>
          <p:nvPr/>
        </p:nvSpPr>
        <p:spPr bwMode="auto">
          <a:xfrm>
            <a:off x="2248989" y="4727697"/>
            <a:ext cx="2800046" cy="246221"/>
          </a:xfrm>
          <a:prstGeom prst="rect">
            <a:avLst/>
          </a:prstGeom>
          <a:noFill/>
          <a:ln w="9525">
            <a:noFill/>
            <a:miter lim="800000"/>
            <a:headEnd/>
            <a:tailEnd/>
          </a:ln>
        </p:spPr>
        <p:txBody>
          <a:bodyPr wrap="square">
            <a:spAutoFit/>
          </a:bodyPr>
          <a:lstStyle/>
          <a:p>
            <a:r>
              <a:rPr lang="en-ZA" sz="1000" b="1" i="0" dirty="0">
                <a:solidFill>
                  <a:srgbClr val="FFC000"/>
                </a:solidFill>
              </a:rPr>
              <a:t>Teaches, guides and supports employees</a:t>
            </a:r>
            <a:endParaRPr lang="en-US" sz="1000" b="1" i="0" dirty="0">
              <a:solidFill>
                <a:srgbClr val="FFC000"/>
              </a:solidFill>
            </a:endParaRPr>
          </a:p>
        </p:txBody>
      </p:sp>
      <p:sp>
        <p:nvSpPr>
          <p:cNvPr id="125" name="Text Box 41"/>
          <p:cNvSpPr txBox="1">
            <a:spLocks noChangeArrowheads="1"/>
          </p:cNvSpPr>
          <p:nvPr/>
        </p:nvSpPr>
        <p:spPr bwMode="auto">
          <a:xfrm>
            <a:off x="4888225" y="2313258"/>
            <a:ext cx="852843" cy="246219"/>
          </a:xfrm>
          <a:prstGeom prst="rect">
            <a:avLst/>
          </a:prstGeom>
          <a:noFill/>
          <a:ln w="9525">
            <a:noFill/>
            <a:miter lim="800000"/>
            <a:headEnd/>
            <a:tailEnd/>
          </a:ln>
        </p:spPr>
        <p:txBody>
          <a:bodyPr wrap="square">
            <a:spAutoFit/>
          </a:bodyPr>
          <a:lstStyle/>
          <a:p>
            <a:r>
              <a:rPr lang="en-US" sz="1000" b="1" i="0" dirty="0">
                <a:solidFill>
                  <a:srgbClr val="FF0000"/>
                </a:solidFill>
              </a:rPr>
              <a:t>Decisive</a:t>
            </a:r>
          </a:p>
        </p:txBody>
      </p:sp>
      <p:sp>
        <p:nvSpPr>
          <p:cNvPr id="27"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8" name="TextBox 27"/>
          <p:cNvSpPr txBox="1"/>
          <p:nvPr/>
        </p:nvSpPr>
        <p:spPr>
          <a:xfrm>
            <a:off x="6598890" y="1021091"/>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29"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Problem Solving Skills – </a:t>
            </a:r>
            <a:r>
              <a:rPr lang="en-ZA" sz="3200" b="1" dirty="0" smtClean="0">
                <a:solidFill>
                  <a:schemeClr val="accent1">
                    <a:lumMod val="50000"/>
                  </a:schemeClr>
                </a:solidFill>
              </a:rPr>
              <a:t>Impact Level 2</a:t>
            </a:r>
            <a:endParaRPr lang="en-ZA" sz="3200"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43</a:t>
            </a:fld>
            <a:endParaRPr lang="en-US"/>
          </a:p>
        </p:txBody>
      </p:sp>
    </p:spTree>
    <p:extLst>
      <p:ext uri="{BB962C8B-B14F-4D97-AF65-F5344CB8AC3E}">
        <p14:creationId xmlns:p14="http://schemas.microsoft.com/office/powerpoint/2010/main" val="1403499329"/>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423296" y="6356350"/>
            <a:ext cx="534176" cy="365125"/>
          </a:xfrm>
          <a:noFill/>
        </p:spPr>
        <p:txBody>
          <a:bodyPr/>
          <a:lstStyle/>
          <a:p>
            <a:pPr defTabSz="895350"/>
            <a:fld id="{677CFAFA-C1DD-48E4-9BA6-11E4122FBC8D}" type="slidenum">
              <a:rPr lang="en-US" smtClean="0"/>
              <a:pPr defTabSz="895350"/>
              <a:t>44</a:t>
            </a:fld>
            <a:endParaRPr lang="en-US" dirty="0" smtClean="0"/>
          </a:p>
        </p:txBody>
      </p:sp>
      <p:graphicFrame>
        <p:nvGraphicFramePr>
          <p:cNvPr id="5" name="Table 4"/>
          <p:cNvGraphicFramePr>
            <a:graphicFrameLocks noGrp="1"/>
          </p:cNvGraphicFramePr>
          <p:nvPr>
            <p:extLst/>
          </p:nvPr>
        </p:nvGraphicFramePr>
        <p:xfrm>
          <a:off x="8081172" y="1193800"/>
          <a:ext cx="876300" cy="4693990"/>
        </p:xfrm>
        <a:graphic>
          <a:graphicData uri="http://schemas.openxmlformats.org/drawingml/2006/table">
            <a:tbl>
              <a:tblPr firstRow="1" bandRow="1">
                <a:tableStyleId>{5C22544A-7EE6-4342-B048-85BDC9FD1C3A}</a:tableStyleId>
              </a:tblPr>
              <a:tblGrid>
                <a:gridCol w="876300"/>
              </a:tblGrid>
              <a:tr h="635000">
                <a:tc>
                  <a:txBody>
                    <a:bodyPr/>
                    <a:lstStyle/>
                    <a:p>
                      <a:pPr algn="ctr"/>
                      <a:r>
                        <a:rPr lang="en-US" sz="1200" dirty="0" smtClean="0">
                          <a:solidFill>
                            <a:schemeClr val="bg1"/>
                          </a:solidFill>
                        </a:rPr>
                        <a:t>8.32</a:t>
                      </a:r>
                      <a:endParaRPr lang="en-US" sz="1200" dirty="0">
                        <a:solidFill>
                          <a:schemeClr val="bg1"/>
                        </a:solidFill>
                      </a:endParaRPr>
                    </a:p>
                  </a:txBody>
                  <a:tcPr marL="91520" marR="91520" marT="45722" marB="45722" anchor="ctr">
                    <a:solidFill>
                      <a:srgbClr val="002060"/>
                    </a:solidFill>
                  </a:tcPr>
                </a:tc>
              </a:tr>
              <a:tr h="715312">
                <a:tc>
                  <a:txBody>
                    <a:bodyPr/>
                    <a:lstStyle/>
                    <a:p>
                      <a:pPr marL="0" algn="ctr" defTabSz="914400" rtl="0" eaLnBrk="1" fontAlgn="t" latinLnBrk="0" hangingPunct="1"/>
                      <a:r>
                        <a:rPr lang="en-ZA" sz="1200" kern="1200" dirty="0">
                          <a:solidFill>
                            <a:srgbClr val="002060"/>
                          </a:solidFill>
                          <a:latin typeface="+mn-lt"/>
                          <a:ea typeface="+mn-ea"/>
                          <a:cs typeface="+mn-cs"/>
                        </a:rPr>
                        <a:t>8.28</a:t>
                      </a:r>
                    </a:p>
                  </a:txBody>
                  <a:tcPr marL="9525" marR="9525" marT="9525" marB="0" anchor="ctr"/>
                </a:tc>
              </a:tr>
              <a:tr h="787997">
                <a:tc>
                  <a:txBody>
                    <a:bodyPr/>
                    <a:lstStyle/>
                    <a:p>
                      <a:pPr marL="0" algn="ctr" defTabSz="914400" rtl="0" eaLnBrk="1" fontAlgn="t" latinLnBrk="0" hangingPunct="1"/>
                      <a:r>
                        <a:rPr lang="en-ZA" sz="1200" kern="1200" dirty="0">
                          <a:solidFill>
                            <a:srgbClr val="002060"/>
                          </a:solidFill>
                          <a:latin typeface="+mn-lt"/>
                          <a:ea typeface="+mn-ea"/>
                          <a:cs typeface="+mn-cs"/>
                        </a:rPr>
                        <a:t>8.23</a:t>
                      </a:r>
                    </a:p>
                  </a:txBody>
                  <a:tcPr marL="9525" marR="9525" marT="9525" marB="0" anchor="ctr"/>
                </a:tc>
              </a:tr>
              <a:tr h="958594">
                <a:tc>
                  <a:txBody>
                    <a:bodyPr/>
                    <a:lstStyle/>
                    <a:p>
                      <a:pPr marL="0" algn="ctr" defTabSz="914400" rtl="0" eaLnBrk="1" fontAlgn="t" latinLnBrk="0" hangingPunct="1"/>
                      <a:r>
                        <a:rPr lang="en-ZA" sz="1200" kern="1200" dirty="0">
                          <a:solidFill>
                            <a:srgbClr val="002060"/>
                          </a:solidFill>
                          <a:latin typeface="+mn-lt"/>
                          <a:ea typeface="+mn-ea"/>
                          <a:cs typeface="+mn-cs"/>
                        </a:rPr>
                        <a:t>8.35</a:t>
                      </a:r>
                    </a:p>
                  </a:txBody>
                  <a:tcPr marL="9525" marR="9525" marT="9525" marB="0" anchor="ctr"/>
                </a:tc>
              </a:tr>
              <a:tr h="753793">
                <a:tc>
                  <a:txBody>
                    <a:bodyPr/>
                    <a:lstStyle/>
                    <a:p>
                      <a:pPr marL="0" algn="ctr" defTabSz="914400" rtl="0" eaLnBrk="1" fontAlgn="t" latinLnBrk="0" hangingPunct="1"/>
                      <a:r>
                        <a:rPr lang="en-ZA" sz="1200" kern="1200" dirty="0">
                          <a:solidFill>
                            <a:srgbClr val="002060"/>
                          </a:solidFill>
                          <a:latin typeface="+mn-lt"/>
                          <a:ea typeface="+mn-ea"/>
                          <a:cs typeface="+mn-cs"/>
                        </a:rPr>
                        <a:t>8.31</a:t>
                      </a:r>
                    </a:p>
                  </a:txBody>
                  <a:tcPr marL="9525" marR="9525" marT="9525" marB="0" anchor="ctr"/>
                </a:tc>
              </a:tr>
              <a:tr h="843294">
                <a:tc>
                  <a:txBody>
                    <a:bodyPr/>
                    <a:lstStyle/>
                    <a:p>
                      <a:pPr marL="0" algn="ctr" defTabSz="914400" rtl="0" eaLnBrk="1" fontAlgn="t" latinLnBrk="0" hangingPunct="1"/>
                      <a:r>
                        <a:rPr lang="en-ZA" sz="1200" kern="1200" dirty="0">
                          <a:solidFill>
                            <a:srgbClr val="002060"/>
                          </a:solidFill>
                          <a:latin typeface="+mn-lt"/>
                          <a:ea typeface="+mn-ea"/>
                          <a:cs typeface="+mn-cs"/>
                        </a:rPr>
                        <a:t>8.26</a:t>
                      </a:r>
                    </a:p>
                  </a:txBody>
                  <a:tcPr marL="9525" marR="9525" marT="9525" marB="0" anchor="ctr"/>
                </a:tc>
              </a:tr>
            </a:tbl>
          </a:graphicData>
        </a:graphic>
      </p:graphicFrame>
      <p:graphicFrame>
        <p:nvGraphicFramePr>
          <p:cNvPr id="2" name="Object 5"/>
          <p:cNvGraphicFramePr>
            <a:graphicFrameLocks noChangeAspect="1"/>
          </p:cNvGraphicFramePr>
          <p:nvPr>
            <p:extLst/>
          </p:nvPr>
        </p:nvGraphicFramePr>
        <p:xfrm>
          <a:off x="50800" y="1016000"/>
          <a:ext cx="7434263" cy="5403850"/>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1859650"/>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4" name="Right Arrow 3"/>
          <p:cNvSpPr/>
          <p:nvPr/>
        </p:nvSpPr>
        <p:spPr bwMode="auto">
          <a:xfrm>
            <a:off x="75645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103586" y="66005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66005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378294" y="67236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228575" y="889000"/>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9882" y="6616700"/>
            <a:ext cx="774571" cy="230832"/>
          </a:xfrm>
          <a:prstGeom prst="rect">
            <a:avLst/>
          </a:prstGeom>
          <a:noFill/>
        </p:spPr>
        <p:txBody>
          <a:bodyPr wrap="none" rtlCol="0">
            <a:spAutoFit/>
          </a:bodyPr>
          <a:lstStyle/>
          <a:p>
            <a:r>
              <a:rPr lang="en-US" sz="900" i="0" dirty="0" smtClean="0">
                <a:solidFill>
                  <a:srgbClr val="002060"/>
                </a:solidFill>
              </a:rPr>
              <a:t>B4a – QB4f</a:t>
            </a:r>
            <a:endParaRPr lang="en-US" sz="900" i="0" dirty="0">
              <a:solidFill>
                <a:srgbClr val="002060"/>
              </a:solidFill>
            </a:endParaRPr>
          </a:p>
        </p:txBody>
      </p:sp>
      <p:sp>
        <p:nvSpPr>
          <p:cNvPr id="14" name="TextBox 13"/>
          <p:cNvSpPr txBox="1"/>
          <p:nvPr/>
        </p:nvSpPr>
        <p:spPr>
          <a:xfrm>
            <a:off x="774810" y="905590"/>
            <a:ext cx="657552" cy="276999"/>
          </a:xfrm>
          <a:prstGeom prst="rect">
            <a:avLst/>
          </a:prstGeom>
          <a:noFill/>
        </p:spPr>
        <p:txBody>
          <a:bodyPr wrap="none" rtlCol="0">
            <a:spAutoFit/>
          </a:bodyPr>
          <a:lstStyle>
            <a:defPPr>
              <a:defRPr lang="en-US"/>
            </a:defPPr>
            <a:lvl1pPr>
              <a:defRPr i="0">
                <a:solidFill>
                  <a:srgbClr val="000066"/>
                </a:solidFill>
              </a:defRPr>
            </a:lvl1pPr>
          </a:lstStyle>
          <a:p>
            <a:r>
              <a:rPr lang="en-ZA" dirty="0"/>
              <a:t>n =514</a:t>
            </a:r>
          </a:p>
        </p:txBody>
      </p:sp>
      <p:sp>
        <p:nvSpPr>
          <p:cNvPr id="15" name="Title 1"/>
          <p:cNvSpPr txBox="1">
            <a:spLocks noGrp="1"/>
          </p:cNvSpPr>
          <p:nvPr>
            <p:ph type="title"/>
          </p:nvPr>
        </p:nvSpPr>
        <p:spPr>
          <a:xfrm>
            <a:off x="0" y="141288"/>
            <a:ext cx="9144000"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Rating of Building for the Future</a:t>
            </a:r>
            <a:endParaRPr lang="en-ZA" sz="3200" b="1" dirty="0">
              <a:solidFill>
                <a:schemeClr val="accent1">
                  <a:lumMod val="50000"/>
                </a:schemeClr>
              </a:solidFill>
            </a:endParaRPr>
          </a:p>
        </p:txBody>
      </p:sp>
    </p:spTree>
    <p:extLst>
      <p:ext uri="{BB962C8B-B14F-4D97-AF65-F5344CB8AC3E}">
        <p14:creationId xmlns:p14="http://schemas.microsoft.com/office/powerpoint/2010/main" val="19966320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Rectangle 16"/>
          <p:cNvSpPr>
            <a:spLocks noChangeArrowheads="1"/>
          </p:cNvSpPr>
          <p:nvPr/>
        </p:nvSpPr>
        <p:spPr bwMode="auto">
          <a:xfrm>
            <a:off x="130674" y="277677"/>
            <a:ext cx="743056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a:t>
            </a:r>
            <a:r>
              <a:rPr lang="en-ZA" sz="1800" i="0" dirty="0" smtClean="0">
                <a:solidFill>
                  <a:schemeClr val="bg1"/>
                </a:solidFill>
                <a:latin typeface="+mj-lt"/>
                <a:ea typeface="+mj-ea"/>
                <a:cs typeface="+mj-cs"/>
              </a:rPr>
              <a:t>Building for the Future -</a:t>
            </a:r>
            <a:endParaRPr lang="en-GB" sz="1800" b="1" i="0" dirty="0">
              <a:solidFill>
                <a:srgbClr val="FF0000"/>
              </a:solidFill>
              <a:latin typeface="+mj-lt"/>
              <a:ea typeface="+mj-ea"/>
              <a:cs typeface="+mj-cs"/>
            </a:endParaRPr>
          </a:p>
        </p:txBody>
      </p:sp>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273120" y="957591"/>
            <a:ext cx="8688281" cy="5401248"/>
            <a:chOff x="-56517" y="303925"/>
            <a:chExt cx="9055185" cy="4855904"/>
          </a:xfrm>
        </p:grpSpPr>
        <p:graphicFrame>
          <p:nvGraphicFramePr>
            <p:cNvPr id="3" name="Object 97"/>
            <p:cNvGraphicFramePr>
              <a:graphicFrameLocks noChangeAspect="1"/>
            </p:cNvGraphicFramePr>
            <p:nvPr>
              <p:extLst/>
            </p:nvPr>
          </p:nvGraphicFramePr>
          <p:xfrm>
            <a:off x="673095" y="576258"/>
            <a:ext cx="7119420" cy="3371020"/>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303925"/>
              <a:ext cx="9055185" cy="4855904"/>
              <a:chOff x="-56517" y="303925"/>
              <a:chExt cx="9055185" cy="4855904"/>
            </a:xfrm>
          </p:grpSpPr>
          <p:sp>
            <p:nvSpPr>
              <p:cNvPr id="100" name="Line 3"/>
              <p:cNvSpPr>
                <a:spLocks noChangeShapeType="1"/>
              </p:cNvSpPr>
              <p:nvPr/>
            </p:nvSpPr>
            <p:spPr bwMode="auto">
              <a:xfrm flipV="1">
                <a:off x="4749942" y="904739"/>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6384" y="2781811"/>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5"/>
                <a:ext cx="4366850" cy="261740"/>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4741152" y="657875"/>
                <a:ext cx="4180778" cy="261740"/>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634832"/>
                <a:ext cx="4340030" cy="261741"/>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4705950" y="4633679"/>
                <a:ext cx="4195864" cy="260588"/>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4865803"/>
                <a:ext cx="4171423"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448435" y="2449110"/>
                <a:ext cx="890213"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i="0" dirty="0" smtClean="0">
                    <a:solidFill>
                      <a:schemeClr val="bg1"/>
                    </a:solidFill>
                    <a:latin typeface="Verdana" pitchFamily="34" charset="0"/>
                    <a:ea typeface="Arial Unicode MS" pitchFamily="34" charset="-128"/>
                    <a:cs typeface="Arial Unicode MS" pitchFamily="34" charset="-128"/>
                  </a:rPr>
                  <a:t>20</a:t>
                </a:r>
                <a:r>
                  <a:rPr lang="en-GB" sz="1200" i="0" dirty="0" smtClean="0">
                    <a:solidFill>
                      <a:schemeClr val="bg1"/>
                    </a:solidFill>
                    <a:latin typeface="Verdana" pitchFamily="34" charset="0"/>
                    <a:ea typeface="Arial Unicode MS" pitchFamily="34" charset="-128"/>
                    <a:cs typeface="Arial Unicode MS" pitchFamily="34" charset="-128"/>
                  </a:rPr>
                  <a:t>%</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3944897" y="910503"/>
                <a:ext cx="786833"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8.32</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a:off x="1361850" y="2587259"/>
                <a:ext cx="303417" cy="15796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303925"/>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0" name="Text Box 35"/>
          <p:cNvSpPr txBox="1">
            <a:spLocks noChangeArrowheads="1"/>
          </p:cNvSpPr>
          <p:nvPr/>
        </p:nvSpPr>
        <p:spPr bwMode="auto">
          <a:xfrm>
            <a:off x="5284147" y="3747681"/>
            <a:ext cx="2899036" cy="246221"/>
          </a:xfrm>
          <a:prstGeom prst="rect">
            <a:avLst/>
          </a:prstGeom>
          <a:noFill/>
          <a:ln w="9525">
            <a:noFill/>
            <a:miter lim="800000"/>
            <a:headEnd/>
            <a:tailEnd/>
          </a:ln>
        </p:spPr>
        <p:txBody>
          <a:bodyPr wrap="square">
            <a:spAutoFit/>
          </a:bodyPr>
          <a:lstStyle/>
          <a:p>
            <a:r>
              <a:rPr lang="en-ZA" sz="1000" b="1" i="0" dirty="0">
                <a:solidFill>
                  <a:srgbClr val="0070C0"/>
                </a:solidFill>
              </a:rPr>
              <a:t>Enables the business to remain competitive</a:t>
            </a:r>
            <a:endParaRPr lang="en-US" sz="1000" b="1" i="0" dirty="0">
              <a:solidFill>
                <a:srgbClr val="0070C0"/>
              </a:solidFill>
            </a:endParaRPr>
          </a:p>
        </p:txBody>
      </p:sp>
      <p:sp>
        <p:nvSpPr>
          <p:cNvPr id="121" name="Text Box 37"/>
          <p:cNvSpPr txBox="1">
            <a:spLocks noChangeArrowheads="1"/>
          </p:cNvSpPr>
          <p:nvPr/>
        </p:nvSpPr>
        <p:spPr bwMode="auto">
          <a:xfrm>
            <a:off x="770312" y="4103870"/>
            <a:ext cx="1380717" cy="400110"/>
          </a:xfrm>
          <a:prstGeom prst="rect">
            <a:avLst/>
          </a:prstGeom>
          <a:noFill/>
          <a:ln w="9525">
            <a:noFill/>
            <a:miter lim="800000"/>
            <a:headEnd/>
            <a:tailEnd/>
          </a:ln>
        </p:spPr>
        <p:txBody>
          <a:bodyPr wrap="square">
            <a:spAutoFit/>
          </a:bodyPr>
          <a:lstStyle/>
          <a:p>
            <a:r>
              <a:rPr lang="en-ZA" sz="1000" b="1" i="0" dirty="0">
                <a:solidFill>
                  <a:srgbClr val="FFC000"/>
                </a:solidFill>
              </a:rPr>
              <a:t>Embraces the need for change</a:t>
            </a:r>
            <a:endParaRPr lang="en-US" sz="1000" b="1" i="0" dirty="0">
              <a:solidFill>
                <a:srgbClr val="FFC000"/>
              </a:solidFill>
            </a:endParaRPr>
          </a:p>
        </p:txBody>
      </p:sp>
      <p:sp>
        <p:nvSpPr>
          <p:cNvPr id="122" name="Text Box 39"/>
          <p:cNvSpPr txBox="1">
            <a:spLocks noChangeArrowheads="1"/>
          </p:cNvSpPr>
          <p:nvPr/>
        </p:nvSpPr>
        <p:spPr bwMode="auto">
          <a:xfrm>
            <a:off x="2936977" y="3773081"/>
            <a:ext cx="1843361" cy="246221"/>
          </a:xfrm>
          <a:prstGeom prst="rect">
            <a:avLst/>
          </a:prstGeom>
          <a:noFill/>
          <a:ln w="9525">
            <a:noFill/>
            <a:miter lim="800000"/>
            <a:headEnd/>
            <a:tailEnd/>
          </a:ln>
        </p:spPr>
        <p:txBody>
          <a:bodyPr wrap="square">
            <a:spAutoFit/>
          </a:bodyPr>
          <a:lstStyle/>
          <a:p>
            <a:r>
              <a:rPr lang="en-US" sz="1000" b="1" i="0" dirty="0">
                <a:solidFill>
                  <a:srgbClr val="FFC000"/>
                </a:solidFill>
              </a:rPr>
              <a:t>Organised and systematic</a:t>
            </a:r>
          </a:p>
        </p:txBody>
      </p:sp>
      <p:sp>
        <p:nvSpPr>
          <p:cNvPr id="123" name="Text Box 41"/>
          <p:cNvSpPr txBox="1">
            <a:spLocks noChangeArrowheads="1"/>
          </p:cNvSpPr>
          <p:nvPr/>
        </p:nvSpPr>
        <p:spPr bwMode="auto">
          <a:xfrm>
            <a:off x="2288959" y="4104952"/>
            <a:ext cx="1793196" cy="400110"/>
          </a:xfrm>
          <a:prstGeom prst="rect">
            <a:avLst/>
          </a:prstGeom>
          <a:noFill/>
          <a:ln w="9525">
            <a:noFill/>
            <a:miter lim="800000"/>
            <a:headEnd/>
            <a:tailEnd/>
          </a:ln>
        </p:spPr>
        <p:txBody>
          <a:bodyPr wrap="square">
            <a:spAutoFit/>
          </a:bodyPr>
          <a:lstStyle/>
          <a:p>
            <a:r>
              <a:rPr lang="en-US" sz="1000" b="1" i="0" dirty="0">
                <a:solidFill>
                  <a:srgbClr val="FFC000"/>
                </a:solidFill>
              </a:rPr>
              <a:t>Uses available resources to maximum effect</a:t>
            </a:r>
          </a:p>
        </p:txBody>
      </p:sp>
      <p:sp>
        <p:nvSpPr>
          <p:cNvPr id="124" name="Text Box 41"/>
          <p:cNvSpPr txBox="1">
            <a:spLocks noChangeArrowheads="1"/>
          </p:cNvSpPr>
          <p:nvPr/>
        </p:nvSpPr>
        <p:spPr bwMode="auto">
          <a:xfrm>
            <a:off x="575414" y="2261625"/>
            <a:ext cx="2813343" cy="246221"/>
          </a:xfrm>
          <a:prstGeom prst="rect">
            <a:avLst/>
          </a:prstGeom>
          <a:noFill/>
          <a:ln w="9525">
            <a:noFill/>
            <a:miter lim="800000"/>
            <a:headEnd/>
            <a:tailEnd/>
          </a:ln>
        </p:spPr>
        <p:txBody>
          <a:bodyPr wrap="square">
            <a:spAutoFit/>
          </a:bodyPr>
          <a:lstStyle/>
          <a:p>
            <a:r>
              <a:rPr lang="en-ZA" sz="1000" b="1" i="0" dirty="0">
                <a:solidFill>
                  <a:srgbClr val="FF0000"/>
                </a:solidFill>
              </a:rPr>
              <a:t>Clear programmes for achieving success </a:t>
            </a:r>
            <a:endParaRPr lang="en-US" sz="1000" b="1" i="0" dirty="0">
              <a:solidFill>
                <a:srgbClr val="FF0000"/>
              </a:solidFill>
            </a:endParaRPr>
          </a:p>
        </p:txBody>
      </p:sp>
      <p:sp>
        <p:nvSpPr>
          <p:cNvPr id="2" name="TextBox 1"/>
          <p:cNvSpPr txBox="1"/>
          <p:nvPr/>
        </p:nvSpPr>
        <p:spPr>
          <a:xfrm>
            <a:off x="6598890" y="1033791"/>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28"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Building for the Future– </a:t>
            </a:r>
            <a:r>
              <a:rPr lang="en-ZA" sz="3200" b="1" dirty="0" smtClean="0">
                <a:solidFill>
                  <a:schemeClr val="accent1">
                    <a:lumMod val="50000"/>
                  </a:schemeClr>
                </a:solidFill>
              </a:rPr>
              <a:t>Impact Level 2</a:t>
            </a:r>
            <a:endParaRPr lang="en-ZA" sz="32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pPr/>
              <a:t>45</a:t>
            </a:fld>
            <a:endParaRPr lang="en-US"/>
          </a:p>
        </p:txBody>
      </p:sp>
    </p:spTree>
    <p:extLst>
      <p:ext uri="{BB962C8B-B14F-4D97-AF65-F5344CB8AC3E}">
        <p14:creationId xmlns:p14="http://schemas.microsoft.com/office/powerpoint/2010/main" val="332995792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482824" y="6463338"/>
            <a:ext cx="534176" cy="260350"/>
          </a:xfrm>
          <a:noFill/>
        </p:spPr>
        <p:txBody>
          <a:bodyPr/>
          <a:lstStyle/>
          <a:p>
            <a:pPr defTabSz="895350"/>
            <a:fld id="{677CFAFA-C1DD-48E4-9BA6-11E4122FBC8D}" type="slidenum">
              <a:rPr lang="en-US" smtClean="0"/>
              <a:pPr defTabSz="895350"/>
              <a:t>46</a:t>
            </a:fld>
            <a:endParaRPr lang="en-US" dirty="0" smtClean="0"/>
          </a:p>
        </p:txBody>
      </p:sp>
      <p:graphicFrame>
        <p:nvGraphicFramePr>
          <p:cNvPr id="5" name="Table 4"/>
          <p:cNvGraphicFramePr>
            <a:graphicFrameLocks noGrp="1"/>
          </p:cNvGraphicFramePr>
          <p:nvPr>
            <p:extLst/>
          </p:nvPr>
        </p:nvGraphicFramePr>
        <p:xfrm>
          <a:off x="8233572" y="1143000"/>
          <a:ext cx="783428" cy="4902202"/>
        </p:xfrm>
        <a:graphic>
          <a:graphicData uri="http://schemas.openxmlformats.org/drawingml/2006/table">
            <a:tbl>
              <a:tblPr firstRow="1" bandRow="1">
                <a:tableStyleId>{5C22544A-7EE6-4342-B048-85BDC9FD1C3A}</a:tableStyleId>
              </a:tblPr>
              <a:tblGrid>
                <a:gridCol w="783428"/>
              </a:tblGrid>
              <a:tr h="649929">
                <a:tc>
                  <a:txBody>
                    <a:bodyPr/>
                    <a:lstStyle/>
                    <a:p>
                      <a:pPr algn="ctr"/>
                      <a:r>
                        <a:rPr lang="en-US" sz="1200" dirty="0" smtClean="0">
                          <a:solidFill>
                            <a:schemeClr val="bg1"/>
                          </a:solidFill>
                        </a:rPr>
                        <a:t>8.31</a:t>
                      </a:r>
                      <a:endParaRPr lang="en-US" sz="1200" dirty="0">
                        <a:solidFill>
                          <a:schemeClr val="bg1"/>
                        </a:solidFill>
                      </a:endParaRPr>
                    </a:p>
                  </a:txBody>
                  <a:tcPr marL="91520" marR="91520" marT="45722" marB="45722" anchor="ctr">
                    <a:solidFill>
                      <a:srgbClr val="002060"/>
                    </a:solidFill>
                  </a:tcPr>
                </a:tc>
              </a:tr>
              <a:tr h="626881">
                <a:tc>
                  <a:txBody>
                    <a:bodyPr/>
                    <a:lstStyle/>
                    <a:p>
                      <a:pPr marL="0" algn="ctr" defTabSz="914400" rtl="0" eaLnBrk="1" fontAlgn="t" latinLnBrk="0" hangingPunct="1"/>
                      <a:r>
                        <a:rPr lang="en-ZA" sz="1200" kern="1200" dirty="0">
                          <a:solidFill>
                            <a:srgbClr val="002060"/>
                          </a:solidFill>
                          <a:latin typeface="+mn-lt"/>
                          <a:ea typeface="+mn-ea"/>
                          <a:cs typeface="+mn-cs"/>
                        </a:rPr>
                        <a:t>8.20</a:t>
                      </a:r>
                    </a:p>
                  </a:txBody>
                  <a:tcPr marL="9525" marR="9525" marT="9525" marB="0" anchor="ctr"/>
                </a:tc>
              </a:tr>
              <a:tr h="840088">
                <a:tc>
                  <a:txBody>
                    <a:bodyPr/>
                    <a:lstStyle/>
                    <a:p>
                      <a:pPr marL="0" algn="ctr" defTabSz="914400" rtl="0" eaLnBrk="1" fontAlgn="t" latinLnBrk="0" hangingPunct="1"/>
                      <a:r>
                        <a:rPr lang="en-ZA" sz="1200" kern="1200" dirty="0">
                          <a:solidFill>
                            <a:srgbClr val="002060"/>
                          </a:solidFill>
                          <a:latin typeface="+mn-lt"/>
                          <a:ea typeface="+mn-ea"/>
                          <a:cs typeface="+mn-cs"/>
                        </a:rPr>
                        <a:t>8.15</a:t>
                      </a:r>
                    </a:p>
                  </a:txBody>
                  <a:tcPr marL="9525" marR="9525" marT="9525" marB="0" anchor="ctr"/>
                </a:tc>
              </a:tr>
              <a:tr h="660605">
                <a:tc>
                  <a:txBody>
                    <a:bodyPr/>
                    <a:lstStyle/>
                    <a:p>
                      <a:pPr marL="0" algn="ctr" defTabSz="914400" rtl="0" eaLnBrk="1" fontAlgn="t" latinLnBrk="0" hangingPunct="1"/>
                      <a:r>
                        <a:rPr lang="en-ZA" sz="1200" kern="1200" dirty="0">
                          <a:solidFill>
                            <a:srgbClr val="002060"/>
                          </a:solidFill>
                          <a:latin typeface="+mn-lt"/>
                          <a:ea typeface="+mn-ea"/>
                          <a:cs typeface="+mn-cs"/>
                        </a:rPr>
                        <a:t>8.49</a:t>
                      </a:r>
                    </a:p>
                  </a:txBody>
                  <a:tcPr marL="9525" marR="9525" marT="9525" marB="0" anchor="ctr"/>
                </a:tc>
              </a:tr>
              <a:tr h="739042">
                <a:tc>
                  <a:txBody>
                    <a:bodyPr/>
                    <a:lstStyle/>
                    <a:p>
                      <a:pPr marL="0" algn="ctr" defTabSz="914400" rtl="0" eaLnBrk="1" fontAlgn="t" latinLnBrk="0" hangingPunct="1"/>
                      <a:r>
                        <a:rPr lang="en-ZA" sz="1200" kern="1200" dirty="0">
                          <a:solidFill>
                            <a:srgbClr val="002060"/>
                          </a:solidFill>
                          <a:latin typeface="+mn-lt"/>
                          <a:ea typeface="+mn-ea"/>
                          <a:cs typeface="+mn-cs"/>
                        </a:rPr>
                        <a:t>8.20</a:t>
                      </a:r>
                    </a:p>
                  </a:txBody>
                  <a:tcPr marL="9525" marR="9525" marT="9525" marB="0" anchor="ctr"/>
                </a:tc>
              </a:tr>
              <a:tr h="646615">
                <a:tc>
                  <a:txBody>
                    <a:bodyPr/>
                    <a:lstStyle/>
                    <a:p>
                      <a:pPr marL="0" algn="ctr" defTabSz="914400" rtl="0" eaLnBrk="1" fontAlgn="t" latinLnBrk="0" hangingPunct="1"/>
                      <a:r>
                        <a:rPr lang="en-ZA" sz="1200" kern="1200" dirty="0">
                          <a:solidFill>
                            <a:srgbClr val="002060"/>
                          </a:solidFill>
                          <a:latin typeface="+mn-lt"/>
                          <a:ea typeface="+mn-ea"/>
                          <a:cs typeface="+mn-cs"/>
                        </a:rPr>
                        <a:t>8.47</a:t>
                      </a:r>
                    </a:p>
                  </a:txBody>
                  <a:tcPr marL="9525" marR="9525" marT="9525" marB="0" anchor="ctr"/>
                </a:tc>
              </a:tr>
              <a:tr h="739042">
                <a:tc>
                  <a:txBody>
                    <a:bodyPr/>
                    <a:lstStyle/>
                    <a:p>
                      <a:pPr marL="0" algn="ctr" defTabSz="914400" rtl="0" eaLnBrk="1" fontAlgn="t" latinLnBrk="0" hangingPunct="1"/>
                      <a:r>
                        <a:rPr lang="en-ZA" sz="1200" kern="1200" dirty="0">
                          <a:solidFill>
                            <a:srgbClr val="002060"/>
                          </a:solidFill>
                          <a:latin typeface="+mn-lt"/>
                          <a:ea typeface="+mn-ea"/>
                          <a:cs typeface="+mn-cs"/>
                        </a:rPr>
                        <a:t>8.40</a:t>
                      </a:r>
                    </a:p>
                  </a:txBody>
                  <a:tcPr marL="9525" marR="9525" marT="9525" marB="0" anchor="ctr"/>
                </a:tc>
              </a:tr>
            </a:tbl>
          </a:graphicData>
        </a:graphic>
      </p:graphicFrame>
      <p:graphicFrame>
        <p:nvGraphicFramePr>
          <p:cNvPr id="2" name="Object 5"/>
          <p:cNvGraphicFramePr>
            <a:graphicFrameLocks noChangeAspect="1"/>
          </p:cNvGraphicFramePr>
          <p:nvPr>
            <p:extLst/>
          </p:nvPr>
        </p:nvGraphicFramePr>
        <p:xfrm>
          <a:off x="-101600" y="1016000"/>
          <a:ext cx="7759700" cy="5468938"/>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1719950"/>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4" name="Right Arrow 3"/>
          <p:cNvSpPr/>
          <p:nvPr/>
        </p:nvSpPr>
        <p:spPr bwMode="auto">
          <a:xfrm>
            <a:off x="77042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103586" y="66005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66005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378294" y="67236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317475" y="889000"/>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9354" y="6616700"/>
            <a:ext cx="813043" cy="230832"/>
          </a:xfrm>
          <a:prstGeom prst="rect">
            <a:avLst/>
          </a:prstGeom>
          <a:noFill/>
        </p:spPr>
        <p:txBody>
          <a:bodyPr wrap="none" rtlCol="0">
            <a:spAutoFit/>
          </a:bodyPr>
          <a:lstStyle/>
          <a:p>
            <a:r>
              <a:rPr lang="en-US" sz="900" i="0" dirty="0" smtClean="0">
                <a:solidFill>
                  <a:srgbClr val="002060"/>
                </a:solidFill>
              </a:rPr>
              <a:t>B5a – QB5g</a:t>
            </a:r>
            <a:endParaRPr lang="en-US" sz="900" i="0" dirty="0">
              <a:solidFill>
                <a:srgbClr val="002060"/>
              </a:solidFill>
            </a:endParaRPr>
          </a:p>
        </p:txBody>
      </p:sp>
      <p:sp>
        <p:nvSpPr>
          <p:cNvPr id="14" name="TextBox 13"/>
          <p:cNvSpPr txBox="1"/>
          <p:nvPr/>
        </p:nvSpPr>
        <p:spPr>
          <a:xfrm>
            <a:off x="774810" y="905590"/>
            <a:ext cx="657552" cy="276999"/>
          </a:xfrm>
          <a:prstGeom prst="rect">
            <a:avLst/>
          </a:prstGeom>
          <a:noFill/>
        </p:spPr>
        <p:txBody>
          <a:bodyPr wrap="none" rtlCol="0">
            <a:spAutoFit/>
          </a:bodyPr>
          <a:lstStyle>
            <a:defPPr>
              <a:defRPr lang="en-US"/>
            </a:defPPr>
            <a:lvl1pPr>
              <a:defRPr i="0">
                <a:solidFill>
                  <a:srgbClr val="000066"/>
                </a:solidFill>
              </a:defRPr>
            </a:lvl1pPr>
          </a:lstStyle>
          <a:p>
            <a:r>
              <a:rPr lang="en-ZA" dirty="0"/>
              <a:t>n =514</a:t>
            </a:r>
          </a:p>
        </p:txBody>
      </p:sp>
      <p:sp>
        <p:nvSpPr>
          <p:cNvPr id="15" name="Title 1"/>
          <p:cNvSpPr txBox="1">
            <a:spLocks noGrp="1"/>
          </p:cNvSpPr>
          <p:nvPr>
            <p:ph type="title"/>
          </p:nvPr>
        </p:nvSpPr>
        <p:spPr>
          <a:xfrm>
            <a:off x="-9354" y="141288"/>
            <a:ext cx="9153354"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Rating of Developing Business Success</a:t>
            </a:r>
            <a:endParaRPr lang="en-ZA" sz="3200" b="1" dirty="0">
              <a:solidFill>
                <a:schemeClr val="accent1">
                  <a:lumMod val="50000"/>
                </a:schemeClr>
              </a:solidFill>
            </a:endParaRPr>
          </a:p>
        </p:txBody>
      </p:sp>
    </p:spTree>
    <p:extLst>
      <p:ext uri="{BB962C8B-B14F-4D97-AF65-F5344CB8AC3E}">
        <p14:creationId xmlns:p14="http://schemas.microsoft.com/office/powerpoint/2010/main" val="21064879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Rectangle 16"/>
          <p:cNvSpPr>
            <a:spLocks noChangeArrowheads="1"/>
          </p:cNvSpPr>
          <p:nvPr/>
        </p:nvSpPr>
        <p:spPr bwMode="auto">
          <a:xfrm>
            <a:off x="130674" y="277677"/>
            <a:ext cx="832752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a:t>
            </a:r>
            <a:r>
              <a:rPr lang="en-ZA" sz="1800" i="0" dirty="0" smtClean="0">
                <a:solidFill>
                  <a:schemeClr val="bg1"/>
                </a:solidFill>
                <a:latin typeface="+mj-lt"/>
                <a:ea typeface="+mj-ea"/>
                <a:cs typeface="+mj-cs"/>
              </a:rPr>
              <a:t>Developing Business Success - </a:t>
            </a:r>
            <a:endParaRPr lang="en-GB" sz="1800" b="1" i="0" dirty="0">
              <a:solidFill>
                <a:srgbClr val="FF0000"/>
              </a:solidFill>
              <a:latin typeface="+mj-lt"/>
              <a:ea typeface="+mj-ea"/>
              <a:cs typeface="+mj-cs"/>
            </a:endParaRPr>
          </a:p>
        </p:txBody>
      </p:sp>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273120" y="957591"/>
            <a:ext cx="8688281" cy="5401248"/>
            <a:chOff x="-56517" y="303925"/>
            <a:chExt cx="9055185" cy="4855904"/>
          </a:xfrm>
        </p:grpSpPr>
        <p:graphicFrame>
          <p:nvGraphicFramePr>
            <p:cNvPr id="2" name="Object 97"/>
            <p:cNvGraphicFramePr>
              <a:graphicFrameLocks noChangeAspect="1"/>
            </p:cNvGraphicFramePr>
            <p:nvPr>
              <p:extLst/>
            </p:nvPr>
          </p:nvGraphicFramePr>
          <p:xfrm>
            <a:off x="783948" y="449238"/>
            <a:ext cx="7119421" cy="3799185"/>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303925"/>
              <a:ext cx="9055185" cy="4855904"/>
              <a:chOff x="-56517" y="303925"/>
              <a:chExt cx="9055185" cy="4855904"/>
            </a:xfrm>
          </p:grpSpPr>
          <p:sp>
            <p:nvSpPr>
              <p:cNvPr id="100" name="Line 3"/>
              <p:cNvSpPr>
                <a:spLocks noChangeShapeType="1"/>
              </p:cNvSpPr>
              <p:nvPr/>
            </p:nvSpPr>
            <p:spPr bwMode="auto">
              <a:xfrm flipV="1">
                <a:off x="5226450" y="870260"/>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6384" y="2781811"/>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6"/>
                <a:ext cx="4867288" cy="249058"/>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5226450" y="657875"/>
                <a:ext cx="3695480" cy="264046"/>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634831"/>
                <a:ext cx="4830356" cy="292874"/>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5226450" y="4633679"/>
                <a:ext cx="3675364" cy="262894"/>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4865803"/>
                <a:ext cx="4171423"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448435" y="2449110"/>
                <a:ext cx="890213"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chemeClr val="bg1"/>
                    </a:solidFill>
                    <a:latin typeface="Verdana" pitchFamily="34" charset="0"/>
                    <a:ea typeface="Arial Unicode MS" pitchFamily="34" charset="-128"/>
                    <a:cs typeface="Arial Unicode MS" pitchFamily="34" charset="-128"/>
                  </a:rPr>
                  <a:t>17%</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4434641" y="910503"/>
                <a:ext cx="786833"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8.31</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a:off x="1361850" y="2587259"/>
                <a:ext cx="303417" cy="15796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303925"/>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0" name="Text Box 35"/>
          <p:cNvSpPr txBox="1">
            <a:spLocks noChangeArrowheads="1"/>
          </p:cNvSpPr>
          <p:nvPr/>
        </p:nvSpPr>
        <p:spPr bwMode="auto">
          <a:xfrm>
            <a:off x="2758429" y="4252110"/>
            <a:ext cx="2545579" cy="400110"/>
          </a:xfrm>
          <a:prstGeom prst="rect">
            <a:avLst/>
          </a:prstGeom>
          <a:noFill/>
          <a:ln w="9525">
            <a:noFill/>
            <a:miter lim="800000"/>
            <a:headEnd/>
            <a:tailEnd/>
          </a:ln>
        </p:spPr>
        <p:txBody>
          <a:bodyPr wrap="square">
            <a:spAutoFit/>
          </a:bodyPr>
          <a:lstStyle/>
          <a:p>
            <a:r>
              <a:rPr lang="en-ZA" sz="1000" b="1" i="0" dirty="0">
                <a:solidFill>
                  <a:srgbClr val="FFC000"/>
                </a:solidFill>
              </a:rPr>
              <a:t>Ensures that there are adequate and competent resources to succeed</a:t>
            </a:r>
            <a:endParaRPr lang="en-US" sz="1000" b="1" i="0" dirty="0">
              <a:solidFill>
                <a:srgbClr val="FFC000"/>
              </a:solidFill>
            </a:endParaRPr>
          </a:p>
        </p:txBody>
      </p:sp>
      <p:sp>
        <p:nvSpPr>
          <p:cNvPr id="121" name="Text Box 37"/>
          <p:cNvSpPr txBox="1">
            <a:spLocks noChangeArrowheads="1"/>
          </p:cNvSpPr>
          <p:nvPr/>
        </p:nvSpPr>
        <p:spPr bwMode="auto">
          <a:xfrm>
            <a:off x="652608" y="4053733"/>
            <a:ext cx="1656718" cy="246221"/>
          </a:xfrm>
          <a:prstGeom prst="rect">
            <a:avLst/>
          </a:prstGeom>
          <a:noFill/>
          <a:ln w="9525">
            <a:noFill/>
            <a:miter lim="800000"/>
            <a:headEnd/>
            <a:tailEnd/>
          </a:ln>
        </p:spPr>
        <p:txBody>
          <a:bodyPr wrap="square">
            <a:spAutoFit/>
          </a:bodyPr>
          <a:lstStyle/>
          <a:p>
            <a:r>
              <a:rPr lang="en-US" sz="1000" b="1" i="0" dirty="0">
                <a:solidFill>
                  <a:srgbClr val="FFC000"/>
                </a:solidFill>
              </a:rPr>
              <a:t>Plans and organise well</a:t>
            </a:r>
          </a:p>
        </p:txBody>
      </p:sp>
      <p:sp>
        <p:nvSpPr>
          <p:cNvPr id="122" name="Text Box 39"/>
          <p:cNvSpPr txBox="1">
            <a:spLocks noChangeArrowheads="1"/>
          </p:cNvSpPr>
          <p:nvPr/>
        </p:nvSpPr>
        <p:spPr bwMode="auto">
          <a:xfrm>
            <a:off x="6318066" y="4615243"/>
            <a:ext cx="1219200" cy="246221"/>
          </a:xfrm>
          <a:prstGeom prst="rect">
            <a:avLst/>
          </a:prstGeom>
          <a:noFill/>
          <a:ln w="9525">
            <a:noFill/>
            <a:miter lim="800000"/>
            <a:headEnd/>
            <a:tailEnd/>
          </a:ln>
        </p:spPr>
        <p:txBody>
          <a:bodyPr>
            <a:spAutoFit/>
          </a:bodyPr>
          <a:lstStyle/>
          <a:p>
            <a:r>
              <a:rPr lang="en-US" sz="1000" b="1" i="0" dirty="0">
                <a:solidFill>
                  <a:srgbClr val="0070C0"/>
                </a:solidFill>
              </a:rPr>
              <a:t>Driven by targets</a:t>
            </a:r>
          </a:p>
        </p:txBody>
      </p:sp>
      <p:sp>
        <p:nvSpPr>
          <p:cNvPr id="123" name="Text Box 41"/>
          <p:cNvSpPr txBox="1">
            <a:spLocks noChangeArrowheads="1"/>
          </p:cNvSpPr>
          <p:nvPr/>
        </p:nvSpPr>
        <p:spPr bwMode="auto">
          <a:xfrm>
            <a:off x="652608" y="4830333"/>
            <a:ext cx="2633472" cy="246221"/>
          </a:xfrm>
          <a:prstGeom prst="rect">
            <a:avLst/>
          </a:prstGeom>
          <a:noFill/>
          <a:ln w="9525">
            <a:noFill/>
            <a:miter lim="800000"/>
            <a:headEnd/>
            <a:tailEnd/>
          </a:ln>
        </p:spPr>
        <p:txBody>
          <a:bodyPr wrap="square">
            <a:spAutoFit/>
          </a:bodyPr>
          <a:lstStyle/>
          <a:p>
            <a:r>
              <a:rPr lang="en-ZA" sz="1000" i="0" dirty="0">
                <a:solidFill>
                  <a:srgbClr val="FFC000"/>
                </a:solidFill>
              </a:rPr>
              <a:t>Manages budgets and resources effectively</a:t>
            </a:r>
            <a:endParaRPr lang="en-US" sz="1000" i="0" dirty="0">
              <a:solidFill>
                <a:srgbClr val="FFC000"/>
              </a:solidFill>
            </a:endParaRPr>
          </a:p>
        </p:txBody>
      </p:sp>
      <p:sp>
        <p:nvSpPr>
          <p:cNvPr id="124" name="Text Box 41"/>
          <p:cNvSpPr txBox="1">
            <a:spLocks noChangeArrowheads="1"/>
          </p:cNvSpPr>
          <p:nvPr/>
        </p:nvSpPr>
        <p:spPr bwMode="auto">
          <a:xfrm>
            <a:off x="6320990" y="3943101"/>
            <a:ext cx="1436687" cy="246221"/>
          </a:xfrm>
          <a:prstGeom prst="rect">
            <a:avLst/>
          </a:prstGeom>
          <a:noFill/>
          <a:ln w="9525">
            <a:noFill/>
            <a:miter lim="800000"/>
            <a:headEnd/>
            <a:tailEnd/>
          </a:ln>
        </p:spPr>
        <p:txBody>
          <a:bodyPr>
            <a:spAutoFit/>
          </a:bodyPr>
          <a:lstStyle/>
          <a:p>
            <a:r>
              <a:rPr lang="en-US" sz="1000" b="1" i="0" dirty="0">
                <a:solidFill>
                  <a:srgbClr val="0070C0"/>
                </a:solidFill>
              </a:rPr>
              <a:t>Customer focused</a:t>
            </a:r>
          </a:p>
        </p:txBody>
      </p:sp>
      <p:sp>
        <p:nvSpPr>
          <p:cNvPr id="125" name="Text Box 41"/>
          <p:cNvSpPr txBox="1">
            <a:spLocks noChangeArrowheads="1"/>
          </p:cNvSpPr>
          <p:nvPr/>
        </p:nvSpPr>
        <p:spPr bwMode="auto">
          <a:xfrm>
            <a:off x="5342108" y="1993701"/>
            <a:ext cx="2415569" cy="246219"/>
          </a:xfrm>
          <a:prstGeom prst="rect">
            <a:avLst/>
          </a:prstGeom>
          <a:noFill/>
          <a:ln w="9525">
            <a:noFill/>
            <a:miter lim="800000"/>
            <a:headEnd/>
            <a:tailEnd/>
          </a:ln>
        </p:spPr>
        <p:txBody>
          <a:bodyPr wrap="square">
            <a:spAutoFit/>
          </a:bodyPr>
          <a:lstStyle/>
          <a:p>
            <a:r>
              <a:rPr lang="en-US" sz="1000" b="1" i="0" dirty="0">
                <a:solidFill>
                  <a:srgbClr val="002060"/>
                </a:solidFill>
              </a:rPr>
              <a:t>Sets high performance standards</a:t>
            </a:r>
          </a:p>
        </p:txBody>
      </p:sp>
      <p:sp>
        <p:nvSpPr>
          <p:cNvPr id="27"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8" name="TextBox 27"/>
          <p:cNvSpPr txBox="1"/>
          <p:nvPr/>
        </p:nvSpPr>
        <p:spPr>
          <a:xfrm>
            <a:off x="6598890" y="1021091"/>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29"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Developing Business Success – </a:t>
            </a:r>
            <a:r>
              <a:rPr lang="en-ZA" sz="3200" b="1" dirty="0" smtClean="0">
                <a:solidFill>
                  <a:srgbClr val="002060"/>
                </a:solidFill>
              </a:rPr>
              <a:t>Impact Level 2</a:t>
            </a:r>
            <a:endParaRPr lang="en-ZA" sz="3200" b="1" dirty="0">
              <a:solidFill>
                <a:srgbClr val="002060"/>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47</a:t>
            </a:fld>
            <a:endParaRPr lang="en-US"/>
          </a:p>
        </p:txBody>
      </p:sp>
    </p:spTree>
    <p:extLst>
      <p:ext uri="{BB962C8B-B14F-4D97-AF65-F5344CB8AC3E}">
        <p14:creationId xmlns:p14="http://schemas.microsoft.com/office/powerpoint/2010/main" val="244493655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xfrm>
            <a:off x="8370614" y="6448869"/>
            <a:ext cx="646386" cy="260350"/>
          </a:xfrm>
          <a:noFill/>
        </p:spPr>
        <p:txBody>
          <a:bodyPr/>
          <a:lstStyle/>
          <a:p>
            <a:pPr defTabSz="895350"/>
            <a:fld id="{677CFAFA-C1DD-48E4-9BA6-11E4122FBC8D}" type="slidenum">
              <a:rPr lang="en-US" smtClean="0"/>
              <a:pPr defTabSz="895350"/>
              <a:t>48</a:t>
            </a:fld>
            <a:endParaRPr lang="en-US" dirty="0" smtClean="0"/>
          </a:p>
        </p:txBody>
      </p:sp>
      <p:graphicFrame>
        <p:nvGraphicFramePr>
          <p:cNvPr id="5" name="Table 4"/>
          <p:cNvGraphicFramePr>
            <a:graphicFrameLocks noGrp="1"/>
          </p:cNvGraphicFramePr>
          <p:nvPr>
            <p:extLst/>
          </p:nvPr>
        </p:nvGraphicFramePr>
        <p:xfrm>
          <a:off x="8233572" y="1143000"/>
          <a:ext cx="783428" cy="4800600"/>
        </p:xfrm>
        <a:graphic>
          <a:graphicData uri="http://schemas.openxmlformats.org/drawingml/2006/table">
            <a:tbl>
              <a:tblPr firstRow="1" bandRow="1">
                <a:tableStyleId>{5C22544A-7EE6-4342-B048-85BDC9FD1C3A}</a:tableStyleId>
              </a:tblPr>
              <a:tblGrid>
                <a:gridCol w="783428"/>
              </a:tblGrid>
              <a:tr h="1123095">
                <a:tc>
                  <a:txBody>
                    <a:bodyPr/>
                    <a:lstStyle/>
                    <a:p>
                      <a:pPr algn="ctr"/>
                      <a:r>
                        <a:rPr lang="en-US" sz="1200" dirty="0" smtClean="0">
                          <a:solidFill>
                            <a:schemeClr val="bg1"/>
                          </a:solidFill>
                        </a:rPr>
                        <a:t>8.33</a:t>
                      </a:r>
                      <a:endParaRPr lang="en-US" sz="1200" dirty="0">
                        <a:solidFill>
                          <a:schemeClr val="bg1"/>
                        </a:solidFill>
                      </a:endParaRPr>
                    </a:p>
                  </a:txBody>
                  <a:tcPr marL="91520" marR="91520" marT="45722" marB="45722" anchor="ctr">
                    <a:solidFill>
                      <a:srgbClr val="002060"/>
                    </a:solidFill>
                  </a:tcPr>
                </a:tc>
              </a:tr>
              <a:tr h="1188305">
                <a:tc>
                  <a:txBody>
                    <a:bodyPr/>
                    <a:lstStyle/>
                    <a:p>
                      <a:pPr marL="0" algn="ctr" defTabSz="914400" rtl="0" eaLnBrk="1" fontAlgn="t" latinLnBrk="0" hangingPunct="1"/>
                      <a:r>
                        <a:rPr lang="en-ZA" sz="1200" kern="1200" dirty="0">
                          <a:solidFill>
                            <a:srgbClr val="002060"/>
                          </a:solidFill>
                          <a:latin typeface="+mn-lt"/>
                          <a:ea typeface="+mn-ea"/>
                          <a:cs typeface="+mn-cs"/>
                        </a:rPr>
                        <a:t>8.17</a:t>
                      </a:r>
                    </a:p>
                  </a:txBody>
                  <a:tcPr marL="9525" marR="9525" marT="9525" marB="0" anchor="ctr"/>
                </a:tc>
              </a:tr>
              <a:tr h="1193343">
                <a:tc>
                  <a:txBody>
                    <a:bodyPr/>
                    <a:lstStyle/>
                    <a:p>
                      <a:pPr marL="0" algn="ctr" defTabSz="914400" rtl="0" eaLnBrk="1" fontAlgn="t" latinLnBrk="0" hangingPunct="1"/>
                      <a:r>
                        <a:rPr lang="en-ZA" sz="1200" kern="1200" dirty="0">
                          <a:solidFill>
                            <a:srgbClr val="002060"/>
                          </a:solidFill>
                          <a:latin typeface="+mn-lt"/>
                          <a:ea typeface="+mn-ea"/>
                          <a:cs typeface="+mn-cs"/>
                        </a:rPr>
                        <a:t>8.44</a:t>
                      </a:r>
                    </a:p>
                  </a:txBody>
                  <a:tcPr marL="9525" marR="9525" marT="9525" marB="0" anchor="ctr"/>
                </a:tc>
              </a:tr>
              <a:tr h="1295857">
                <a:tc>
                  <a:txBody>
                    <a:bodyPr/>
                    <a:lstStyle/>
                    <a:p>
                      <a:pPr marL="0" algn="ctr" defTabSz="914400" rtl="0" eaLnBrk="1" fontAlgn="t" latinLnBrk="0" hangingPunct="1"/>
                      <a:r>
                        <a:rPr lang="en-ZA" sz="1200" kern="1200" dirty="0">
                          <a:solidFill>
                            <a:srgbClr val="002060"/>
                          </a:solidFill>
                          <a:latin typeface="+mn-lt"/>
                          <a:ea typeface="+mn-ea"/>
                          <a:cs typeface="+mn-cs"/>
                        </a:rPr>
                        <a:t>8.20</a:t>
                      </a:r>
                    </a:p>
                  </a:txBody>
                  <a:tcPr marL="9525" marR="9525" marT="9525" marB="0" anchor="ctr"/>
                </a:tc>
              </a:tr>
            </a:tbl>
          </a:graphicData>
        </a:graphic>
      </p:graphicFrame>
      <p:graphicFrame>
        <p:nvGraphicFramePr>
          <p:cNvPr id="2" name="Object 5"/>
          <p:cNvGraphicFramePr>
            <a:graphicFrameLocks noChangeAspect="1"/>
          </p:cNvGraphicFramePr>
          <p:nvPr>
            <p:extLst/>
          </p:nvPr>
        </p:nvGraphicFramePr>
        <p:xfrm>
          <a:off x="-101600" y="1016000"/>
          <a:ext cx="7759700" cy="5468938"/>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bwMode="auto">
          <a:xfrm>
            <a:off x="0" y="2266050"/>
            <a:ext cx="9144000" cy="0"/>
          </a:xfrm>
          <a:prstGeom prst="line">
            <a:avLst/>
          </a:prstGeom>
          <a:solidFill>
            <a:schemeClr val="accent2"/>
          </a:solidFill>
          <a:ln w="12700" cap="flat" cmpd="sng" algn="ctr">
            <a:solidFill>
              <a:srgbClr val="002060"/>
            </a:solidFill>
            <a:prstDash val="dashDot"/>
            <a:round/>
            <a:headEnd type="none" w="med" len="med"/>
            <a:tailEnd type="none" w="med" len="med"/>
          </a:ln>
          <a:effectLst/>
        </p:spPr>
      </p:cxnSp>
      <p:sp>
        <p:nvSpPr>
          <p:cNvPr id="4" name="Right Arrow 3"/>
          <p:cNvSpPr/>
          <p:nvPr/>
        </p:nvSpPr>
        <p:spPr bwMode="auto">
          <a:xfrm>
            <a:off x="7704282" y="2980714"/>
            <a:ext cx="489204" cy="484632"/>
          </a:xfrm>
          <a:prstGeom prst="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chemeClr val="tx1"/>
              </a:solidFill>
              <a:effectLst/>
              <a:latin typeface="Arial" charset="0"/>
              <a:cs typeface="Arial" charset="0"/>
            </a:endParaRPr>
          </a:p>
        </p:txBody>
      </p:sp>
      <p:sp>
        <p:nvSpPr>
          <p:cNvPr id="9" name="TextBox 8"/>
          <p:cNvSpPr txBox="1"/>
          <p:nvPr/>
        </p:nvSpPr>
        <p:spPr>
          <a:xfrm>
            <a:off x="1103586" y="6600578"/>
            <a:ext cx="1274708" cy="246221"/>
          </a:xfrm>
          <a:prstGeom prst="rect">
            <a:avLst/>
          </a:prstGeom>
          <a:noFill/>
        </p:spPr>
        <p:txBody>
          <a:bodyPr wrap="none" rtlCol="0">
            <a:spAutoFit/>
          </a:bodyPr>
          <a:lstStyle/>
          <a:p>
            <a:r>
              <a:rPr lang="en-US" sz="1000" i="0" dirty="0" smtClean="0">
                <a:solidFill>
                  <a:srgbClr val="002060"/>
                </a:solidFill>
              </a:rPr>
              <a:t>1 = Extremely Poor</a:t>
            </a:r>
            <a:endParaRPr lang="en-US" sz="1000" i="0" dirty="0">
              <a:solidFill>
                <a:srgbClr val="002060"/>
              </a:solidFill>
            </a:endParaRPr>
          </a:p>
        </p:txBody>
      </p:sp>
      <p:sp>
        <p:nvSpPr>
          <p:cNvPr id="10" name="TextBox 9"/>
          <p:cNvSpPr txBox="1"/>
          <p:nvPr/>
        </p:nvSpPr>
        <p:spPr>
          <a:xfrm>
            <a:off x="6603319" y="6600578"/>
            <a:ext cx="1386918" cy="246221"/>
          </a:xfrm>
          <a:prstGeom prst="rect">
            <a:avLst/>
          </a:prstGeom>
          <a:noFill/>
        </p:spPr>
        <p:txBody>
          <a:bodyPr wrap="none" rtlCol="0">
            <a:spAutoFit/>
          </a:bodyPr>
          <a:lstStyle/>
          <a:p>
            <a:r>
              <a:rPr lang="en-US" sz="1000" i="0" dirty="0" smtClean="0">
                <a:solidFill>
                  <a:srgbClr val="002060"/>
                </a:solidFill>
              </a:rPr>
              <a:t>10 = Extremely Good</a:t>
            </a:r>
            <a:endParaRPr lang="en-US" sz="1000" i="0" dirty="0">
              <a:solidFill>
                <a:srgbClr val="002060"/>
              </a:solidFill>
            </a:endParaRPr>
          </a:p>
        </p:txBody>
      </p:sp>
      <p:cxnSp>
        <p:nvCxnSpPr>
          <p:cNvPr id="11" name="Straight Arrow Connector 10"/>
          <p:cNvCxnSpPr>
            <a:stCxn id="9" idx="3"/>
            <a:endCxn id="10" idx="1"/>
          </p:cNvCxnSpPr>
          <p:nvPr/>
        </p:nvCxnSpPr>
        <p:spPr bwMode="auto">
          <a:xfrm>
            <a:off x="2378294" y="6723689"/>
            <a:ext cx="4225025" cy="0"/>
          </a:xfrm>
          <a:prstGeom prst="straightConnector1">
            <a:avLst/>
          </a:prstGeom>
          <a:solidFill>
            <a:schemeClr val="accent2"/>
          </a:solidFill>
          <a:ln w="12700" cap="flat" cmpd="sng" algn="ctr">
            <a:solidFill>
              <a:srgbClr val="002060"/>
            </a:solidFill>
            <a:prstDash val="solid"/>
            <a:round/>
            <a:headEnd type="arrow"/>
            <a:tailEnd type="arrow"/>
          </a:ln>
          <a:effectLst/>
        </p:spPr>
      </p:cxnSp>
      <p:sp>
        <p:nvSpPr>
          <p:cNvPr id="7" name="TextBox 6"/>
          <p:cNvSpPr txBox="1"/>
          <p:nvPr/>
        </p:nvSpPr>
        <p:spPr>
          <a:xfrm>
            <a:off x="8317475" y="889000"/>
            <a:ext cx="567784" cy="276999"/>
          </a:xfrm>
          <a:prstGeom prst="rect">
            <a:avLst/>
          </a:prstGeom>
          <a:noFill/>
        </p:spPr>
        <p:txBody>
          <a:bodyPr wrap="none" rtlCol="0">
            <a:spAutoFit/>
          </a:bodyPr>
          <a:lstStyle/>
          <a:p>
            <a:r>
              <a:rPr lang="en-US" i="0" dirty="0" smtClean="0"/>
              <a:t>Mean</a:t>
            </a:r>
            <a:endParaRPr lang="en-US" i="0" dirty="0"/>
          </a:p>
        </p:txBody>
      </p:sp>
      <p:sp>
        <p:nvSpPr>
          <p:cNvPr id="13" name="TextBox 12"/>
          <p:cNvSpPr txBox="1"/>
          <p:nvPr/>
        </p:nvSpPr>
        <p:spPr>
          <a:xfrm>
            <a:off x="-9354" y="6616700"/>
            <a:ext cx="813043" cy="230832"/>
          </a:xfrm>
          <a:prstGeom prst="rect">
            <a:avLst/>
          </a:prstGeom>
          <a:noFill/>
        </p:spPr>
        <p:txBody>
          <a:bodyPr wrap="none" rtlCol="0">
            <a:spAutoFit/>
          </a:bodyPr>
          <a:lstStyle/>
          <a:p>
            <a:r>
              <a:rPr lang="en-US" sz="900" i="0" dirty="0" smtClean="0">
                <a:solidFill>
                  <a:srgbClr val="002060"/>
                </a:solidFill>
              </a:rPr>
              <a:t>B6a – QB6d</a:t>
            </a:r>
            <a:endParaRPr lang="en-US" sz="900" i="0" dirty="0">
              <a:solidFill>
                <a:srgbClr val="002060"/>
              </a:solidFill>
            </a:endParaRPr>
          </a:p>
        </p:txBody>
      </p:sp>
      <p:sp>
        <p:nvSpPr>
          <p:cNvPr id="14" name="TextBox 13"/>
          <p:cNvSpPr txBox="1"/>
          <p:nvPr/>
        </p:nvSpPr>
        <p:spPr>
          <a:xfrm>
            <a:off x="774810" y="905590"/>
            <a:ext cx="657552" cy="276999"/>
          </a:xfrm>
          <a:prstGeom prst="rect">
            <a:avLst/>
          </a:prstGeom>
          <a:noFill/>
        </p:spPr>
        <p:txBody>
          <a:bodyPr wrap="none" rtlCol="0">
            <a:spAutoFit/>
          </a:bodyPr>
          <a:lstStyle>
            <a:defPPr>
              <a:defRPr lang="en-US"/>
            </a:defPPr>
            <a:lvl1pPr>
              <a:defRPr i="0">
                <a:solidFill>
                  <a:srgbClr val="000066"/>
                </a:solidFill>
              </a:defRPr>
            </a:lvl1pPr>
          </a:lstStyle>
          <a:p>
            <a:r>
              <a:rPr lang="en-ZA" dirty="0"/>
              <a:t>n =514</a:t>
            </a:r>
          </a:p>
        </p:txBody>
      </p:sp>
      <p:sp>
        <p:nvSpPr>
          <p:cNvPr id="15" name="Title 1"/>
          <p:cNvSpPr txBox="1">
            <a:spLocks noGrp="1"/>
          </p:cNvSpPr>
          <p:nvPr>
            <p:ph type="title"/>
          </p:nvPr>
        </p:nvSpPr>
        <p:spPr>
          <a:xfrm>
            <a:off x="-9354" y="141288"/>
            <a:ext cx="9153354" cy="76430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Overall Rating of Qualifications and Experience</a:t>
            </a:r>
            <a:endParaRPr lang="en-ZA" sz="3200" b="1" dirty="0">
              <a:solidFill>
                <a:schemeClr val="accent1">
                  <a:lumMod val="50000"/>
                </a:schemeClr>
              </a:solidFill>
            </a:endParaRPr>
          </a:p>
        </p:txBody>
      </p:sp>
    </p:spTree>
    <p:extLst>
      <p:ext uri="{BB962C8B-B14F-4D97-AF65-F5344CB8AC3E}">
        <p14:creationId xmlns:p14="http://schemas.microsoft.com/office/powerpoint/2010/main" val="1857994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Rectangle 16"/>
          <p:cNvSpPr>
            <a:spLocks noChangeArrowheads="1"/>
          </p:cNvSpPr>
          <p:nvPr/>
        </p:nvSpPr>
        <p:spPr bwMode="auto">
          <a:xfrm>
            <a:off x="130674" y="277677"/>
            <a:ext cx="832752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p>
            <a:pPr algn="l"/>
            <a:r>
              <a:rPr lang="en-ZA" sz="1800" i="0" dirty="0">
                <a:solidFill>
                  <a:schemeClr val="bg1"/>
                </a:solidFill>
                <a:latin typeface="+mj-lt"/>
                <a:ea typeface="+mj-ea"/>
                <a:cs typeface="+mj-cs"/>
              </a:rPr>
              <a:t>Impact Grid Analysis : Overall </a:t>
            </a:r>
            <a:r>
              <a:rPr lang="en-ZA" sz="1800" i="0" dirty="0" smtClean="0">
                <a:solidFill>
                  <a:schemeClr val="bg1"/>
                </a:solidFill>
                <a:latin typeface="+mj-lt"/>
                <a:ea typeface="+mj-ea"/>
                <a:cs typeface="+mj-cs"/>
              </a:rPr>
              <a:t>Qualifications and Experience -</a:t>
            </a:r>
            <a:endParaRPr lang="en-GB" sz="1800" b="1" i="0" dirty="0">
              <a:solidFill>
                <a:srgbClr val="FF0000"/>
              </a:solidFill>
              <a:latin typeface="+mj-lt"/>
              <a:ea typeface="+mj-ea"/>
              <a:cs typeface="+mj-cs"/>
            </a:endParaRPr>
          </a:p>
        </p:txBody>
      </p:sp>
      <p:sp>
        <p:nvSpPr>
          <p:cNvPr id="96" name="Rectangle 25"/>
          <p:cNvSpPr>
            <a:spLocks noChangeArrowheads="1"/>
          </p:cNvSpPr>
          <p:nvPr/>
        </p:nvSpPr>
        <p:spPr bwMode="auto">
          <a:xfrm>
            <a:off x="8230112" y="497946"/>
            <a:ext cx="7312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l"/>
            <a:r>
              <a:rPr lang="en-ZA" sz="1000" b="0" dirty="0" smtClean="0">
                <a:solidFill>
                  <a:schemeClr val="bg2"/>
                </a:solidFill>
                <a:latin typeface="Verdana" pitchFamily="34" charset="0"/>
              </a:rPr>
              <a:t>(n=232)</a:t>
            </a:r>
            <a:endParaRPr lang="en-GB" sz="1000" b="0" dirty="0">
              <a:solidFill>
                <a:schemeClr val="bg2"/>
              </a:solidFill>
              <a:latin typeface="Verdana" pitchFamily="34" charset="0"/>
            </a:endParaRPr>
          </a:p>
        </p:txBody>
      </p:sp>
      <p:grpSp>
        <p:nvGrpSpPr>
          <p:cNvPr id="97" name="Group 96"/>
          <p:cNvGrpSpPr/>
          <p:nvPr/>
        </p:nvGrpSpPr>
        <p:grpSpPr>
          <a:xfrm>
            <a:off x="273120" y="944891"/>
            <a:ext cx="8743848" cy="5401248"/>
            <a:chOff x="-56517" y="303925"/>
            <a:chExt cx="9113100" cy="4855904"/>
          </a:xfrm>
        </p:grpSpPr>
        <p:graphicFrame>
          <p:nvGraphicFramePr>
            <p:cNvPr id="2" name="Object 97"/>
            <p:cNvGraphicFramePr>
              <a:graphicFrameLocks noChangeAspect="1"/>
            </p:cNvGraphicFramePr>
            <p:nvPr>
              <p:extLst/>
            </p:nvPr>
          </p:nvGraphicFramePr>
          <p:xfrm>
            <a:off x="1776672" y="925928"/>
            <a:ext cx="7279911" cy="3231153"/>
          </p:xfrm>
          <a:graphic>
            <a:graphicData uri="http://schemas.openxmlformats.org/drawingml/2006/chart">
              <c:chart xmlns:c="http://schemas.openxmlformats.org/drawingml/2006/chart" xmlns:r="http://schemas.openxmlformats.org/officeDocument/2006/relationships" r:id="rId2"/>
            </a:graphicData>
          </a:graphic>
        </p:graphicFrame>
        <p:grpSp>
          <p:nvGrpSpPr>
            <p:cNvPr id="99" name="Group 98"/>
            <p:cNvGrpSpPr/>
            <p:nvPr/>
          </p:nvGrpSpPr>
          <p:grpSpPr>
            <a:xfrm>
              <a:off x="-56517" y="303925"/>
              <a:ext cx="9055185" cy="4855904"/>
              <a:chOff x="-56517" y="303925"/>
              <a:chExt cx="9055185" cy="4855904"/>
            </a:xfrm>
          </p:grpSpPr>
          <p:sp>
            <p:nvSpPr>
              <p:cNvPr id="100" name="Line 3"/>
              <p:cNvSpPr>
                <a:spLocks noChangeShapeType="1"/>
              </p:cNvSpPr>
              <p:nvPr/>
            </p:nvSpPr>
            <p:spPr bwMode="auto">
              <a:xfrm flipV="1">
                <a:off x="4749942" y="904739"/>
                <a:ext cx="0" cy="3897285"/>
              </a:xfrm>
              <a:prstGeom prst="line">
                <a:avLst/>
              </a:prstGeom>
              <a:noFill/>
              <a:ln w="316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1" name="Line 4"/>
              <p:cNvSpPr>
                <a:spLocks noChangeShapeType="1"/>
              </p:cNvSpPr>
              <p:nvPr/>
            </p:nvSpPr>
            <p:spPr bwMode="auto">
              <a:xfrm>
                <a:off x="446384" y="2781811"/>
                <a:ext cx="8425256" cy="0"/>
              </a:xfrm>
              <a:prstGeom prst="line">
                <a:avLst/>
              </a:prstGeom>
              <a:noFill/>
              <a:ln w="25560">
                <a:solidFill>
                  <a:srgbClr val="000000"/>
                </a:solidFill>
                <a:prstDash val="sysDot"/>
                <a:miter lim="800000"/>
                <a:headEnd/>
                <a:tailEnd/>
              </a:ln>
              <a:extLst>
                <a:ext uri="{909E8E84-426E-40DD-AFC4-6F175D3DCCD1}">
                  <a14:hiddenFill xmlns:a14="http://schemas.microsoft.com/office/drawing/2010/main">
                    <a:noFill/>
                  </a14:hiddenFill>
                </a:ext>
              </a:extLst>
            </p:spPr>
            <p:txBody>
              <a:bodyPr/>
              <a:lstStyle/>
              <a:p>
                <a:endParaRPr lang="en-US" i="0" dirty="0"/>
              </a:p>
            </p:txBody>
          </p:sp>
          <p:sp>
            <p:nvSpPr>
              <p:cNvPr id="102" name="Rectangle 6"/>
              <p:cNvSpPr>
                <a:spLocks noChangeArrowheads="1"/>
              </p:cNvSpPr>
              <p:nvPr/>
            </p:nvSpPr>
            <p:spPr bwMode="auto">
              <a:xfrm>
                <a:off x="354186" y="653375"/>
                <a:ext cx="4366850" cy="261740"/>
              </a:xfrm>
              <a:prstGeom prst="rect">
                <a:avLst/>
              </a:prstGeom>
              <a:solidFill>
                <a:srgbClr val="FF0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chemeClr val="tx2"/>
                    </a:solidFill>
                    <a:latin typeface="Verdana" pitchFamily="34" charset="0"/>
                    <a:ea typeface="Arial Unicode MS" pitchFamily="34" charset="-128"/>
                    <a:cs typeface="Arial Unicode MS" pitchFamily="34" charset="-128"/>
                  </a:rPr>
                  <a:t>URGENT IMPROVEMENT</a:t>
                </a:r>
              </a:p>
            </p:txBody>
          </p:sp>
          <p:sp>
            <p:nvSpPr>
              <p:cNvPr id="103" name="Rectangle 7"/>
              <p:cNvSpPr>
                <a:spLocks noChangeArrowheads="1"/>
              </p:cNvSpPr>
              <p:nvPr/>
            </p:nvSpPr>
            <p:spPr bwMode="auto">
              <a:xfrm>
                <a:off x="4741152" y="646457"/>
                <a:ext cx="4180778" cy="261740"/>
              </a:xfrm>
              <a:prstGeom prst="rect">
                <a:avLst/>
              </a:prstGeom>
              <a:solidFill>
                <a:schemeClr val="bg2">
                  <a:lumMod val="50000"/>
                </a:schemeClr>
              </a:solidFill>
              <a:ln w="9525">
                <a:noFill/>
                <a:round/>
                <a:headEnd/>
                <a:tailEnd/>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defRPr/>
                </a:pPr>
                <a:r>
                  <a:rPr lang="en-GB" sz="1600" i="0" dirty="0">
                    <a:solidFill>
                      <a:schemeClr val="tx2"/>
                    </a:solidFill>
                    <a:latin typeface="Verdana" pitchFamily="34" charset="0"/>
                    <a:ea typeface="Arial Unicode MS" pitchFamily="34" charset="-128"/>
                    <a:cs typeface="Arial Unicode MS" pitchFamily="34" charset="-128"/>
                  </a:rPr>
                  <a:t>LEVERAGE</a:t>
                </a:r>
              </a:p>
            </p:txBody>
          </p:sp>
          <p:sp>
            <p:nvSpPr>
              <p:cNvPr id="104" name="Rectangle 8"/>
              <p:cNvSpPr>
                <a:spLocks noChangeArrowheads="1"/>
              </p:cNvSpPr>
              <p:nvPr/>
            </p:nvSpPr>
            <p:spPr bwMode="auto">
              <a:xfrm>
                <a:off x="396094" y="4634832"/>
                <a:ext cx="4340030" cy="261741"/>
              </a:xfrm>
              <a:prstGeom prst="rect">
                <a:avLst/>
              </a:prstGeom>
              <a:solidFill>
                <a:srgbClr val="FFC000"/>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LONG-TERM IMPROVEMENT</a:t>
                </a:r>
              </a:p>
            </p:txBody>
          </p:sp>
          <p:sp>
            <p:nvSpPr>
              <p:cNvPr id="105" name="Rectangle 9"/>
              <p:cNvSpPr>
                <a:spLocks noChangeArrowheads="1"/>
              </p:cNvSpPr>
              <p:nvPr/>
            </p:nvSpPr>
            <p:spPr bwMode="auto">
              <a:xfrm>
                <a:off x="4705950" y="4633679"/>
                <a:ext cx="4195864" cy="260588"/>
              </a:xfrm>
              <a:prstGeom prst="rect">
                <a:avLst/>
              </a:prstGeom>
              <a:solidFill>
                <a:srgbClr val="324AFA"/>
              </a:solidFill>
              <a:ln>
                <a:noFill/>
              </a:ln>
              <a:effectLst>
                <a:outerShdw dist="17819" dir="2700000"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600" i="0" dirty="0">
                    <a:solidFill>
                      <a:schemeClr val="tx2"/>
                    </a:solidFill>
                    <a:latin typeface="Verdana" pitchFamily="34" charset="0"/>
                    <a:ea typeface="Arial Unicode MS" pitchFamily="34" charset="-128"/>
                    <a:cs typeface="Arial Unicode MS" pitchFamily="34" charset="-128"/>
                  </a:rPr>
                  <a:t>MAINTAIN</a:t>
                </a:r>
              </a:p>
            </p:txBody>
          </p:sp>
          <p:sp>
            <p:nvSpPr>
              <p:cNvPr id="106" name="Rectangle 10"/>
              <p:cNvSpPr>
                <a:spLocks noChangeArrowheads="1"/>
              </p:cNvSpPr>
              <p:nvPr/>
            </p:nvSpPr>
            <p:spPr bwMode="auto">
              <a:xfrm rot="16200000">
                <a:off x="-717531" y="2483576"/>
                <a:ext cx="1777992" cy="455963"/>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200" i="0" dirty="0" smtClean="0">
                    <a:solidFill>
                      <a:srgbClr val="002060"/>
                    </a:solidFill>
                    <a:latin typeface="Verdana" pitchFamily="34" charset="0"/>
                    <a:ea typeface="Arial Unicode MS" pitchFamily="34" charset="-128"/>
                    <a:cs typeface="Arial Unicode MS" pitchFamily="34" charset="-128"/>
                  </a:rPr>
                  <a:t>IMPORTANCE</a:t>
                </a:r>
                <a:endParaRPr lang="en-GB" sz="1200" i="0" dirty="0">
                  <a:solidFill>
                    <a:srgbClr val="002060"/>
                  </a:solidFill>
                  <a:latin typeface="Verdana" pitchFamily="34" charset="0"/>
                  <a:ea typeface="Arial Unicode MS" pitchFamily="34" charset="-128"/>
                  <a:cs typeface="Arial Unicode MS" pitchFamily="34" charset="-128"/>
                </a:endParaRPr>
              </a:p>
            </p:txBody>
          </p:sp>
          <p:sp>
            <p:nvSpPr>
              <p:cNvPr id="107" name="Rectangle 11"/>
              <p:cNvSpPr>
                <a:spLocks noChangeArrowheads="1"/>
              </p:cNvSpPr>
              <p:nvPr/>
            </p:nvSpPr>
            <p:spPr bwMode="auto">
              <a:xfrm>
                <a:off x="3019557" y="4865803"/>
                <a:ext cx="4171423" cy="294026"/>
              </a:xfrm>
              <a:prstGeom prst="rect">
                <a:avLst/>
              </a:prstGeom>
              <a:noFill/>
              <a:ln>
                <a:noFill/>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400" i="0" dirty="0">
                    <a:solidFill>
                      <a:srgbClr val="002060"/>
                    </a:solidFill>
                    <a:latin typeface="Verdana" pitchFamily="34" charset="0"/>
                    <a:ea typeface="Arial Unicode MS" pitchFamily="34" charset="-128"/>
                    <a:cs typeface="Arial Unicode MS" pitchFamily="34" charset="-128"/>
                  </a:rPr>
                  <a:t>PERFORMANCE (Rating)</a:t>
                </a:r>
              </a:p>
            </p:txBody>
          </p:sp>
          <p:sp>
            <p:nvSpPr>
              <p:cNvPr id="108" name="Rectangle 12"/>
              <p:cNvSpPr>
                <a:spLocks noChangeArrowheads="1"/>
              </p:cNvSpPr>
              <p:nvPr/>
            </p:nvSpPr>
            <p:spPr bwMode="auto">
              <a:xfrm>
                <a:off x="448435" y="2449110"/>
                <a:ext cx="890213" cy="294026"/>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i="0" dirty="0" smtClean="0">
                    <a:solidFill>
                      <a:schemeClr val="bg1"/>
                    </a:solidFill>
                    <a:latin typeface="Verdana" pitchFamily="34" charset="0"/>
                    <a:ea typeface="Arial Unicode MS" pitchFamily="34" charset="-128"/>
                    <a:cs typeface="Arial Unicode MS" pitchFamily="34" charset="-128"/>
                  </a:rPr>
                  <a:t>33</a:t>
                </a:r>
                <a:r>
                  <a:rPr lang="en-GB" sz="1200" i="0" dirty="0" smtClean="0">
                    <a:solidFill>
                      <a:schemeClr val="bg1"/>
                    </a:solidFill>
                    <a:latin typeface="Verdana" pitchFamily="34" charset="0"/>
                    <a:ea typeface="Arial Unicode MS" pitchFamily="34" charset="-128"/>
                    <a:cs typeface="Arial Unicode MS" pitchFamily="34" charset="-128"/>
                  </a:rPr>
                  <a:t>%</a:t>
                </a:r>
                <a:endParaRPr lang="en-GB" sz="1200" i="0" dirty="0">
                  <a:solidFill>
                    <a:schemeClr val="bg1"/>
                  </a:solidFill>
                  <a:latin typeface="Verdana" pitchFamily="34" charset="0"/>
                  <a:ea typeface="Arial Unicode MS" pitchFamily="34" charset="-128"/>
                  <a:cs typeface="Arial Unicode MS" pitchFamily="34" charset="-128"/>
                </a:endParaRPr>
              </a:p>
            </p:txBody>
          </p:sp>
          <p:sp>
            <p:nvSpPr>
              <p:cNvPr id="109" name="Rectangle 13"/>
              <p:cNvSpPr>
                <a:spLocks noChangeArrowheads="1"/>
              </p:cNvSpPr>
              <p:nvPr/>
            </p:nvSpPr>
            <p:spPr bwMode="auto">
              <a:xfrm>
                <a:off x="3944897" y="910503"/>
                <a:ext cx="786833" cy="295179"/>
              </a:xfrm>
              <a:prstGeom prst="rect">
                <a:avLst/>
              </a:prstGeom>
              <a:solidFill>
                <a:srgbClr val="002060"/>
              </a:solidFill>
              <a:ln>
                <a:noFill/>
              </a:ln>
              <a:effectLst>
                <a:outerShdw dist="17819" dir="2700000" algn="ctr" rotWithShape="0">
                  <a:srgbClr val="808080"/>
                </a:outerShdw>
              </a:effectLst>
            </p:spPr>
            <p:txBody>
              <a:bodyPr lIns="90007" tIns="46670" rIns="90007" bIns="46670" anchor="ctr"/>
              <a:lstStyle/>
              <a:p>
                <a:pPr marL="339725" indent="-339725" defTabSz="415925">
                  <a:spcBef>
                    <a:spcPts val="300"/>
                  </a:spcBef>
                  <a:buClr>
                    <a:srgbClr val="FFFFFF"/>
                  </a:buClr>
                  <a:buSzPct val="100000"/>
                  <a:buFont typeface="Wingdings" pitchFamily="2" charset="2"/>
                  <a:buNone/>
                  <a:tabLst>
                    <a:tab pos="339725" algn="l"/>
                    <a:tab pos="754063" algn="l"/>
                    <a:tab pos="1169988" algn="l"/>
                    <a:tab pos="1585913" algn="l"/>
                    <a:tab pos="2001838" algn="l"/>
                    <a:tab pos="2417763" algn="l"/>
                    <a:tab pos="2833688" algn="l"/>
                    <a:tab pos="3249613" algn="l"/>
                    <a:tab pos="3665538" algn="l"/>
                    <a:tab pos="4083050" algn="l"/>
                    <a:tab pos="4498975" algn="l"/>
                    <a:tab pos="4914900" algn="l"/>
                    <a:tab pos="5330825" algn="l"/>
                    <a:tab pos="5746750" algn="l"/>
                    <a:tab pos="6162675" algn="l"/>
                    <a:tab pos="6578600" algn="l"/>
                    <a:tab pos="6994525" algn="l"/>
                    <a:tab pos="7410450" algn="l"/>
                    <a:tab pos="7826375" algn="l"/>
                    <a:tab pos="8242300" algn="l"/>
                    <a:tab pos="8658225" algn="l"/>
                  </a:tabLst>
                </a:pPr>
                <a:r>
                  <a:rPr lang="en-GB" sz="1000" i="0" dirty="0" smtClean="0">
                    <a:solidFill>
                      <a:srgbClr val="FFFFFF"/>
                    </a:solidFill>
                    <a:latin typeface="Verdana" pitchFamily="34" charset="0"/>
                    <a:ea typeface="Arial Unicode MS" pitchFamily="34" charset="-128"/>
                    <a:cs typeface="Arial Unicode MS" pitchFamily="34" charset="-128"/>
                  </a:rPr>
                  <a:t>8.33</a:t>
                </a:r>
                <a:endParaRPr lang="en-GB" sz="1000" i="0" dirty="0">
                  <a:solidFill>
                    <a:srgbClr val="FFFFFF"/>
                  </a:solidFill>
                  <a:latin typeface="Verdana" pitchFamily="34" charset="0"/>
                  <a:ea typeface="Arial Unicode MS" pitchFamily="34" charset="-128"/>
                  <a:cs typeface="Arial Unicode MS" pitchFamily="34" charset="-128"/>
                </a:endParaRPr>
              </a:p>
            </p:txBody>
          </p:sp>
          <p:sp>
            <p:nvSpPr>
              <p:cNvPr id="110" name="Line 15"/>
              <p:cNvSpPr>
                <a:spLocks noChangeShapeType="1"/>
              </p:cNvSpPr>
              <p:nvPr/>
            </p:nvSpPr>
            <p:spPr bwMode="auto">
              <a:xfrm>
                <a:off x="1361850" y="2587259"/>
                <a:ext cx="303417" cy="15796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i="0" dirty="0"/>
              </a:p>
            </p:txBody>
          </p:sp>
          <p:sp>
            <p:nvSpPr>
              <p:cNvPr id="111" name="Line 26"/>
              <p:cNvSpPr>
                <a:spLocks noChangeShapeType="1"/>
              </p:cNvSpPr>
              <p:nvPr/>
            </p:nvSpPr>
            <p:spPr bwMode="auto">
              <a:xfrm>
                <a:off x="386036" y="902433"/>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2" name="Line 27"/>
              <p:cNvSpPr>
                <a:spLocks noChangeShapeType="1"/>
              </p:cNvSpPr>
              <p:nvPr/>
            </p:nvSpPr>
            <p:spPr bwMode="auto">
              <a:xfrm>
                <a:off x="8913201" y="870260"/>
                <a:ext cx="0" cy="402527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i="0" dirty="0"/>
              </a:p>
            </p:txBody>
          </p:sp>
          <p:sp>
            <p:nvSpPr>
              <p:cNvPr id="113" name="TextBox 112"/>
              <p:cNvSpPr txBox="1"/>
              <p:nvPr/>
            </p:nvSpPr>
            <p:spPr>
              <a:xfrm>
                <a:off x="-56517" y="303925"/>
                <a:ext cx="9055185" cy="249032"/>
              </a:xfrm>
              <a:prstGeom prst="rect">
                <a:avLst/>
              </a:prstGeom>
              <a:noFill/>
            </p:spPr>
            <p:txBody>
              <a:bodyPr wrap="square" rtlCol="0">
                <a:spAutoFit/>
              </a:bodyPr>
              <a:lstStyle/>
              <a:p>
                <a:endParaRPr lang="en-US" sz="1200" i="0" dirty="0">
                  <a:solidFill>
                    <a:srgbClr val="002060"/>
                  </a:solidFill>
                </a:endParaRPr>
              </a:p>
            </p:txBody>
          </p:sp>
        </p:grpSp>
      </p:grpSp>
      <p:sp>
        <p:nvSpPr>
          <p:cNvPr id="121" name="Text Box 37"/>
          <p:cNvSpPr txBox="1">
            <a:spLocks noChangeArrowheads="1"/>
          </p:cNvSpPr>
          <p:nvPr/>
        </p:nvSpPr>
        <p:spPr bwMode="auto">
          <a:xfrm>
            <a:off x="6731000" y="2720872"/>
            <a:ext cx="1917700" cy="246221"/>
          </a:xfrm>
          <a:prstGeom prst="rect">
            <a:avLst/>
          </a:prstGeom>
          <a:noFill/>
          <a:ln w="9525">
            <a:noFill/>
            <a:miter lim="800000"/>
            <a:headEnd/>
            <a:tailEnd/>
          </a:ln>
        </p:spPr>
        <p:txBody>
          <a:bodyPr wrap="square">
            <a:spAutoFit/>
          </a:bodyPr>
          <a:lstStyle/>
          <a:p>
            <a:r>
              <a:rPr lang="en-US" sz="1000" b="1" i="0" dirty="0">
                <a:solidFill>
                  <a:srgbClr val="002060"/>
                </a:solidFill>
              </a:rPr>
              <a:t>Have relevant experience</a:t>
            </a:r>
          </a:p>
        </p:txBody>
      </p:sp>
      <p:sp>
        <p:nvSpPr>
          <p:cNvPr id="123" name="Text Box 41"/>
          <p:cNvSpPr txBox="1">
            <a:spLocks noChangeArrowheads="1"/>
          </p:cNvSpPr>
          <p:nvPr/>
        </p:nvSpPr>
        <p:spPr bwMode="auto">
          <a:xfrm>
            <a:off x="966776" y="2930406"/>
            <a:ext cx="3018004" cy="246221"/>
          </a:xfrm>
          <a:prstGeom prst="rect">
            <a:avLst/>
          </a:prstGeom>
          <a:noFill/>
          <a:ln w="9525">
            <a:noFill/>
            <a:miter lim="800000"/>
            <a:headEnd/>
            <a:tailEnd/>
          </a:ln>
        </p:spPr>
        <p:txBody>
          <a:bodyPr wrap="square">
            <a:spAutoFit/>
          </a:bodyPr>
          <a:lstStyle/>
          <a:p>
            <a:r>
              <a:rPr lang="en-ZA" sz="1000" b="1" dirty="0">
                <a:solidFill>
                  <a:srgbClr val="FF0000"/>
                </a:solidFill>
              </a:rPr>
              <a:t>Have the right academic qualifications</a:t>
            </a:r>
            <a:endParaRPr lang="en-US" sz="1000" b="1" dirty="0">
              <a:solidFill>
                <a:srgbClr val="FF0000"/>
              </a:solidFill>
            </a:endParaRPr>
          </a:p>
        </p:txBody>
      </p:sp>
      <p:sp>
        <p:nvSpPr>
          <p:cNvPr id="124" name="Text Box 41"/>
          <p:cNvSpPr txBox="1">
            <a:spLocks noChangeArrowheads="1"/>
          </p:cNvSpPr>
          <p:nvPr/>
        </p:nvSpPr>
        <p:spPr bwMode="auto">
          <a:xfrm>
            <a:off x="710609" y="4398249"/>
            <a:ext cx="3743482" cy="246221"/>
          </a:xfrm>
          <a:prstGeom prst="rect">
            <a:avLst/>
          </a:prstGeom>
          <a:noFill/>
          <a:ln w="9525">
            <a:noFill/>
            <a:miter lim="800000"/>
            <a:headEnd/>
            <a:tailEnd/>
          </a:ln>
        </p:spPr>
        <p:txBody>
          <a:bodyPr wrap="square">
            <a:spAutoFit/>
          </a:bodyPr>
          <a:lstStyle/>
          <a:p>
            <a:r>
              <a:rPr lang="en-ZA" sz="1000" i="0" dirty="0">
                <a:solidFill>
                  <a:srgbClr val="FFC000"/>
                </a:solidFill>
              </a:rPr>
              <a:t>Ensures that my experience and qualifications are up to date</a:t>
            </a:r>
            <a:endParaRPr lang="en-US" sz="1000" i="0" dirty="0">
              <a:solidFill>
                <a:srgbClr val="FFC000"/>
              </a:solidFill>
            </a:endParaRPr>
          </a:p>
        </p:txBody>
      </p:sp>
      <p:sp>
        <p:nvSpPr>
          <p:cNvPr id="27" name="Slide Number Placeholder 3"/>
          <p:cNvSpPr txBox="1">
            <a:spLocks/>
          </p:cNvSpPr>
          <p:nvPr/>
        </p:nvSpPr>
        <p:spPr>
          <a:xfrm>
            <a:off x="8712947" y="6683259"/>
            <a:ext cx="378801" cy="140659"/>
          </a:xfrm>
          <a:prstGeom prst="rect">
            <a:avLst/>
          </a:prstGeom>
          <a:noFill/>
        </p:spPr>
        <p:txBody>
          <a:bodyPr/>
          <a:lstStyle>
            <a:defPPr>
              <a:defRPr lang="en-GB"/>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895350"/>
            <a:endParaRPr lang="en-US" sz="800" dirty="0" smtClean="0">
              <a:solidFill>
                <a:srgbClr val="002060"/>
              </a:solidFill>
            </a:endParaRPr>
          </a:p>
        </p:txBody>
      </p:sp>
      <p:sp>
        <p:nvSpPr>
          <p:cNvPr id="25" name="TextBox 24"/>
          <p:cNvSpPr txBox="1"/>
          <p:nvPr/>
        </p:nvSpPr>
        <p:spPr>
          <a:xfrm>
            <a:off x="6598890" y="995691"/>
            <a:ext cx="657552" cy="276999"/>
          </a:xfrm>
          <a:prstGeom prst="rect">
            <a:avLst/>
          </a:prstGeom>
          <a:noFill/>
        </p:spPr>
        <p:txBody>
          <a:bodyPr wrap="none" rtlCol="0">
            <a:spAutoFit/>
          </a:bodyPr>
          <a:lstStyle/>
          <a:p>
            <a:r>
              <a:rPr lang="en-ZA" i="0" dirty="0"/>
              <a:t>n</a:t>
            </a:r>
            <a:r>
              <a:rPr lang="en-ZA" i="0" dirty="0" smtClean="0"/>
              <a:t> =514</a:t>
            </a:r>
            <a:endParaRPr lang="en-ZA" i="0" dirty="0"/>
          </a:p>
        </p:txBody>
      </p:sp>
      <p:sp>
        <p:nvSpPr>
          <p:cNvPr id="26"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Impact Grid Analysis: Overall Qualifications and Experience – </a:t>
            </a:r>
            <a:r>
              <a:rPr lang="en-ZA" sz="3200" b="1" dirty="0" smtClean="0">
                <a:solidFill>
                  <a:srgbClr val="002060"/>
                </a:solidFill>
              </a:rPr>
              <a:t>Impact Level 2</a:t>
            </a:r>
            <a:endParaRPr lang="en-ZA" sz="3200" b="1" dirty="0">
              <a:solidFill>
                <a:srgbClr val="002060"/>
              </a:solidFill>
            </a:endParaRPr>
          </a:p>
        </p:txBody>
      </p:sp>
      <p:sp>
        <p:nvSpPr>
          <p:cNvPr id="5" name="Slide Number Placeholder 4"/>
          <p:cNvSpPr>
            <a:spLocks noGrp="1"/>
          </p:cNvSpPr>
          <p:nvPr>
            <p:ph type="sldNum" sz="quarter" idx="12"/>
          </p:nvPr>
        </p:nvSpPr>
        <p:spPr/>
        <p:txBody>
          <a:bodyPr/>
          <a:lstStyle/>
          <a:p>
            <a:fld id="{CBCFED38-E56A-C54E-A4DC-1EFD6678D7EC}" type="slidenum">
              <a:rPr lang="en-US" smtClean="0"/>
              <a:pPr/>
              <a:t>49</a:t>
            </a:fld>
            <a:endParaRPr lang="en-US"/>
          </a:p>
        </p:txBody>
      </p:sp>
    </p:spTree>
    <p:extLst>
      <p:ext uri="{BB962C8B-B14F-4D97-AF65-F5344CB8AC3E}">
        <p14:creationId xmlns:p14="http://schemas.microsoft.com/office/powerpoint/2010/main" val="4371202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xfrm>
            <a:off x="8610601" y="6356350"/>
            <a:ext cx="364761" cy="365125"/>
          </a:xfrm>
          <a:noFill/>
        </p:spPr>
        <p:txBody>
          <a:bodyPr/>
          <a:lstStyle/>
          <a:p>
            <a:pPr defTabSz="895350"/>
            <a:fld id="{15257577-90AA-4975-B01B-E390601FDFD6}" type="slidenum">
              <a:rPr lang="en-US" smtClean="0"/>
              <a:pPr defTabSz="895350"/>
              <a:t>5</a:t>
            </a:fld>
            <a:endParaRPr lang="en-US" dirty="0" smtClean="0"/>
          </a:p>
        </p:txBody>
      </p:sp>
      <p:sp>
        <p:nvSpPr>
          <p:cNvPr id="23" name="Rectangle 2"/>
          <p:cNvSpPr>
            <a:spLocks noGrp="1" noChangeArrowheads="1"/>
          </p:cNvSpPr>
          <p:nvPr>
            <p:ph type="title"/>
          </p:nvPr>
        </p:nvSpPr>
        <p:spPr>
          <a:xfrm>
            <a:off x="209550" y="53754"/>
            <a:ext cx="7635875" cy="593725"/>
          </a:xfrm>
        </p:spPr>
        <p:txBody>
          <a:bodyPr/>
          <a:lstStyle/>
          <a:p>
            <a:pPr eaLnBrk="1" hangingPunct="1"/>
            <a:r>
              <a:rPr lang="en-ZA" sz="1800" dirty="0"/>
              <a:t>Edinburgh’s Management Competency Framework</a:t>
            </a:r>
            <a:endParaRPr lang="en-GB" sz="1800" dirty="0" smtClean="0"/>
          </a:p>
        </p:txBody>
      </p:sp>
      <p:sp>
        <p:nvSpPr>
          <p:cNvPr id="21" name="Rectangle 20"/>
          <p:cNvSpPr/>
          <p:nvPr/>
        </p:nvSpPr>
        <p:spPr>
          <a:xfrm>
            <a:off x="279401" y="751758"/>
            <a:ext cx="8331200" cy="461665"/>
          </a:xfrm>
          <a:prstGeom prst="rect">
            <a:avLst/>
          </a:prstGeom>
          <a:noFill/>
        </p:spPr>
        <p:style>
          <a:lnRef idx="0">
            <a:schemeClr val="accent5"/>
          </a:lnRef>
          <a:fillRef idx="3">
            <a:schemeClr val="accent5"/>
          </a:fillRef>
          <a:effectRef idx="3">
            <a:schemeClr val="accent5"/>
          </a:effectRef>
          <a:fontRef idx="minor">
            <a:schemeClr val="lt1"/>
          </a:fontRef>
        </p:style>
        <p:txBody>
          <a:bodyPr wrap="square">
            <a:spAutoFit/>
          </a:bodyPr>
          <a:lstStyle/>
          <a:p>
            <a:r>
              <a:rPr lang="en-ZA" i="0" dirty="0">
                <a:solidFill>
                  <a:schemeClr val="tx1"/>
                </a:solidFill>
              </a:rPr>
              <a:t>Edinburgh’s Management Competency </a:t>
            </a:r>
            <a:r>
              <a:rPr lang="en-ZA" i="0" dirty="0" smtClean="0">
                <a:solidFill>
                  <a:schemeClr val="tx1"/>
                </a:solidFill>
              </a:rPr>
              <a:t>framework has </a:t>
            </a:r>
            <a:r>
              <a:rPr lang="en-ZA" i="0" dirty="0">
                <a:solidFill>
                  <a:schemeClr val="tx1"/>
                </a:solidFill>
              </a:rPr>
              <a:t>nine pillars of management competency, underpinned by three main qualities of a manager:</a:t>
            </a:r>
            <a:endParaRPr lang="en-US" i="0" dirty="0">
              <a:solidFill>
                <a:schemeClr val="tx1"/>
              </a:solidFill>
            </a:endParaRPr>
          </a:p>
        </p:txBody>
      </p:sp>
      <p:sp>
        <p:nvSpPr>
          <p:cNvPr id="24" name="Rectangle 4"/>
          <p:cNvSpPr>
            <a:spLocks noChangeArrowheads="1"/>
          </p:cNvSpPr>
          <p:nvPr/>
        </p:nvSpPr>
        <p:spPr bwMode="auto">
          <a:xfrm>
            <a:off x="454026" y="2286621"/>
            <a:ext cx="3041650" cy="571277"/>
          </a:xfrm>
          <a:prstGeom prst="rect">
            <a:avLst/>
          </a:prstGeom>
          <a:ln/>
        </p:spPr>
        <p:style>
          <a:lnRef idx="1">
            <a:schemeClr val="accent6"/>
          </a:lnRef>
          <a:fillRef idx="2">
            <a:schemeClr val="accent6"/>
          </a:fillRef>
          <a:effectRef idx="1">
            <a:schemeClr val="accent6"/>
          </a:effectRef>
          <a:fontRef idx="minor">
            <a:schemeClr val="dk1"/>
          </a:fontRef>
        </p:style>
        <p:txBody>
          <a:bodyPr wrap="none" anchor="ctr"/>
          <a:lstStyle/>
          <a:p>
            <a:pPr lvl="0"/>
            <a:r>
              <a:rPr lang="en-ZA" i="0" dirty="0"/>
              <a:t>Communicating and working </a:t>
            </a:r>
            <a:endParaRPr lang="en-ZA" i="0" dirty="0" smtClean="0"/>
          </a:p>
          <a:p>
            <a:pPr lvl="0"/>
            <a:r>
              <a:rPr lang="en-ZA" i="0" dirty="0" smtClean="0"/>
              <a:t>with </a:t>
            </a:r>
            <a:r>
              <a:rPr lang="en-ZA" i="0" dirty="0"/>
              <a:t>people</a:t>
            </a:r>
            <a:endParaRPr lang="en-US" i="0" dirty="0"/>
          </a:p>
        </p:txBody>
      </p:sp>
      <p:sp>
        <p:nvSpPr>
          <p:cNvPr id="30" name="Rectangle 5"/>
          <p:cNvSpPr>
            <a:spLocks noChangeArrowheads="1"/>
          </p:cNvSpPr>
          <p:nvPr/>
        </p:nvSpPr>
        <p:spPr bwMode="auto">
          <a:xfrm>
            <a:off x="457200" y="3594895"/>
            <a:ext cx="3041650" cy="328612"/>
          </a:xfrm>
          <a:prstGeom prst="rect">
            <a:avLst/>
          </a:prstGeom>
          <a:ln/>
        </p:spPr>
        <p:style>
          <a:lnRef idx="1">
            <a:schemeClr val="accent5"/>
          </a:lnRef>
          <a:fillRef idx="2">
            <a:schemeClr val="accent5"/>
          </a:fillRef>
          <a:effectRef idx="1">
            <a:schemeClr val="accent5"/>
          </a:effectRef>
          <a:fontRef idx="minor">
            <a:schemeClr val="dk1"/>
          </a:fontRef>
        </p:style>
        <p:txBody>
          <a:bodyPr wrap="none" anchor="ctr"/>
          <a:lstStyle/>
          <a:p>
            <a:pPr lvl="0"/>
            <a:r>
              <a:rPr lang="en-ZA" i="0" dirty="0"/>
              <a:t>Developing Business Success</a:t>
            </a:r>
            <a:endParaRPr lang="en-US" i="0" dirty="0"/>
          </a:p>
        </p:txBody>
      </p:sp>
      <p:sp>
        <p:nvSpPr>
          <p:cNvPr id="31" name="Line 7"/>
          <p:cNvSpPr>
            <a:spLocks noChangeShapeType="1"/>
          </p:cNvSpPr>
          <p:nvPr/>
        </p:nvSpPr>
        <p:spPr bwMode="auto">
          <a:xfrm>
            <a:off x="3740942" y="2572259"/>
            <a:ext cx="573087" cy="0"/>
          </a:xfrm>
          <a:prstGeom prst="line">
            <a:avLst/>
          </a:prstGeom>
          <a:noFill/>
          <a:ln w="15875">
            <a:solidFill>
              <a:schemeClr val="hlink"/>
            </a:solidFill>
            <a:round/>
            <a:headEnd/>
            <a:tailEnd type="triangle" w="med" len="med"/>
          </a:ln>
          <a:scene3d>
            <a:camera prst="legacyObliqueTopRight"/>
            <a:lightRig rig="legacyFlat3" dir="b"/>
          </a:scene3d>
          <a:sp3d extrusionH="430200" prstMaterial="legacyMetal">
            <a:bevelT w="13500" h="13500" prst="angle"/>
            <a:bevelB w="13500" h="13500" prst="angle"/>
            <a:extrusionClr>
              <a:schemeClr val="hlink"/>
            </a:extrusionClr>
          </a:sp3d>
          <a:extLst>
            <a:ext uri="{909E8E84-426E-40DD-AFC4-6F175D3DCCD1}">
              <a14:hiddenFill xmlns:a14="http://schemas.microsoft.com/office/drawing/2010/main">
                <a:noFill/>
              </a14:hiddenFill>
            </a:ext>
          </a:extLst>
        </p:spPr>
        <p:txBody>
          <a:bodyPr>
            <a:flatTx/>
          </a:bodyPr>
          <a:lstStyle/>
          <a:p>
            <a:endParaRPr lang="en-US" dirty="0">
              <a:ln>
                <a:solidFill>
                  <a:srgbClr val="9E0707"/>
                </a:solidFill>
              </a:ln>
            </a:endParaRPr>
          </a:p>
        </p:txBody>
      </p:sp>
      <p:sp>
        <p:nvSpPr>
          <p:cNvPr id="32" name="Line 8"/>
          <p:cNvSpPr>
            <a:spLocks noChangeShapeType="1"/>
          </p:cNvSpPr>
          <p:nvPr/>
        </p:nvSpPr>
        <p:spPr bwMode="auto">
          <a:xfrm>
            <a:off x="223838" y="3213101"/>
            <a:ext cx="339725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5" name="Rectangle 12"/>
          <p:cNvSpPr>
            <a:spLocks noChangeArrowheads="1"/>
          </p:cNvSpPr>
          <p:nvPr/>
        </p:nvSpPr>
        <p:spPr bwMode="auto">
          <a:xfrm>
            <a:off x="457201" y="4797425"/>
            <a:ext cx="3041649" cy="355600"/>
          </a:xfrm>
          <a:prstGeom prst="rect">
            <a:avLst/>
          </a:prstGeom>
          <a:ln/>
        </p:spPr>
        <p:style>
          <a:lnRef idx="1">
            <a:schemeClr val="accent4"/>
          </a:lnRef>
          <a:fillRef idx="2">
            <a:schemeClr val="accent4"/>
          </a:fillRef>
          <a:effectRef idx="1">
            <a:schemeClr val="accent4"/>
          </a:effectRef>
          <a:fontRef idx="minor">
            <a:schemeClr val="dk1"/>
          </a:fontRef>
        </p:style>
        <p:txBody>
          <a:bodyPr wrap="none" anchor="ctr"/>
          <a:lstStyle/>
          <a:p>
            <a:pPr lvl="0"/>
            <a:r>
              <a:rPr lang="en-ZA" i="0" dirty="0"/>
              <a:t>Building for the future</a:t>
            </a:r>
            <a:endParaRPr lang="en-US" i="0" dirty="0"/>
          </a:p>
        </p:txBody>
      </p:sp>
      <p:sp>
        <p:nvSpPr>
          <p:cNvPr id="37" name="Line 15"/>
          <p:cNvSpPr>
            <a:spLocks noChangeShapeType="1"/>
          </p:cNvSpPr>
          <p:nvPr/>
        </p:nvSpPr>
        <p:spPr bwMode="auto">
          <a:xfrm>
            <a:off x="3740943" y="3884939"/>
            <a:ext cx="573087" cy="0"/>
          </a:xfrm>
          <a:prstGeom prst="line">
            <a:avLst/>
          </a:prstGeom>
          <a:noFill/>
          <a:ln w="15875">
            <a:solidFill>
              <a:schemeClr val="hlink"/>
            </a:solidFill>
            <a:round/>
            <a:headEnd/>
            <a:tailEnd type="triangle" w="med" len="med"/>
          </a:ln>
          <a:scene3d>
            <a:camera prst="legacyObliqueTopRight"/>
            <a:lightRig rig="legacyFlat3" dir="b"/>
          </a:scene3d>
          <a:sp3d extrusionH="430200" prstMaterial="legacyMetal">
            <a:bevelT w="13500" h="13500" prst="angle"/>
            <a:bevelB w="13500" h="13500" prst="angle"/>
            <a:extrusionClr>
              <a:schemeClr val="hlink"/>
            </a:extrusionClr>
          </a:sp3d>
          <a:extLst>
            <a:ext uri="{909E8E84-426E-40DD-AFC4-6F175D3DCCD1}">
              <a14:hiddenFill xmlns:a14="http://schemas.microsoft.com/office/drawing/2010/main">
                <a:noFill/>
              </a14:hiddenFill>
            </a:ext>
          </a:extLst>
        </p:spPr>
        <p:txBody>
          <a:bodyPr>
            <a:flatTx/>
          </a:bodyPr>
          <a:lstStyle/>
          <a:p>
            <a:endParaRPr lang="en-US" dirty="0"/>
          </a:p>
        </p:txBody>
      </p:sp>
      <p:sp>
        <p:nvSpPr>
          <p:cNvPr id="38" name="Line 16"/>
          <p:cNvSpPr>
            <a:spLocks noChangeShapeType="1"/>
          </p:cNvSpPr>
          <p:nvPr/>
        </p:nvSpPr>
        <p:spPr bwMode="auto">
          <a:xfrm>
            <a:off x="3735385" y="5506152"/>
            <a:ext cx="573087" cy="0"/>
          </a:xfrm>
          <a:prstGeom prst="line">
            <a:avLst/>
          </a:prstGeom>
          <a:noFill/>
          <a:ln w="15875">
            <a:solidFill>
              <a:schemeClr val="hlink"/>
            </a:solidFill>
            <a:round/>
            <a:headEnd/>
            <a:tailEnd type="triangle" w="med" len="med"/>
          </a:ln>
          <a:scene3d>
            <a:camera prst="legacyObliqueTopRight"/>
            <a:lightRig rig="legacyFlat3" dir="b"/>
          </a:scene3d>
          <a:sp3d extrusionH="430200" prstMaterial="legacyMetal">
            <a:bevelT w="13500" h="13500" prst="angle"/>
            <a:bevelB w="13500" h="13500" prst="angle"/>
            <a:extrusionClr>
              <a:schemeClr val="hlink"/>
            </a:extrusionClr>
          </a:sp3d>
          <a:extLst>
            <a:ext uri="{909E8E84-426E-40DD-AFC4-6F175D3DCCD1}">
              <a14:hiddenFill xmlns:a14="http://schemas.microsoft.com/office/drawing/2010/main">
                <a:noFill/>
              </a14:hiddenFill>
            </a:ext>
          </a:extLst>
        </p:spPr>
        <p:txBody>
          <a:bodyPr>
            <a:flatTx/>
          </a:bodyPr>
          <a:lstStyle/>
          <a:p>
            <a:endParaRPr lang="en-US" dirty="0"/>
          </a:p>
        </p:txBody>
      </p:sp>
      <p:sp>
        <p:nvSpPr>
          <p:cNvPr id="40" name="Rectangle 18"/>
          <p:cNvSpPr>
            <a:spLocks noChangeArrowheads="1"/>
          </p:cNvSpPr>
          <p:nvPr/>
        </p:nvSpPr>
        <p:spPr bwMode="auto">
          <a:xfrm>
            <a:off x="4349750" y="2031362"/>
            <a:ext cx="4649788" cy="1085696"/>
          </a:xfrm>
          <a:prstGeom prst="rect">
            <a:avLst/>
          </a:prstGeom>
          <a:noFill/>
          <a:ln w="19050" algn="ctr">
            <a:solidFill>
              <a:schemeClr val="accent2"/>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628650" lvl="1" indent="-171450" algn="l">
              <a:lnSpc>
                <a:spcPct val="150000"/>
              </a:lnSpc>
              <a:buFont typeface="Arial" pitchFamily="34" charset="0"/>
              <a:buChar char="•"/>
            </a:pPr>
            <a:r>
              <a:rPr lang="en-ZA" i="0" dirty="0"/>
              <a:t>Leading, developing and managing people</a:t>
            </a:r>
            <a:endParaRPr lang="en-US" sz="1600" i="0" dirty="0"/>
          </a:p>
          <a:p>
            <a:pPr marL="628650" lvl="1" indent="-171450" algn="l">
              <a:lnSpc>
                <a:spcPct val="150000"/>
              </a:lnSpc>
              <a:buFont typeface="Arial" pitchFamily="34" charset="0"/>
              <a:buChar char="•"/>
            </a:pPr>
            <a:r>
              <a:rPr lang="en-ZA" i="0" dirty="0"/>
              <a:t>Being customer focused</a:t>
            </a:r>
            <a:endParaRPr lang="en-US" sz="1600" i="0" dirty="0"/>
          </a:p>
          <a:p>
            <a:pPr marL="628650" lvl="1" indent="-171450" algn="l">
              <a:lnSpc>
                <a:spcPct val="150000"/>
              </a:lnSpc>
              <a:buFont typeface="Arial" pitchFamily="34" charset="0"/>
              <a:buChar char="•"/>
            </a:pPr>
            <a:r>
              <a:rPr lang="en-ZA" i="0" dirty="0"/>
              <a:t>Influencing others</a:t>
            </a:r>
            <a:endParaRPr lang="en-US" sz="1600" i="0" dirty="0"/>
          </a:p>
        </p:txBody>
      </p:sp>
      <p:sp>
        <p:nvSpPr>
          <p:cNvPr id="41" name="Rectangle 19"/>
          <p:cNvSpPr>
            <a:spLocks noChangeArrowheads="1"/>
          </p:cNvSpPr>
          <p:nvPr/>
        </p:nvSpPr>
        <p:spPr bwMode="auto">
          <a:xfrm>
            <a:off x="4349750" y="3336925"/>
            <a:ext cx="4649788" cy="1460500"/>
          </a:xfrm>
          <a:prstGeom prst="rect">
            <a:avLst/>
          </a:prstGeom>
          <a:noFill/>
          <a:ln w="19050" algn="ctr">
            <a:solidFill>
              <a:schemeClr val="accent2"/>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628650" lvl="1" indent="-171450" algn="l">
              <a:lnSpc>
                <a:spcPct val="150000"/>
              </a:lnSpc>
              <a:buFont typeface="Arial" pitchFamily="34" charset="0"/>
              <a:buChar char="•"/>
            </a:pPr>
            <a:r>
              <a:rPr lang="en-ZA" i="0" dirty="0"/>
              <a:t>Planning and organising</a:t>
            </a:r>
            <a:endParaRPr lang="en-US" i="0" dirty="0"/>
          </a:p>
          <a:p>
            <a:pPr marL="628650" lvl="1" indent="-171450" algn="l">
              <a:lnSpc>
                <a:spcPct val="150000"/>
              </a:lnSpc>
              <a:buFont typeface="Arial" pitchFamily="34" charset="0"/>
              <a:buChar char="•"/>
            </a:pPr>
            <a:r>
              <a:rPr lang="en-ZA" i="0" dirty="0"/>
              <a:t>Managing finances and resources</a:t>
            </a:r>
            <a:endParaRPr lang="en-US" i="0" dirty="0"/>
          </a:p>
          <a:p>
            <a:pPr marL="628650" lvl="1" indent="-171450" algn="l">
              <a:lnSpc>
                <a:spcPct val="150000"/>
              </a:lnSpc>
              <a:buFont typeface="Arial" pitchFamily="34" charset="0"/>
              <a:buChar char="•"/>
            </a:pPr>
            <a:r>
              <a:rPr lang="en-ZA" i="0" dirty="0"/>
              <a:t>Problem solving and decision making</a:t>
            </a:r>
            <a:endParaRPr lang="en-US" i="0" dirty="0"/>
          </a:p>
          <a:p>
            <a:pPr marL="628650" lvl="1" indent="-171450" algn="l">
              <a:lnSpc>
                <a:spcPct val="150000"/>
              </a:lnSpc>
              <a:buFont typeface="Arial" pitchFamily="34" charset="0"/>
              <a:buChar char="•"/>
            </a:pPr>
            <a:r>
              <a:rPr lang="en-ZA" i="0" dirty="0"/>
              <a:t>Pursuing professional excellence</a:t>
            </a:r>
            <a:endParaRPr lang="en-US" i="0" dirty="0"/>
          </a:p>
        </p:txBody>
      </p:sp>
      <p:sp>
        <p:nvSpPr>
          <p:cNvPr id="42" name="Rectangle 20"/>
          <p:cNvSpPr>
            <a:spLocks noChangeArrowheads="1"/>
          </p:cNvSpPr>
          <p:nvPr/>
        </p:nvSpPr>
        <p:spPr bwMode="auto">
          <a:xfrm>
            <a:off x="4349750" y="5077619"/>
            <a:ext cx="4649788" cy="827087"/>
          </a:xfrm>
          <a:prstGeom prst="rect">
            <a:avLst/>
          </a:prstGeom>
          <a:noFill/>
          <a:ln w="19050" algn="ctr">
            <a:solidFill>
              <a:schemeClr val="accent2"/>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628650" lvl="1" indent="-171450" algn="l">
              <a:lnSpc>
                <a:spcPct val="150000"/>
              </a:lnSpc>
              <a:buFont typeface="Arial" pitchFamily="34" charset="0"/>
              <a:buChar char="•"/>
            </a:pPr>
            <a:r>
              <a:rPr lang="en-ZA" i="0" dirty="0"/>
              <a:t>Thinking and acting strategically</a:t>
            </a:r>
            <a:endParaRPr lang="en-US" i="0" dirty="0"/>
          </a:p>
          <a:p>
            <a:pPr marL="628650" lvl="1" indent="-171450" algn="l">
              <a:lnSpc>
                <a:spcPct val="150000"/>
              </a:lnSpc>
              <a:buFont typeface="Arial" pitchFamily="34" charset="0"/>
              <a:buChar char="•"/>
            </a:pPr>
            <a:r>
              <a:rPr lang="en-ZA" i="0" dirty="0"/>
              <a:t>Embracing the need for change</a:t>
            </a:r>
            <a:endParaRPr lang="en-US" i="0" dirty="0"/>
          </a:p>
        </p:txBody>
      </p:sp>
      <p:sp>
        <p:nvSpPr>
          <p:cNvPr id="44" name="Rectangle 3"/>
          <p:cNvSpPr>
            <a:spLocks noChangeArrowheads="1"/>
          </p:cNvSpPr>
          <p:nvPr/>
        </p:nvSpPr>
        <p:spPr bwMode="auto">
          <a:xfrm>
            <a:off x="203654" y="1896814"/>
            <a:ext cx="3455988" cy="4144221"/>
          </a:xfrm>
          <a:prstGeom prst="rect">
            <a:avLst/>
          </a:prstGeom>
          <a:noFill/>
          <a:ln w="9525">
            <a:solidFill>
              <a:srgbClr val="9E0707"/>
            </a:solidFill>
            <a:miter lim="800000"/>
            <a:headEnd/>
            <a:tailEnd/>
          </a:ln>
          <a:scene3d>
            <a:camera prst="legacyObliqueTopRight"/>
            <a:lightRig rig="legacyFlat3" dir="l"/>
          </a:scene3d>
          <a:sp3d extrusionH="430200" prstMaterial="legacyMetal">
            <a:bevelT w="13500" h="13500" prst="angle"/>
            <a:bevelB w="13500" h="13500" prst="angle"/>
            <a:extrusionClr>
              <a:schemeClr val="hlink"/>
            </a:extrusionClr>
          </a:sp3d>
          <a:extLst/>
        </p:spPr>
        <p:txBody>
          <a:bodyPr>
            <a:flatTx/>
          </a:bodyPr>
          <a:lstStyle/>
          <a:p>
            <a:endParaRPr lang="en-ZA" dirty="0">
              <a:ln>
                <a:solidFill>
                  <a:srgbClr val="9E0707"/>
                </a:solidFill>
              </a:ln>
            </a:endParaRPr>
          </a:p>
        </p:txBody>
      </p:sp>
      <p:sp>
        <p:nvSpPr>
          <p:cNvPr id="46" name="Line 8"/>
          <p:cNvSpPr>
            <a:spLocks noChangeShapeType="1"/>
          </p:cNvSpPr>
          <p:nvPr/>
        </p:nvSpPr>
        <p:spPr bwMode="auto">
          <a:xfrm>
            <a:off x="191293" y="4540250"/>
            <a:ext cx="339725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cxnSp>
        <p:nvCxnSpPr>
          <p:cNvPr id="6" name="Straight Connector 5"/>
          <p:cNvCxnSpPr/>
          <p:nvPr/>
        </p:nvCxnSpPr>
        <p:spPr bwMode="auto">
          <a:xfrm>
            <a:off x="0" y="1647095"/>
            <a:ext cx="9144000" cy="0"/>
          </a:xfrm>
          <a:prstGeom prst="line">
            <a:avLst/>
          </a:prstGeom>
          <a:solidFill>
            <a:schemeClr val="accent2"/>
          </a:solidFill>
          <a:ln w="12700" cap="flat" cmpd="sng" algn="ctr">
            <a:solidFill>
              <a:schemeClr val="accent2"/>
            </a:solidFill>
            <a:prstDash val="solid"/>
            <a:round/>
            <a:headEnd type="none" w="med" len="med"/>
            <a:tailEnd type="none" w="med" len="med"/>
          </a:ln>
          <a:effectLst/>
        </p:spPr>
      </p:cxnSp>
      <p:sp>
        <p:nvSpPr>
          <p:cNvPr id="19" name="Title 1"/>
          <p:cNvSpPr txBox="1">
            <a:spLocks/>
          </p:cNvSpPr>
          <p:nvPr/>
        </p:nvSpPr>
        <p:spPr>
          <a:xfrm>
            <a:off x="0" y="171450"/>
            <a:ext cx="9144000" cy="51435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Edinburgh’s Management Competency Framework</a:t>
            </a:r>
            <a:endParaRPr lang="en-ZA" sz="3200" b="1" dirty="0">
              <a:solidFill>
                <a:schemeClr val="bg1"/>
              </a:solidFill>
            </a:endParaRPr>
          </a:p>
        </p:txBody>
      </p:sp>
    </p:spTree>
    <p:extLst>
      <p:ext uri="{BB962C8B-B14F-4D97-AF65-F5344CB8AC3E}">
        <p14:creationId xmlns:p14="http://schemas.microsoft.com/office/powerpoint/2010/main" val="8602333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793750" y="634893"/>
            <a:ext cx="7693025" cy="4462760"/>
          </a:xfrm>
          <a:prstGeom prst="rect">
            <a:avLst/>
          </a:prstGeom>
          <a:noFill/>
          <a:ln w="6350">
            <a:noFill/>
            <a:miter lim="800000"/>
            <a:headEnd/>
            <a:tailEnd/>
          </a:ln>
        </p:spPr>
        <p:txBody>
          <a:bodyPr>
            <a:spAutoFit/>
          </a:bodyPr>
          <a:lstStyle/>
          <a:p>
            <a:pPr algn="l">
              <a:lnSpc>
                <a:spcPct val="200000"/>
              </a:lnSpc>
              <a:spcBef>
                <a:spcPts val="1200"/>
              </a:spcBef>
              <a:defRPr/>
            </a:pPr>
            <a:r>
              <a:rPr lang="en-US" sz="1600" i="0" dirty="0" smtClean="0"/>
              <a:t>Background</a:t>
            </a:r>
            <a:endParaRPr lang="en-US" sz="1600" i="0" dirty="0"/>
          </a:p>
          <a:p>
            <a:pPr algn="l">
              <a:lnSpc>
                <a:spcPct val="200000"/>
              </a:lnSpc>
              <a:spcBef>
                <a:spcPts val="1200"/>
              </a:spcBef>
              <a:defRPr/>
            </a:pPr>
            <a:r>
              <a:rPr lang="en-US" sz="1600" i="0" dirty="0"/>
              <a:t>Research Objectives</a:t>
            </a:r>
          </a:p>
          <a:p>
            <a:pPr algn="l">
              <a:lnSpc>
                <a:spcPct val="200000"/>
              </a:lnSpc>
              <a:spcBef>
                <a:spcPts val="1200"/>
              </a:spcBef>
              <a:defRPr/>
            </a:pPr>
            <a:r>
              <a:rPr lang="en-US" sz="1600" i="0" dirty="0"/>
              <a:t>Research Methodology, Target Market and Achieved Sample</a:t>
            </a:r>
          </a:p>
          <a:p>
            <a:pPr algn="l">
              <a:lnSpc>
                <a:spcPct val="200000"/>
              </a:lnSpc>
              <a:spcBef>
                <a:spcPts val="1200"/>
              </a:spcBef>
              <a:defRPr/>
            </a:pPr>
            <a:r>
              <a:rPr lang="en-US" sz="1600" i="0" dirty="0"/>
              <a:t>Highlights of Qualitative Research Findings</a:t>
            </a:r>
          </a:p>
          <a:p>
            <a:pPr algn="l">
              <a:lnSpc>
                <a:spcPct val="200000"/>
              </a:lnSpc>
              <a:spcBef>
                <a:spcPts val="1200"/>
              </a:spcBef>
              <a:defRPr/>
            </a:pPr>
            <a:r>
              <a:rPr lang="en-US" sz="1600" i="0" dirty="0"/>
              <a:t>Demographics</a:t>
            </a:r>
          </a:p>
          <a:p>
            <a:pPr algn="l">
              <a:lnSpc>
                <a:spcPct val="200000"/>
              </a:lnSpc>
              <a:spcBef>
                <a:spcPts val="1200"/>
              </a:spcBef>
              <a:defRPr/>
            </a:pPr>
            <a:r>
              <a:rPr lang="en-US" sz="1600" i="0" dirty="0"/>
              <a:t>Main Research Findings</a:t>
            </a:r>
          </a:p>
          <a:p>
            <a:pPr algn="l">
              <a:lnSpc>
                <a:spcPct val="200000"/>
              </a:lnSpc>
              <a:spcBef>
                <a:spcPts val="1200"/>
              </a:spcBef>
              <a:defRPr/>
            </a:pPr>
            <a:r>
              <a:rPr lang="en-US" sz="1600" i="0" dirty="0" smtClean="0">
                <a:solidFill>
                  <a:schemeClr val="accent1"/>
                </a:solidFill>
              </a:rPr>
              <a:t>Insights </a:t>
            </a:r>
            <a:r>
              <a:rPr lang="en-US" sz="1600" i="0" dirty="0">
                <a:solidFill>
                  <a:schemeClr val="accent1"/>
                </a:solidFill>
              </a:rPr>
              <a:t>and Strategic Implications</a:t>
            </a:r>
          </a:p>
        </p:txBody>
      </p:sp>
      <p:pic>
        <p:nvPicPr>
          <p:cNvPr id="5" name="Picture 4" descr="http://www.moonprint.co.za/wp-content/uploads/2010/05/BMF-logo-web-300x225.jpg"/>
          <p:cNvPicPr/>
          <p:nvPr/>
        </p:nvPicPr>
        <p:blipFill rotWithShape="1">
          <a:blip r:embed="rId2" cstate="email">
            <a:extLst>
              <a:ext uri="{28A0092B-C50C-407E-A947-70E740481C1C}">
                <a14:useLocalDpi xmlns:a14="http://schemas.microsoft.com/office/drawing/2010/main" val="0"/>
              </a:ext>
            </a:extLst>
          </a:blip>
          <a:srcRect l="23666" t="11556" r="22666" b="7555"/>
          <a:stretch/>
        </p:blipFill>
        <p:spPr bwMode="auto">
          <a:xfrm>
            <a:off x="7762875" y="5297170"/>
            <a:ext cx="1381125" cy="1560830"/>
          </a:xfrm>
          <a:prstGeom prst="rect">
            <a:avLst/>
          </a:prstGeom>
          <a:noFill/>
          <a:extLst/>
        </p:spPr>
      </p:pic>
      <p:sp>
        <p:nvSpPr>
          <p:cNvPr id="6" name="Title 1"/>
          <p:cNvSpPr txBox="1">
            <a:spLocks/>
          </p:cNvSpPr>
          <p:nvPr/>
        </p:nvSpPr>
        <p:spPr>
          <a:xfrm>
            <a:off x="0" y="128588"/>
            <a:ext cx="9144000" cy="614362"/>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Presentation Overview</a:t>
            </a:r>
            <a:endParaRPr lang="en-ZA" sz="3200" b="1" dirty="0">
              <a:solidFill>
                <a:schemeClr val="bg1"/>
              </a:solidFill>
            </a:endParaRPr>
          </a:p>
        </p:txBody>
      </p:sp>
      <p:sp>
        <p:nvSpPr>
          <p:cNvPr id="4" name="Slide Number Placeholder 3"/>
          <p:cNvSpPr>
            <a:spLocks noGrp="1"/>
          </p:cNvSpPr>
          <p:nvPr>
            <p:ph type="sldNum" sz="quarter" idx="12"/>
          </p:nvPr>
        </p:nvSpPr>
        <p:spPr>
          <a:xfrm>
            <a:off x="5629275" y="6371861"/>
            <a:ext cx="2133600" cy="365125"/>
          </a:xfrm>
        </p:spPr>
        <p:txBody>
          <a:bodyPr/>
          <a:lstStyle/>
          <a:p>
            <a:fld id="{CBCFED38-E56A-C54E-A4DC-1EFD6678D7EC}" type="slidenum">
              <a:rPr lang="en-US" smtClean="0"/>
              <a:pPr/>
              <a:t>50</a:t>
            </a:fld>
            <a:endParaRPr lang="en-US" dirty="0"/>
          </a:p>
        </p:txBody>
      </p:sp>
    </p:spTree>
    <p:extLst>
      <p:ext uri="{BB962C8B-B14F-4D97-AF65-F5344CB8AC3E}">
        <p14:creationId xmlns:p14="http://schemas.microsoft.com/office/powerpoint/2010/main" val="42821588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4294967295"/>
          </p:nvPr>
        </p:nvSpPr>
        <p:spPr>
          <a:xfrm>
            <a:off x="8470692" y="6538645"/>
            <a:ext cx="584615" cy="319355"/>
          </a:xfrm>
          <a:prstGeom prst="rect">
            <a:avLst/>
          </a:prstGeom>
          <a:noFill/>
        </p:spPr>
        <p:txBody>
          <a:bodyPr/>
          <a:lstStyle/>
          <a:p>
            <a:pPr defTabSz="895350"/>
            <a:fld id="{677CFAFA-C1DD-48E4-9BA6-11E4122FBC8D}" type="slidenum">
              <a:rPr lang="en-US" sz="800" smtClean="0">
                <a:solidFill>
                  <a:srgbClr val="002060"/>
                </a:solidFill>
              </a:rPr>
              <a:pPr defTabSz="895350"/>
              <a:t>51</a:t>
            </a:fld>
            <a:endParaRPr lang="en-US" sz="800" dirty="0" smtClean="0">
              <a:solidFill>
                <a:srgbClr val="002060"/>
              </a:solidFill>
            </a:endParaRPr>
          </a:p>
        </p:txBody>
      </p:sp>
      <p:sp>
        <p:nvSpPr>
          <p:cNvPr id="2" name="TextBox 1"/>
          <p:cNvSpPr txBox="1"/>
          <p:nvPr/>
        </p:nvSpPr>
        <p:spPr>
          <a:xfrm>
            <a:off x="254000" y="952500"/>
            <a:ext cx="8509000" cy="5586145"/>
          </a:xfrm>
          <a:prstGeom prst="rect">
            <a:avLst/>
          </a:prstGeom>
          <a:noFill/>
        </p:spPr>
        <p:txBody>
          <a:bodyPr wrap="square" rtlCol="0">
            <a:spAutoFit/>
          </a:bodyPr>
          <a:lstStyle/>
          <a:p>
            <a:pPr marL="285750" lvl="0" indent="-285750" algn="just">
              <a:lnSpc>
                <a:spcPct val="150000"/>
              </a:lnSpc>
              <a:buFont typeface="Arial" pitchFamily="34" charset="0"/>
              <a:buChar char="•"/>
            </a:pPr>
            <a:r>
              <a:rPr lang="en-ZA" sz="1400" i="0" dirty="0"/>
              <a:t>On the surface Top Management in South Africa is indicated as well above average, although when analysing the self-rated benchmarks most managers express a misgiving about their colleagues.</a:t>
            </a:r>
            <a:endParaRPr lang="en-US" sz="1400" i="0" dirty="0"/>
          </a:p>
          <a:p>
            <a:pPr marL="285750" lvl="0" indent="-285750" algn="just">
              <a:lnSpc>
                <a:spcPct val="150000"/>
              </a:lnSpc>
              <a:buFont typeface="Arial" pitchFamily="34" charset="0"/>
              <a:buChar char="•"/>
            </a:pPr>
            <a:r>
              <a:rPr lang="en-ZA" sz="1400" i="0" dirty="0"/>
              <a:t>White managers tend to be more conservative in their ratings of themselves and other groups, and specifically rate blacks lower than they rate other white top managers, however having a better view of blacks in middle management.</a:t>
            </a:r>
            <a:endParaRPr lang="en-US" sz="1400" i="0" dirty="0"/>
          </a:p>
          <a:p>
            <a:pPr marL="285750" lvl="0" indent="-285750" algn="just">
              <a:lnSpc>
                <a:spcPct val="150000"/>
              </a:lnSpc>
              <a:buFont typeface="Arial" pitchFamily="34" charset="0"/>
              <a:buChar char="•"/>
            </a:pPr>
            <a:r>
              <a:rPr lang="en-ZA" sz="1400" i="0" dirty="0"/>
              <a:t>By </a:t>
            </a:r>
            <a:r>
              <a:rPr lang="en-ZA" sz="1400" i="0" dirty="0" smtClean="0"/>
              <a:t>contrast, </a:t>
            </a:r>
            <a:r>
              <a:rPr lang="en-ZA" sz="1400" i="0" dirty="0"/>
              <a:t>blacks rate whites in top management better than they rate themselves, however rating themselves highest in middle and lower management, mirroring the results among white managers.</a:t>
            </a:r>
            <a:endParaRPr lang="en-US" sz="1400" i="0" dirty="0"/>
          </a:p>
          <a:p>
            <a:pPr marL="285750" lvl="0" indent="-285750" algn="just">
              <a:lnSpc>
                <a:spcPct val="150000"/>
              </a:lnSpc>
              <a:buFont typeface="Arial" pitchFamily="34" charset="0"/>
              <a:buChar char="•"/>
            </a:pPr>
            <a:r>
              <a:rPr lang="en-ZA" sz="1400" i="0" dirty="0"/>
              <a:t>The most competent managers are in the 36 to 49 year age </a:t>
            </a:r>
            <a:r>
              <a:rPr lang="en-ZA" sz="1400" i="0" dirty="0" smtClean="0"/>
              <a:t>group, the peak being at 36 to 40.</a:t>
            </a:r>
          </a:p>
          <a:p>
            <a:pPr marL="285750" lvl="0" indent="-285750" algn="just">
              <a:lnSpc>
                <a:spcPct val="150000"/>
              </a:lnSpc>
              <a:buFont typeface="Arial" pitchFamily="34" charset="0"/>
              <a:buChar char="•"/>
            </a:pPr>
            <a:r>
              <a:rPr lang="en-ZA" sz="1400" i="0" dirty="0" smtClean="0"/>
              <a:t>Females </a:t>
            </a:r>
            <a:r>
              <a:rPr lang="en-ZA" sz="1400" i="0" dirty="0"/>
              <a:t>were rated as more competent than </a:t>
            </a:r>
            <a:r>
              <a:rPr lang="en-ZA" sz="1400" i="0" dirty="0" smtClean="0"/>
              <a:t>males. Males rate females as more competent, while females rate males as more competent than themselves.</a:t>
            </a:r>
            <a:endParaRPr lang="en-US" sz="1400" i="0" dirty="0"/>
          </a:p>
          <a:p>
            <a:pPr marL="285750" lvl="0" indent="-285750" algn="just">
              <a:lnSpc>
                <a:spcPct val="150000"/>
              </a:lnSpc>
              <a:buFont typeface="Arial" pitchFamily="34" charset="0"/>
              <a:buChar char="•"/>
            </a:pPr>
            <a:r>
              <a:rPr lang="en-ZA" sz="1400" i="0" dirty="0"/>
              <a:t>The correlation analysis shows that the one dimension with the highest relationship with overall competency is problem solving skills.</a:t>
            </a:r>
            <a:endParaRPr lang="en-US" sz="1400" i="0" dirty="0"/>
          </a:p>
          <a:p>
            <a:pPr marL="285750" lvl="0" indent="-285750" algn="just">
              <a:lnSpc>
                <a:spcPct val="150000"/>
              </a:lnSpc>
              <a:buFont typeface="Arial" pitchFamily="34" charset="0"/>
              <a:buChar char="•"/>
            </a:pPr>
            <a:r>
              <a:rPr lang="en-ZA" sz="1400" i="0" dirty="0"/>
              <a:t>The other important drivers of the index are qualifications and experience, developing for business success, natural </a:t>
            </a:r>
            <a:r>
              <a:rPr lang="en-ZA" sz="1400" i="0" dirty="0" smtClean="0"/>
              <a:t>flair </a:t>
            </a:r>
            <a:r>
              <a:rPr lang="en-ZA" sz="1400" i="0" dirty="0"/>
              <a:t>and interpersonal skills.</a:t>
            </a:r>
            <a:endParaRPr lang="en-US" sz="1400" i="0" dirty="0"/>
          </a:p>
          <a:p>
            <a:pPr marL="285750" lvl="0" indent="-285750" algn="just">
              <a:lnSpc>
                <a:spcPct val="150000"/>
              </a:lnSpc>
              <a:buFont typeface="Arial" pitchFamily="34" charset="0"/>
              <a:buChar char="•"/>
            </a:pPr>
            <a:r>
              <a:rPr lang="en-ZA" sz="1400" i="0" dirty="0"/>
              <a:t>The two major drivers of white managers’ rating are problem solving skills and interpersonal </a:t>
            </a:r>
            <a:r>
              <a:rPr lang="en-ZA" sz="1400" i="0" dirty="0" smtClean="0"/>
              <a:t>skills. For </a:t>
            </a:r>
            <a:r>
              <a:rPr lang="en-ZA" sz="1400" i="0" dirty="0"/>
              <a:t>black managers there are four  main index drivers, which are qualifications and experience, developing business success, problem solving and natural flair</a:t>
            </a:r>
            <a:r>
              <a:rPr lang="en-ZA" sz="1400" i="0" dirty="0" smtClean="0"/>
              <a:t>.</a:t>
            </a:r>
            <a:endParaRPr lang="en-US" sz="1400" i="0" dirty="0"/>
          </a:p>
        </p:txBody>
      </p:sp>
      <p:sp>
        <p:nvSpPr>
          <p:cNvPr id="5" name="Title 1"/>
          <p:cNvSpPr txBox="1">
            <a:spLocks noGrp="1"/>
          </p:cNvSpPr>
          <p:nvPr>
            <p:ph type="title"/>
          </p:nvPr>
        </p:nvSpPr>
        <p:spPr>
          <a:xfrm>
            <a:off x="-25401" y="188913"/>
            <a:ext cx="9169400"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Insights and Strategic Implications</a:t>
            </a:r>
            <a:endParaRPr lang="en-ZA" sz="3200" b="1" dirty="0">
              <a:solidFill>
                <a:schemeClr val="accent1">
                  <a:lumMod val="50000"/>
                </a:schemeClr>
              </a:solidFill>
            </a:endParaRPr>
          </a:p>
        </p:txBody>
      </p:sp>
    </p:spTree>
    <p:extLst>
      <p:ext uri="{BB962C8B-B14F-4D97-AF65-F5344CB8AC3E}">
        <p14:creationId xmlns:p14="http://schemas.microsoft.com/office/powerpoint/2010/main" val="38768477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4294967295"/>
          </p:nvPr>
        </p:nvSpPr>
        <p:spPr>
          <a:xfrm>
            <a:off x="8559384" y="6452901"/>
            <a:ext cx="584615" cy="405099"/>
          </a:xfrm>
          <a:prstGeom prst="rect">
            <a:avLst/>
          </a:prstGeom>
          <a:noFill/>
        </p:spPr>
        <p:txBody>
          <a:bodyPr/>
          <a:lstStyle/>
          <a:p>
            <a:pPr defTabSz="895350"/>
            <a:fld id="{677CFAFA-C1DD-48E4-9BA6-11E4122FBC8D}" type="slidenum">
              <a:rPr lang="en-US" sz="800" smtClean="0">
                <a:solidFill>
                  <a:srgbClr val="002060"/>
                </a:solidFill>
              </a:rPr>
              <a:pPr defTabSz="895350"/>
              <a:t>52</a:t>
            </a:fld>
            <a:endParaRPr lang="en-US" sz="800" dirty="0" smtClean="0">
              <a:solidFill>
                <a:srgbClr val="002060"/>
              </a:solidFill>
            </a:endParaRPr>
          </a:p>
        </p:txBody>
      </p:sp>
      <p:sp>
        <p:nvSpPr>
          <p:cNvPr id="44" name="Rectangle 2"/>
          <p:cNvSpPr>
            <a:spLocks noGrp="1" noChangeArrowheads="1"/>
          </p:cNvSpPr>
          <p:nvPr>
            <p:ph type="title"/>
          </p:nvPr>
        </p:nvSpPr>
        <p:spPr>
          <a:xfrm>
            <a:off x="153668" y="189547"/>
            <a:ext cx="9169584" cy="593725"/>
          </a:xfrm>
        </p:spPr>
        <p:txBody>
          <a:bodyPr>
            <a:normAutofit fontScale="90000"/>
          </a:bodyPr>
          <a:lstStyle/>
          <a:p>
            <a:pPr>
              <a:lnSpc>
                <a:spcPct val="200000"/>
              </a:lnSpc>
              <a:spcBef>
                <a:spcPts val="1200"/>
              </a:spcBef>
              <a:defRPr/>
            </a:pPr>
            <a:r>
              <a:rPr lang="en-ZA" sz="1800" b="1" dirty="0">
                <a:solidFill>
                  <a:schemeClr val="bg1"/>
                </a:solidFill>
              </a:rPr>
              <a:t>Insights and Strategic Implications</a:t>
            </a:r>
            <a:endParaRPr lang="en-US" sz="1800" dirty="0"/>
          </a:p>
        </p:txBody>
      </p:sp>
      <p:sp>
        <p:nvSpPr>
          <p:cNvPr id="2" name="TextBox 1"/>
          <p:cNvSpPr txBox="1"/>
          <p:nvPr/>
        </p:nvSpPr>
        <p:spPr>
          <a:xfrm>
            <a:off x="38100" y="1003300"/>
            <a:ext cx="9017000" cy="5229573"/>
          </a:xfrm>
          <a:prstGeom prst="rect">
            <a:avLst/>
          </a:prstGeom>
          <a:noFill/>
        </p:spPr>
        <p:txBody>
          <a:bodyPr wrap="square" rtlCol="0">
            <a:spAutoFit/>
          </a:bodyPr>
          <a:lstStyle/>
          <a:p>
            <a:pPr marL="285750" indent="-285750" algn="just">
              <a:lnSpc>
                <a:spcPct val="150000"/>
              </a:lnSpc>
              <a:buFont typeface="Arial" pitchFamily="34" charset="0"/>
              <a:buChar char="•"/>
            </a:pPr>
            <a:r>
              <a:rPr lang="en-ZA" sz="1400" i="0" dirty="0"/>
              <a:t>Problem solving skills, interpersonal skills and developing business success are especially critical for top management, while for middle management qualifications and experience, natural flair, problem solving and developing business success are vital aspects. For lower level management, interpersonal skills, natural flair, qualifications and experience were the critical factors influencing the overall MCI.</a:t>
            </a:r>
            <a:endParaRPr lang="en-US" sz="1400" i="0" dirty="0"/>
          </a:p>
          <a:p>
            <a:pPr marL="285750" lvl="0" indent="-285750" algn="just">
              <a:lnSpc>
                <a:spcPct val="150000"/>
              </a:lnSpc>
              <a:buFont typeface="Arial" pitchFamily="34" charset="0"/>
              <a:buChar char="•"/>
            </a:pPr>
            <a:r>
              <a:rPr lang="en-ZA" sz="1400" i="0" dirty="0" smtClean="0"/>
              <a:t>Overall</a:t>
            </a:r>
            <a:r>
              <a:rPr lang="en-ZA" sz="1400" i="0" dirty="0"/>
              <a:t>, the one attribute that is most in need of urgent improvement in the South African corporate ranks is problem solving skills, and specifically decisiveness of top management. This may in some respects be linked to the other weak link in some management structures, being that of addressing the issue of qualifications and experience for the job.</a:t>
            </a:r>
            <a:endParaRPr lang="en-US" sz="1400" i="0" dirty="0"/>
          </a:p>
          <a:p>
            <a:pPr marL="285750" lvl="0" indent="-285750" algn="just">
              <a:lnSpc>
                <a:spcPct val="150000"/>
              </a:lnSpc>
              <a:buFont typeface="Arial" pitchFamily="34" charset="0"/>
              <a:buChar char="•"/>
            </a:pPr>
            <a:r>
              <a:rPr lang="en-ZA" sz="1400" i="0" dirty="0"/>
              <a:t>The other important aspects of management that need urgent redress are innovativeness of management </a:t>
            </a:r>
            <a:r>
              <a:rPr lang="en-ZA" sz="1400" i="0" dirty="0" smtClean="0"/>
              <a:t>as well </a:t>
            </a:r>
            <a:r>
              <a:rPr lang="en-ZA" sz="1400" i="0" dirty="0"/>
              <a:t>as its ability to inspire followers.</a:t>
            </a:r>
            <a:endParaRPr lang="en-US" sz="1400" i="0" dirty="0"/>
          </a:p>
          <a:p>
            <a:pPr marL="285750" lvl="0" indent="-285750" algn="just">
              <a:lnSpc>
                <a:spcPct val="150000"/>
              </a:lnSpc>
              <a:buFont typeface="Arial" pitchFamily="34" charset="0"/>
              <a:buChar char="•"/>
            </a:pPr>
            <a:r>
              <a:rPr lang="en-ZA" sz="1400" i="0" dirty="0"/>
              <a:t>Some of the softer people skills that also require immediate attention include empathy of the leader, communicating well, as well as flexibility and openness to new ideas.</a:t>
            </a:r>
            <a:endParaRPr lang="en-US" sz="1400" i="0" dirty="0"/>
          </a:p>
          <a:p>
            <a:pPr marL="285750" lvl="0" indent="-285750" algn="just">
              <a:lnSpc>
                <a:spcPct val="150000"/>
              </a:lnSpc>
              <a:buFont typeface="Arial" pitchFamily="34" charset="0"/>
              <a:buChar char="•"/>
            </a:pPr>
            <a:r>
              <a:rPr lang="en-ZA" sz="1400" i="0" dirty="0"/>
              <a:t>While building for the future was less important </a:t>
            </a:r>
            <a:r>
              <a:rPr lang="en-ZA" sz="1400" i="0" dirty="0" smtClean="0"/>
              <a:t>than </a:t>
            </a:r>
            <a:r>
              <a:rPr lang="en-ZA" sz="1400" i="0" dirty="0"/>
              <a:t>some of the other management dimensions in terms of its impact on the MCI, there was an urgent need to address having clear programmes for achieving success.</a:t>
            </a:r>
            <a:endParaRPr lang="en-US" sz="1400" i="0" dirty="0"/>
          </a:p>
          <a:p>
            <a:pPr marL="285750" lvl="0" indent="-285750" algn="just">
              <a:lnSpc>
                <a:spcPct val="150000"/>
              </a:lnSpc>
              <a:buFont typeface="Arial" pitchFamily="34" charset="0"/>
              <a:buChar char="•"/>
            </a:pPr>
            <a:r>
              <a:rPr lang="en-ZA" sz="1400" i="0" dirty="0"/>
              <a:t>Overall, the management of South Africa has confidence in itself. On removal of this exterior veneer however some gaps </a:t>
            </a:r>
            <a:r>
              <a:rPr lang="en-ZA" sz="1400" i="0" dirty="0" smtClean="0"/>
              <a:t>begin </a:t>
            </a:r>
            <a:r>
              <a:rPr lang="en-ZA" sz="1400" i="0" dirty="0"/>
              <a:t>to appear which point to a need for a review of decision making enablers and disablers in the business sector, actual management skills held, and a natural flair to lead others.</a:t>
            </a:r>
            <a:endParaRPr lang="en-US" sz="1400" i="0" dirty="0"/>
          </a:p>
        </p:txBody>
      </p:sp>
      <p:sp>
        <p:nvSpPr>
          <p:cNvPr id="5" name="Title 1"/>
          <p:cNvSpPr txBox="1">
            <a:spLocks/>
          </p:cNvSpPr>
          <p:nvPr/>
        </p:nvSpPr>
        <p:spPr>
          <a:xfrm>
            <a:off x="-25401" y="188913"/>
            <a:ext cx="9169400" cy="593725"/>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smtClean="0">
                <a:solidFill>
                  <a:schemeClr val="bg1"/>
                </a:solidFill>
              </a:rPr>
              <a:t>Insights and Strategic Implications</a:t>
            </a:r>
            <a:endParaRPr lang="en-ZA" sz="3200" b="1" dirty="0">
              <a:solidFill>
                <a:schemeClr val="accent1">
                  <a:lumMod val="50000"/>
                </a:schemeClr>
              </a:solidFill>
            </a:endParaRPr>
          </a:p>
        </p:txBody>
      </p:sp>
    </p:spTree>
    <p:extLst>
      <p:ext uri="{BB962C8B-B14F-4D97-AF65-F5344CB8AC3E}">
        <p14:creationId xmlns:p14="http://schemas.microsoft.com/office/powerpoint/2010/main" val="30011613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042988"/>
            <a:ext cx="8178800" cy="5416868"/>
          </a:xfrm>
        </p:spPr>
        <p:txBody>
          <a:bodyPr>
            <a:normAutofit fontScale="55000" lnSpcReduction="20000"/>
          </a:bodyPr>
          <a:lstStyle/>
          <a:p>
            <a:pPr algn="just"/>
            <a:r>
              <a:rPr lang="en-ZA" dirty="0" smtClean="0"/>
              <a:t>The results of this study indicate that BMF can play a major role in terms of providing management bridging courses to equip managers to be more effective in their jobs. There is a need to complement academic managerial training courses with more hands- on case studies, focusing more on the vocational side of management. This is particularly important in South Africa because of historic imbalances which handicapped the quality of formal education for the majority.</a:t>
            </a:r>
          </a:p>
          <a:p>
            <a:pPr algn="just"/>
            <a:r>
              <a:rPr lang="en-ZA" dirty="0" smtClean="0"/>
              <a:t>The gap that now exists suggests that as a result of the point made above, focusing solely on academic qualifications as a means to an end can result in management applying learning in a vacuum or in instances where it does not apply, and as such perhaps introducing an unnecessary level of complexity to solving everyday problems.</a:t>
            </a:r>
          </a:p>
          <a:p>
            <a:pPr algn="just"/>
            <a:r>
              <a:rPr lang="en-ZA" dirty="0" smtClean="0"/>
              <a:t>It is imperative for the BMF to also engage universities and business schools with a view to having an input in the list of topics that are studied and the methods of teaching used.  By influencing this sector, BMF can positively affect the quality of future corporate management in South Africa. This requires that BMF should insist on academic institutions to be a lot more practical and relevant to the problems of the day in their choice of teaching methods and the content of courses.</a:t>
            </a:r>
          </a:p>
          <a:p>
            <a:pPr algn="just"/>
            <a:r>
              <a:rPr lang="en-ZA" dirty="0" smtClean="0"/>
              <a:t>The BMF CMCI categorically shows that a manager’s competence can be measured in terms of Problem Solving Skills, Qualifications and Experience, Developing Business Success,  Natural Flair, Interpersonal Skills and Building for the Future. This model should be used as a negotiating point when it comes to college and university syllabuses for business oriented training, so that such institutions can demonstrate how and where they tackle such important topics.</a:t>
            </a:r>
          </a:p>
        </p:txBody>
      </p:sp>
      <p:sp>
        <p:nvSpPr>
          <p:cNvPr id="4" name="Slide Number Placeholder 3"/>
          <p:cNvSpPr>
            <a:spLocks noGrp="1"/>
          </p:cNvSpPr>
          <p:nvPr>
            <p:ph type="sldNum" sz="quarter" idx="10"/>
          </p:nvPr>
        </p:nvSpPr>
        <p:spPr>
          <a:xfrm>
            <a:off x="8077200" y="6459856"/>
            <a:ext cx="542144" cy="398144"/>
          </a:xfrm>
        </p:spPr>
        <p:txBody>
          <a:bodyPr/>
          <a:lstStyle/>
          <a:p>
            <a:pPr>
              <a:defRPr/>
            </a:pPr>
            <a:fld id="{0028EE66-F2B1-41FC-8974-CF1B3ACED2C0}" type="slidenum">
              <a:rPr lang="en-US" smtClean="0"/>
              <a:pPr>
                <a:defRPr/>
              </a:pPr>
              <a:t>53</a:t>
            </a:fld>
            <a:endParaRPr lang="en-US" dirty="0"/>
          </a:p>
        </p:txBody>
      </p:sp>
      <p:sp>
        <p:nvSpPr>
          <p:cNvPr id="5" name="Title 1"/>
          <p:cNvSpPr txBox="1">
            <a:spLocks noGrp="1"/>
          </p:cNvSpPr>
          <p:nvPr>
            <p:ph type="title"/>
          </p:nvPr>
        </p:nvSpPr>
        <p:spPr>
          <a:xfrm>
            <a:off x="0" y="34899"/>
            <a:ext cx="9144000" cy="881381"/>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Recommendations (1)</a:t>
            </a:r>
            <a:endParaRPr lang="en-ZA" sz="3200" b="1" dirty="0">
              <a:solidFill>
                <a:schemeClr val="accent1">
                  <a:lumMod val="50000"/>
                </a:schemeClr>
              </a:solidFill>
            </a:endParaRPr>
          </a:p>
        </p:txBody>
      </p:sp>
    </p:spTree>
    <p:extLst>
      <p:ext uri="{BB962C8B-B14F-4D97-AF65-F5344CB8AC3E}">
        <p14:creationId xmlns:p14="http://schemas.microsoft.com/office/powerpoint/2010/main" val="9897549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169988"/>
            <a:ext cx="8178800" cy="4678204"/>
          </a:xfrm>
        </p:spPr>
        <p:txBody>
          <a:bodyPr>
            <a:normAutofit fontScale="55000" lnSpcReduction="20000"/>
          </a:bodyPr>
          <a:lstStyle/>
          <a:p>
            <a:pPr algn="just"/>
            <a:r>
              <a:rPr lang="en-ZA" dirty="0"/>
              <a:t>More </a:t>
            </a:r>
            <a:r>
              <a:rPr lang="en-ZA" dirty="0" smtClean="0"/>
              <a:t>importantly, </a:t>
            </a:r>
            <a:r>
              <a:rPr lang="en-ZA" dirty="0"/>
              <a:t>the BMF should challenge such institutions to validate and quantify their success in the business world and use such case studies as one of their training methods</a:t>
            </a:r>
            <a:r>
              <a:rPr lang="en-ZA" dirty="0" smtClean="0"/>
              <a:t>. This will increase two-way feedback and not allow academic institutions the luxury of being inward looking.</a:t>
            </a:r>
            <a:endParaRPr lang="en-ZA" dirty="0"/>
          </a:p>
          <a:p>
            <a:pPr algn="just"/>
            <a:r>
              <a:rPr lang="en-ZA" dirty="0"/>
              <a:t>BMF should communicate the results of this survey with a view to pointing out the loopholes created by a system of education that might emphasize managerial protocol and processes and underplay the importance of being able to assimilate these into practical decisiveness, innovativeness and the need to inspire others</a:t>
            </a:r>
            <a:r>
              <a:rPr lang="en-ZA" dirty="0" smtClean="0"/>
              <a:t>.</a:t>
            </a:r>
          </a:p>
          <a:p>
            <a:pPr algn="just"/>
            <a:r>
              <a:rPr lang="en-ZA" dirty="0" smtClean="0"/>
              <a:t>It is explicitly important that the lack of adequate problem solving skills is raised as a topic of discussion . South Africa as a country has many examples of managerial decisions which have been postponed or delayed leading to crises and uncertainty in large institutions. Specifically, decisiveness needs to be sharpened. This process will be aided by the BMF simultaneously encouraging academic institutions to enrol and churn better quality black graduates.</a:t>
            </a:r>
          </a:p>
          <a:p>
            <a:pPr algn="just"/>
            <a:r>
              <a:rPr lang="en-ZA" dirty="0" smtClean="0"/>
              <a:t>Given the overriding importance of decision making, one of the most important interventions by the BMF would be to introduce training courses that focus on the manager as a concept, rather on management or the business as concepts. This would require the BMF to work hand in hand with Psychologists and encourage the teaching of Management Psychology as a subject.</a:t>
            </a:r>
          </a:p>
        </p:txBody>
      </p:sp>
      <p:sp>
        <p:nvSpPr>
          <p:cNvPr id="4" name="Slide Number Placeholder 3"/>
          <p:cNvSpPr>
            <a:spLocks noGrp="1"/>
          </p:cNvSpPr>
          <p:nvPr>
            <p:ph type="sldNum" sz="quarter" idx="10"/>
          </p:nvPr>
        </p:nvSpPr>
        <p:spPr>
          <a:xfrm>
            <a:off x="8030800" y="6356350"/>
            <a:ext cx="487180" cy="365125"/>
          </a:xfrm>
        </p:spPr>
        <p:txBody>
          <a:bodyPr/>
          <a:lstStyle/>
          <a:p>
            <a:pPr>
              <a:defRPr/>
            </a:pPr>
            <a:fld id="{0028EE66-F2B1-41FC-8974-CF1B3ACED2C0}" type="slidenum">
              <a:rPr lang="en-US" smtClean="0"/>
              <a:pPr>
                <a:defRPr/>
              </a:pPr>
              <a:t>54</a:t>
            </a:fld>
            <a:endParaRPr lang="en-US" dirty="0"/>
          </a:p>
        </p:txBody>
      </p:sp>
      <p:sp>
        <p:nvSpPr>
          <p:cNvPr id="5" name="Title 1"/>
          <p:cNvSpPr txBox="1">
            <a:spLocks noGrp="1"/>
          </p:cNvSpPr>
          <p:nvPr>
            <p:ph type="title"/>
          </p:nvPr>
        </p:nvSpPr>
        <p:spPr>
          <a:xfrm>
            <a:off x="0" y="214155"/>
            <a:ext cx="9144000" cy="895350"/>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Recommendations (2)</a:t>
            </a:r>
            <a:endParaRPr lang="en-ZA" sz="3200" b="1" dirty="0">
              <a:solidFill>
                <a:schemeClr val="accent1">
                  <a:lumMod val="50000"/>
                </a:schemeClr>
              </a:solidFill>
            </a:endParaRPr>
          </a:p>
        </p:txBody>
      </p:sp>
    </p:spTree>
    <p:extLst>
      <p:ext uri="{BB962C8B-B14F-4D97-AF65-F5344CB8AC3E}">
        <p14:creationId xmlns:p14="http://schemas.microsoft.com/office/powerpoint/2010/main" val="8839340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434892"/>
            <a:ext cx="8178800" cy="3693319"/>
          </a:xfrm>
        </p:spPr>
        <p:txBody>
          <a:bodyPr>
            <a:normAutofit fontScale="25000" lnSpcReduction="20000"/>
          </a:bodyPr>
          <a:lstStyle/>
          <a:p>
            <a:pPr algn="just"/>
            <a:r>
              <a:rPr lang="en-ZA" sz="7200" dirty="0"/>
              <a:t>It is also recommended that the BMF should engage with various parties in the business world to understand their interpretation of problems that underpin decisiveness. </a:t>
            </a:r>
            <a:r>
              <a:rPr lang="en-ZA" sz="7200" dirty="0" smtClean="0"/>
              <a:t>Concomitantly, there is a need </a:t>
            </a:r>
            <a:r>
              <a:rPr lang="en-ZA" sz="7200" dirty="0"/>
              <a:t>to explore the governance and legislative environment to assess if </a:t>
            </a:r>
            <a:r>
              <a:rPr lang="en-ZA" sz="7200" dirty="0" smtClean="0"/>
              <a:t>at </a:t>
            </a:r>
            <a:r>
              <a:rPr lang="en-ZA" sz="7200" dirty="0"/>
              <a:t>all </a:t>
            </a:r>
            <a:r>
              <a:rPr lang="en-ZA" sz="7200" dirty="0" smtClean="0"/>
              <a:t>it has </a:t>
            </a:r>
            <a:r>
              <a:rPr lang="en-ZA" sz="7200" dirty="0"/>
              <a:t>in any way the effect of leashing corporate management in such a way that it cannot realise its full potential.</a:t>
            </a:r>
          </a:p>
          <a:p>
            <a:pPr algn="just"/>
            <a:r>
              <a:rPr lang="en-ZA" sz="7200" dirty="0"/>
              <a:t>It is also important for BMF to acknowledge and act on the fact that female managers are generally more competent than </a:t>
            </a:r>
            <a:r>
              <a:rPr lang="en-ZA" sz="7200" dirty="0" smtClean="0"/>
              <a:t>males </a:t>
            </a:r>
            <a:r>
              <a:rPr lang="en-ZA" sz="7200" dirty="0"/>
              <a:t>and to use this information to build confidence among the majority of women that think that their male counterparts are more effective</a:t>
            </a:r>
            <a:r>
              <a:rPr lang="en-ZA" sz="7200" dirty="0" smtClean="0"/>
              <a:t>.</a:t>
            </a:r>
          </a:p>
          <a:p>
            <a:pPr algn="just"/>
            <a:r>
              <a:rPr lang="en-ZA" sz="7200" dirty="0" smtClean="0"/>
              <a:t>The gap between white and black top management suggests the need for those blacks advancing into top management positions to be targeted by the BMF so that they become just as competent if not more competent than their white counterparts. If black senior management gets discredited by other blacks this would inevitably colour perceptions about the BMF itself. The new black top management could attend the </a:t>
            </a:r>
            <a:r>
              <a:rPr lang="en-ZA" sz="7200" b="1" dirty="0" smtClean="0"/>
              <a:t>self-realisation </a:t>
            </a:r>
            <a:r>
              <a:rPr lang="en-ZA" sz="7200" dirty="0" smtClean="0"/>
              <a:t>and the </a:t>
            </a:r>
            <a:r>
              <a:rPr lang="en-ZA" sz="7200" b="1" dirty="0" smtClean="0"/>
              <a:t>management psychology </a:t>
            </a:r>
            <a:r>
              <a:rPr lang="en-ZA" sz="7200" dirty="0" smtClean="0"/>
              <a:t>courses that the BMF can run on a commercial basis in association with a reputable academic institution which would provide accreditation</a:t>
            </a:r>
            <a:r>
              <a:rPr lang="en-ZA" dirty="0" smtClean="0"/>
              <a:t>.</a:t>
            </a:r>
          </a:p>
        </p:txBody>
      </p:sp>
      <p:sp>
        <p:nvSpPr>
          <p:cNvPr id="4" name="Slide Number Placeholder 3"/>
          <p:cNvSpPr>
            <a:spLocks noGrp="1"/>
          </p:cNvSpPr>
          <p:nvPr>
            <p:ph type="sldNum" sz="quarter" idx="10"/>
          </p:nvPr>
        </p:nvSpPr>
        <p:spPr>
          <a:xfrm>
            <a:off x="8267075" y="6278415"/>
            <a:ext cx="697043" cy="501650"/>
          </a:xfrm>
        </p:spPr>
        <p:txBody>
          <a:bodyPr/>
          <a:lstStyle/>
          <a:p>
            <a:pPr>
              <a:defRPr/>
            </a:pPr>
            <a:fld id="{0028EE66-F2B1-41FC-8974-CF1B3ACED2C0}" type="slidenum">
              <a:rPr lang="en-US" smtClean="0"/>
              <a:pPr>
                <a:defRPr/>
              </a:pPr>
              <a:t>55</a:t>
            </a:fld>
            <a:endParaRPr lang="en-US" dirty="0"/>
          </a:p>
        </p:txBody>
      </p:sp>
      <p:sp>
        <p:nvSpPr>
          <p:cNvPr id="5" name="Title 1"/>
          <p:cNvSpPr txBox="1">
            <a:spLocks noGrp="1"/>
          </p:cNvSpPr>
          <p:nvPr>
            <p:ph type="title"/>
          </p:nvPr>
        </p:nvSpPr>
        <p:spPr>
          <a:xfrm>
            <a:off x="0" y="274638"/>
            <a:ext cx="9144000" cy="804654"/>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Recommendations (3)</a:t>
            </a:r>
            <a:endParaRPr lang="en-ZA" sz="3200" b="1" dirty="0">
              <a:solidFill>
                <a:schemeClr val="accent1">
                  <a:lumMod val="50000"/>
                </a:schemeClr>
              </a:solidFill>
            </a:endParaRPr>
          </a:p>
        </p:txBody>
      </p:sp>
    </p:spTree>
    <p:extLst>
      <p:ext uri="{BB962C8B-B14F-4D97-AF65-F5344CB8AC3E}">
        <p14:creationId xmlns:p14="http://schemas.microsoft.com/office/powerpoint/2010/main" val="32390870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834838"/>
            <a:ext cx="8178800" cy="3501660"/>
          </a:xfrm>
        </p:spPr>
        <p:txBody>
          <a:bodyPr>
            <a:normAutofit fontScale="32500" lnSpcReduction="20000"/>
          </a:bodyPr>
          <a:lstStyle/>
          <a:p>
            <a:pPr algn="just"/>
            <a:r>
              <a:rPr lang="en-ZA" sz="6200" dirty="0"/>
              <a:t>In terms of its </a:t>
            </a:r>
            <a:r>
              <a:rPr lang="en-ZA" sz="6200" dirty="0" smtClean="0"/>
              <a:t>strategic intent on social responsibility, </a:t>
            </a:r>
            <a:r>
              <a:rPr lang="en-ZA" sz="6200" dirty="0"/>
              <a:t>the BMF should design a management start up course for co-operatives, community businesses and the SMME sector. These workshops could be run three times a year and attended by invited organisations that have qualified on the criteria spelt out by the BMF. </a:t>
            </a:r>
            <a:endParaRPr lang="en-ZA" sz="6200" dirty="0" smtClean="0"/>
          </a:p>
          <a:p>
            <a:pPr algn="just"/>
            <a:r>
              <a:rPr lang="en-ZA" sz="6200" dirty="0" smtClean="0"/>
              <a:t>The </a:t>
            </a:r>
            <a:r>
              <a:rPr lang="en-ZA" sz="6200" dirty="0"/>
              <a:t>BMF therefore could run a Manager of the Year and BMF Small Business of the Year competition. The top 10 entities could then attend the “Business Finishing School” courses run by the BMF as part of </a:t>
            </a:r>
            <a:r>
              <a:rPr lang="en-ZA" sz="6200" dirty="0" smtClean="0"/>
              <a:t>its social </a:t>
            </a:r>
            <a:r>
              <a:rPr lang="en-ZA" sz="6200" dirty="0"/>
              <a:t>responsibility initiative.</a:t>
            </a:r>
          </a:p>
          <a:p>
            <a:pPr algn="just"/>
            <a:r>
              <a:rPr lang="en-ZA" sz="6200" dirty="0"/>
              <a:t>The BMF Corporate Management Competency Index should be updated at least once a year in order to track </a:t>
            </a:r>
            <a:r>
              <a:rPr lang="en-ZA" sz="6200" dirty="0" smtClean="0"/>
              <a:t>progress</a:t>
            </a:r>
            <a:r>
              <a:rPr lang="en-ZA" dirty="0" smtClean="0"/>
              <a:t>.</a:t>
            </a:r>
            <a:endParaRPr lang="en-ZA" dirty="0"/>
          </a:p>
        </p:txBody>
      </p:sp>
      <p:sp>
        <p:nvSpPr>
          <p:cNvPr id="4" name="Slide Number Placeholder 3"/>
          <p:cNvSpPr>
            <a:spLocks noGrp="1"/>
          </p:cNvSpPr>
          <p:nvPr>
            <p:ph type="sldNum" sz="quarter" idx="10"/>
          </p:nvPr>
        </p:nvSpPr>
        <p:spPr>
          <a:xfrm>
            <a:off x="8174573" y="6356350"/>
            <a:ext cx="682052" cy="365125"/>
          </a:xfrm>
        </p:spPr>
        <p:txBody>
          <a:bodyPr/>
          <a:lstStyle/>
          <a:p>
            <a:pPr>
              <a:defRPr/>
            </a:pPr>
            <a:fld id="{0028EE66-F2B1-41FC-8974-CF1B3ACED2C0}" type="slidenum">
              <a:rPr lang="en-US" smtClean="0"/>
              <a:pPr>
                <a:defRPr/>
              </a:pPr>
              <a:t>56</a:t>
            </a:fld>
            <a:endParaRPr lang="en-US" dirty="0"/>
          </a:p>
        </p:txBody>
      </p:sp>
      <p:sp>
        <p:nvSpPr>
          <p:cNvPr id="5" name="Title 1"/>
          <p:cNvSpPr txBox="1">
            <a:spLocks noGrp="1"/>
          </p:cNvSpPr>
          <p:nvPr>
            <p:ph type="title"/>
          </p:nvPr>
        </p:nvSpPr>
        <p:spPr>
          <a:xfrm>
            <a:off x="0" y="274638"/>
            <a:ext cx="9144000" cy="1143000"/>
          </a:xfrm>
          <a:prstGeom prst="rect">
            <a:avLst/>
          </a:prstGeom>
          <a:solidFill>
            <a:schemeClr val="accent2"/>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Recommendations (4)</a:t>
            </a:r>
            <a:endParaRPr lang="en-ZA" sz="3200" b="1" dirty="0">
              <a:solidFill>
                <a:schemeClr val="accent1">
                  <a:lumMod val="50000"/>
                </a:schemeClr>
              </a:solidFill>
            </a:endParaRPr>
          </a:p>
        </p:txBody>
      </p:sp>
    </p:spTree>
    <p:extLst>
      <p:ext uri="{BB962C8B-B14F-4D97-AF65-F5344CB8AC3E}">
        <p14:creationId xmlns:p14="http://schemas.microsoft.com/office/powerpoint/2010/main" val="13095179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ank-you-note.jpg"/>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31051" y="-9708"/>
            <a:ext cx="7497185" cy="5577905"/>
          </a:xfrm>
          <a:prstGeom prst="rect">
            <a:avLst/>
          </a:prstGeom>
        </p:spPr>
      </p:pic>
      <p:sp>
        <p:nvSpPr>
          <p:cNvPr id="5" name="Slide Number Placeholder 4"/>
          <p:cNvSpPr>
            <a:spLocks noGrp="1"/>
          </p:cNvSpPr>
          <p:nvPr>
            <p:ph type="sldNum" sz="quarter" idx="12"/>
          </p:nvPr>
        </p:nvSpPr>
        <p:spPr/>
        <p:txBody>
          <a:bodyPr/>
          <a:lstStyle/>
          <a:p>
            <a:fld id="{CBCFED38-E56A-C54E-A4DC-1EFD6678D7EC}" type="slidenum">
              <a:rPr lang="en-US" smtClean="0"/>
              <a:pPr/>
              <a:t>57</a:t>
            </a:fld>
            <a:endParaRPr lang="en-US"/>
          </a:p>
        </p:txBody>
      </p:sp>
    </p:spTree>
    <p:extLst>
      <p:ext uri="{BB962C8B-B14F-4D97-AF65-F5344CB8AC3E}">
        <p14:creationId xmlns:p14="http://schemas.microsoft.com/office/powerpoint/2010/main" val="289306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209550" y="141288"/>
            <a:ext cx="7635875" cy="593725"/>
          </a:xfrm>
        </p:spPr>
        <p:txBody>
          <a:bodyPr/>
          <a:lstStyle/>
          <a:p>
            <a:pPr eaLnBrk="1" hangingPunct="1"/>
            <a:r>
              <a:rPr lang="en-ZA" sz="1800" dirty="0"/>
              <a:t>Management Competency </a:t>
            </a:r>
            <a:r>
              <a:rPr lang="en-ZA" sz="1800" dirty="0" smtClean="0"/>
              <a:t>Framework Development</a:t>
            </a:r>
            <a:endParaRPr lang="en-GB" sz="1800" dirty="0" smtClean="0"/>
          </a:p>
        </p:txBody>
      </p:sp>
      <p:sp>
        <p:nvSpPr>
          <p:cNvPr id="4" name="Rectangle 3"/>
          <p:cNvSpPr/>
          <p:nvPr/>
        </p:nvSpPr>
        <p:spPr>
          <a:xfrm>
            <a:off x="209550" y="582241"/>
            <a:ext cx="8746881" cy="866409"/>
          </a:xfrm>
          <a:prstGeom prst="rect">
            <a:avLst/>
          </a:prstGeom>
          <a:no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nSpc>
                <a:spcPct val="150000"/>
              </a:lnSpc>
              <a:spcAft>
                <a:spcPts val="0"/>
              </a:spcAft>
            </a:pPr>
            <a:r>
              <a:rPr lang="en-ZA" sz="1600" i="0" dirty="0">
                <a:solidFill>
                  <a:schemeClr val="tx1"/>
                </a:solidFill>
                <a:latin typeface="+mn-lt"/>
                <a:cs typeface="+mn-cs"/>
              </a:rPr>
              <a:t>In order to adapt this model to make it relevant to the South African context, Plus 94 conducted three focus </a:t>
            </a:r>
            <a:r>
              <a:rPr lang="en-ZA" sz="1600" i="0" dirty="0" smtClean="0">
                <a:solidFill>
                  <a:schemeClr val="tx1"/>
                </a:solidFill>
                <a:latin typeface="+mn-lt"/>
                <a:cs typeface="+mn-cs"/>
              </a:rPr>
              <a:t>group </a:t>
            </a:r>
            <a:r>
              <a:rPr lang="en-ZA" sz="1600" i="0" dirty="0">
                <a:solidFill>
                  <a:schemeClr val="tx1"/>
                </a:solidFill>
                <a:latin typeface="+mn-lt"/>
                <a:cs typeface="+mn-cs"/>
              </a:rPr>
              <a:t>discussions with managers from the three top tiers of corporate management as outlined below:</a:t>
            </a:r>
            <a:endParaRPr lang="en-US" sz="1600" i="0" dirty="0">
              <a:solidFill>
                <a:schemeClr val="tx1"/>
              </a:solidFill>
              <a:latin typeface="+mn-lt"/>
              <a:cs typeface="+mn-cs"/>
            </a:endParaRPr>
          </a:p>
        </p:txBody>
      </p:sp>
      <p:sp>
        <p:nvSpPr>
          <p:cNvPr id="27" name="Rectangle 26"/>
          <p:cNvSpPr/>
          <p:nvPr/>
        </p:nvSpPr>
        <p:spPr>
          <a:xfrm>
            <a:off x="2018796" y="3945127"/>
            <a:ext cx="497317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l"/>
            <a:r>
              <a:rPr lang="en-ZA" i="0" dirty="0" smtClean="0">
                <a:solidFill>
                  <a:schemeClr val="dk1"/>
                </a:solidFill>
              </a:rPr>
              <a:t>Management </a:t>
            </a:r>
            <a:r>
              <a:rPr lang="en-ZA" i="0" dirty="0">
                <a:solidFill>
                  <a:schemeClr val="dk1"/>
                </a:solidFill>
              </a:rPr>
              <a:t>tiers were defined as follows</a:t>
            </a:r>
            <a:r>
              <a:rPr lang="en-ZA" i="0" dirty="0" smtClean="0">
                <a:solidFill>
                  <a:schemeClr val="dk1"/>
                </a:solidFill>
              </a:rPr>
              <a:t>:</a:t>
            </a:r>
            <a:endParaRPr lang="en-US" i="0" dirty="0">
              <a:solidFill>
                <a:schemeClr val="dk1"/>
              </a:solidFill>
              <a:latin typeface="+mn-lt"/>
              <a:cs typeface="+mn-cs"/>
            </a:endParaRPr>
          </a:p>
        </p:txBody>
      </p:sp>
      <p:sp>
        <p:nvSpPr>
          <p:cNvPr id="37" name="Rectangle 36"/>
          <p:cNvSpPr>
            <a:spLocks noChangeArrowheads="1"/>
          </p:cNvSpPr>
          <p:nvPr/>
        </p:nvSpPr>
        <p:spPr bwMode="auto">
          <a:xfrm>
            <a:off x="657226" y="1870017"/>
            <a:ext cx="8199400" cy="4215989"/>
          </a:xfrm>
          <a:prstGeom prst="rect">
            <a:avLst/>
          </a:prstGeom>
          <a:noFill/>
          <a:ln w="9525">
            <a:solidFill>
              <a:srgbClr val="C00000"/>
            </a:solidFill>
            <a:miter lim="800000"/>
            <a:headEnd/>
            <a:tailEnd/>
          </a:ln>
          <a:scene3d>
            <a:camera prst="legacyObliqueTopRight"/>
            <a:lightRig rig="legacyFlat3" dir="l"/>
          </a:scene3d>
          <a:sp3d extrusionH="430200" prstMaterial="legacyMetal">
            <a:bevelT w="13500" h="13500" prst="angle"/>
            <a:bevelB w="13500" h="13500" prst="angle"/>
            <a:extrusionClr>
              <a:schemeClr val="accent1"/>
            </a:extrusionClr>
          </a:sp3d>
        </p:spPr>
        <p:txBody>
          <a:bodyPr>
            <a:flatTx/>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336183052"/>
              </p:ext>
            </p:extLst>
          </p:nvPr>
        </p:nvGraphicFramePr>
        <p:xfrm>
          <a:off x="2018795" y="2200440"/>
          <a:ext cx="5826630" cy="1440318"/>
        </p:xfrm>
        <a:graphic>
          <a:graphicData uri="http://schemas.openxmlformats.org/drawingml/2006/table">
            <a:tbl>
              <a:tblPr firstRow="1" firstCol="1" bandRow="1">
                <a:tableStyleId>{5C22544A-7EE6-4342-B048-85BDC9FD1C3A}</a:tableStyleId>
              </a:tblPr>
              <a:tblGrid>
                <a:gridCol w="2168430"/>
                <a:gridCol w="3658200"/>
              </a:tblGrid>
              <a:tr h="480106">
                <a:tc>
                  <a:txBody>
                    <a:bodyPr/>
                    <a:lstStyle/>
                    <a:p>
                      <a:pPr marL="0" marR="0" algn="l">
                        <a:spcBef>
                          <a:spcPts val="0"/>
                        </a:spcBef>
                        <a:spcAft>
                          <a:spcPts val="0"/>
                        </a:spcAft>
                      </a:pPr>
                      <a:r>
                        <a:rPr lang="en-ZA" sz="1200" b="0" dirty="0">
                          <a:solidFill>
                            <a:schemeClr val="tx1"/>
                          </a:solidFill>
                          <a:effectLst/>
                        </a:rPr>
                        <a:t>Group 1</a:t>
                      </a:r>
                      <a:endParaRPr lang="en-US" sz="1200" b="0" dirty="0">
                        <a:solidFill>
                          <a:schemeClr val="tx1"/>
                        </a:solidFill>
                        <a:effectLst/>
                        <a:latin typeface="Verdana"/>
                        <a:ea typeface="Times New Roman"/>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gn="l">
                        <a:spcBef>
                          <a:spcPts val="0"/>
                        </a:spcBef>
                        <a:spcAft>
                          <a:spcPts val="0"/>
                        </a:spcAft>
                      </a:pPr>
                      <a:r>
                        <a:rPr lang="en-ZA" sz="1200" b="0" dirty="0">
                          <a:solidFill>
                            <a:schemeClr val="tx1"/>
                          </a:solidFill>
                          <a:effectLst/>
                        </a:rPr>
                        <a:t>Mixed management tiers; mixed race</a:t>
                      </a:r>
                      <a:endParaRPr lang="en-US" sz="1200" b="0" dirty="0">
                        <a:solidFill>
                          <a:schemeClr val="tx1"/>
                        </a:solidFill>
                        <a:effectLst/>
                        <a:latin typeface="Verdana"/>
                        <a:ea typeface="Times New Roman"/>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480106">
                <a:tc>
                  <a:txBody>
                    <a:bodyPr/>
                    <a:lstStyle/>
                    <a:p>
                      <a:pPr marL="0" marR="0" algn="l">
                        <a:spcBef>
                          <a:spcPts val="0"/>
                        </a:spcBef>
                        <a:spcAft>
                          <a:spcPts val="0"/>
                        </a:spcAft>
                      </a:pPr>
                      <a:r>
                        <a:rPr lang="en-ZA" sz="1200" b="0" dirty="0">
                          <a:solidFill>
                            <a:schemeClr val="tx1"/>
                          </a:solidFill>
                          <a:effectLst/>
                        </a:rPr>
                        <a:t>Group 2</a:t>
                      </a:r>
                      <a:endParaRPr lang="en-US" sz="1200" b="0" dirty="0">
                        <a:solidFill>
                          <a:schemeClr val="tx1"/>
                        </a:solidFill>
                        <a:effectLst/>
                        <a:latin typeface="Verdana"/>
                        <a:ea typeface="Times New Roman"/>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gn="l">
                        <a:spcBef>
                          <a:spcPts val="0"/>
                        </a:spcBef>
                        <a:spcAft>
                          <a:spcPts val="0"/>
                        </a:spcAft>
                      </a:pPr>
                      <a:r>
                        <a:rPr lang="en-ZA" sz="1200" b="0" dirty="0">
                          <a:solidFill>
                            <a:schemeClr val="tx1"/>
                          </a:solidFill>
                          <a:effectLst/>
                        </a:rPr>
                        <a:t>Mixed management tiers; white managers</a:t>
                      </a:r>
                      <a:endParaRPr lang="en-US" sz="1200" b="0" dirty="0">
                        <a:solidFill>
                          <a:schemeClr val="tx1"/>
                        </a:solidFill>
                        <a:effectLst/>
                        <a:latin typeface="Verdana"/>
                        <a:ea typeface="Times New Roman"/>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480106">
                <a:tc>
                  <a:txBody>
                    <a:bodyPr/>
                    <a:lstStyle/>
                    <a:p>
                      <a:pPr marL="0" marR="0" algn="l">
                        <a:spcBef>
                          <a:spcPts val="0"/>
                        </a:spcBef>
                        <a:spcAft>
                          <a:spcPts val="0"/>
                        </a:spcAft>
                      </a:pPr>
                      <a:r>
                        <a:rPr lang="en-ZA" sz="1200" b="0" dirty="0">
                          <a:solidFill>
                            <a:schemeClr val="tx1"/>
                          </a:solidFill>
                          <a:effectLst/>
                        </a:rPr>
                        <a:t>Group 3</a:t>
                      </a:r>
                      <a:endParaRPr lang="en-US" sz="1200" b="0" dirty="0">
                        <a:solidFill>
                          <a:schemeClr val="tx1"/>
                        </a:solidFill>
                        <a:effectLst/>
                        <a:latin typeface="Verdana"/>
                        <a:ea typeface="Times New Roman"/>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gn="l">
                        <a:spcBef>
                          <a:spcPts val="0"/>
                        </a:spcBef>
                        <a:spcAft>
                          <a:spcPts val="0"/>
                        </a:spcAft>
                      </a:pPr>
                      <a:r>
                        <a:rPr lang="en-ZA" sz="1200" b="0" dirty="0">
                          <a:solidFill>
                            <a:schemeClr val="tx1"/>
                          </a:solidFill>
                          <a:effectLst/>
                        </a:rPr>
                        <a:t>Mixed management tiers; black managers</a:t>
                      </a:r>
                      <a:endParaRPr lang="en-US" sz="1200" b="0" dirty="0">
                        <a:solidFill>
                          <a:schemeClr val="tx1"/>
                        </a:solidFill>
                        <a:effectLst/>
                        <a:latin typeface="Verdana"/>
                        <a:ea typeface="Times New Roman"/>
                        <a:cs typeface="Times New Roman"/>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5" name="Rectangle 4"/>
          <p:cNvSpPr/>
          <p:nvPr/>
        </p:nvSpPr>
        <p:spPr>
          <a:xfrm>
            <a:off x="1863063" y="4377416"/>
            <a:ext cx="5982362" cy="1338828"/>
          </a:xfrm>
          <a:prstGeom prst="rect">
            <a:avLst/>
          </a:prstGeom>
        </p:spPr>
        <p:txBody>
          <a:bodyPr wrap="square">
            <a:spAutoFit/>
          </a:bodyPr>
          <a:lstStyle/>
          <a:p>
            <a:pPr marL="171450" lvl="0" indent="-171450" algn="l">
              <a:lnSpc>
                <a:spcPct val="150000"/>
              </a:lnSpc>
              <a:buFont typeface="Arial" pitchFamily="34" charset="0"/>
              <a:buChar char="•"/>
            </a:pPr>
            <a:r>
              <a:rPr lang="en-ZA" i="0" dirty="0" smtClean="0"/>
              <a:t>Higher </a:t>
            </a:r>
            <a:r>
              <a:rPr lang="en-ZA" i="0" dirty="0"/>
              <a:t>tier of management (top management)</a:t>
            </a:r>
            <a:endParaRPr lang="en-US" i="0" dirty="0"/>
          </a:p>
          <a:p>
            <a:pPr marL="171450" lvl="0" indent="-171450" algn="l">
              <a:lnSpc>
                <a:spcPct val="150000"/>
              </a:lnSpc>
              <a:buFont typeface="Arial" pitchFamily="34" charset="0"/>
              <a:buChar char="•"/>
            </a:pPr>
            <a:r>
              <a:rPr lang="en-ZA" i="0" dirty="0"/>
              <a:t>Middle tier of management (reports to </a:t>
            </a:r>
            <a:r>
              <a:rPr lang="en-ZA" i="0" dirty="0" smtClean="0"/>
              <a:t>top management</a:t>
            </a:r>
            <a:r>
              <a:rPr lang="en-ZA" i="0" dirty="0"/>
              <a:t>)</a:t>
            </a:r>
            <a:endParaRPr lang="en-US" i="0" dirty="0"/>
          </a:p>
          <a:p>
            <a:pPr marL="171450" lvl="0" indent="-171450" algn="l">
              <a:lnSpc>
                <a:spcPct val="150000"/>
              </a:lnSpc>
              <a:buFont typeface="Arial" pitchFamily="34" charset="0"/>
              <a:buChar char="•"/>
            </a:pPr>
            <a:r>
              <a:rPr lang="en-ZA" i="0" dirty="0"/>
              <a:t>Lower tier of management (reports to the second tier)</a:t>
            </a:r>
            <a:endParaRPr lang="en-US" i="0" dirty="0"/>
          </a:p>
        </p:txBody>
      </p:sp>
      <p:sp>
        <p:nvSpPr>
          <p:cNvPr id="10" name="Title 1"/>
          <p:cNvSpPr txBox="1">
            <a:spLocks/>
          </p:cNvSpPr>
          <p:nvPr/>
        </p:nvSpPr>
        <p:spPr>
          <a:xfrm>
            <a:off x="0" y="171450"/>
            <a:ext cx="9144000" cy="51435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chemeClr val="bg1"/>
                </a:solidFill>
              </a:rPr>
              <a:t>Management Competency Framework Development</a:t>
            </a:r>
            <a:endParaRPr lang="en-ZA" sz="3200" b="1" dirty="0">
              <a:solidFill>
                <a:schemeClr val="bg1"/>
              </a:solidFill>
            </a:endParaRPr>
          </a:p>
        </p:txBody>
      </p:sp>
      <p:sp>
        <p:nvSpPr>
          <p:cNvPr id="6" name="Slide Number Placeholder 5"/>
          <p:cNvSpPr>
            <a:spLocks noGrp="1"/>
          </p:cNvSpPr>
          <p:nvPr>
            <p:ph type="sldNum" sz="quarter" idx="12"/>
          </p:nvPr>
        </p:nvSpPr>
        <p:spPr/>
        <p:txBody>
          <a:bodyPr/>
          <a:lstStyle/>
          <a:p>
            <a:fld id="{CBCFED38-E56A-C54E-A4DC-1EFD6678D7EC}" type="slidenum">
              <a:rPr lang="en-US" smtClean="0"/>
              <a:pPr/>
              <a:t>6</a:t>
            </a:fld>
            <a:endParaRPr lang="en-US"/>
          </a:p>
        </p:txBody>
      </p:sp>
    </p:spTree>
    <p:extLst>
      <p:ext uri="{BB962C8B-B14F-4D97-AF65-F5344CB8AC3E}">
        <p14:creationId xmlns:p14="http://schemas.microsoft.com/office/powerpoint/2010/main" val="42172815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50"/>
            <a:ext cx="9144000" cy="514350"/>
          </a:xfrm>
          <a:solidFill>
            <a:schemeClr val="accent2"/>
          </a:solidFill>
        </p:spPr>
        <p:txBody>
          <a:bodyPr>
            <a:noAutofit/>
          </a:bodyPr>
          <a:lstStyle/>
          <a:p>
            <a:pPr algn="l"/>
            <a:r>
              <a:rPr lang="en-ZA" sz="3200" b="1" dirty="0" smtClean="0">
                <a:solidFill>
                  <a:schemeClr val="bg1"/>
                </a:solidFill>
              </a:rPr>
              <a:t>Presentation Overview</a:t>
            </a:r>
            <a:endParaRPr lang="en-ZA" sz="3200" b="1" dirty="0">
              <a:solidFill>
                <a:schemeClr val="bg1"/>
              </a:solidFill>
            </a:endParaRPr>
          </a:p>
        </p:txBody>
      </p:sp>
      <p:sp>
        <p:nvSpPr>
          <p:cNvPr id="3" name="Content Placeholder 2"/>
          <p:cNvSpPr>
            <a:spLocks noGrp="1"/>
          </p:cNvSpPr>
          <p:nvPr>
            <p:ph sz="quarter" idx="10"/>
          </p:nvPr>
        </p:nvSpPr>
        <p:spPr>
          <a:xfrm>
            <a:off x="0" y="785814"/>
            <a:ext cx="8667491" cy="4782384"/>
          </a:xfrm>
        </p:spPr>
        <p:txBody>
          <a:bodyPr>
            <a:normAutofit fontScale="55000" lnSpcReduction="20000"/>
          </a:bodyPr>
          <a:lstStyle/>
          <a:p>
            <a:pPr>
              <a:lnSpc>
                <a:spcPct val="200000"/>
              </a:lnSpc>
              <a:spcBef>
                <a:spcPts val="1200"/>
              </a:spcBef>
              <a:defRPr/>
            </a:pPr>
            <a:r>
              <a:rPr lang="en-US" dirty="0" smtClean="0"/>
              <a:t>Background</a:t>
            </a:r>
            <a:endParaRPr lang="en-US" dirty="0"/>
          </a:p>
          <a:p>
            <a:pPr>
              <a:lnSpc>
                <a:spcPct val="200000"/>
              </a:lnSpc>
              <a:spcBef>
                <a:spcPts val="1200"/>
              </a:spcBef>
              <a:defRPr/>
            </a:pPr>
            <a:r>
              <a:rPr lang="en-US" dirty="0" smtClean="0">
                <a:solidFill>
                  <a:schemeClr val="accent1"/>
                </a:solidFill>
              </a:rPr>
              <a:t>Research Objectives</a:t>
            </a:r>
          </a:p>
          <a:p>
            <a:pPr>
              <a:lnSpc>
                <a:spcPct val="200000"/>
              </a:lnSpc>
              <a:spcBef>
                <a:spcPts val="1200"/>
              </a:spcBef>
              <a:defRPr/>
            </a:pPr>
            <a:r>
              <a:rPr lang="en-US" dirty="0" smtClean="0">
                <a:solidFill>
                  <a:srgbClr val="082439"/>
                </a:solidFill>
              </a:rPr>
              <a:t>Research </a:t>
            </a:r>
            <a:r>
              <a:rPr lang="en-US" dirty="0">
                <a:solidFill>
                  <a:srgbClr val="082439"/>
                </a:solidFill>
              </a:rPr>
              <a:t>Methodology, Target Market and Achieved Sample</a:t>
            </a:r>
          </a:p>
          <a:p>
            <a:pPr>
              <a:lnSpc>
                <a:spcPct val="200000"/>
              </a:lnSpc>
              <a:spcBef>
                <a:spcPts val="1200"/>
              </a:spcBef>
              <a:defRPr/>
            </a:pPr>
            <a:r>
              <a:rPr lang="en-US" dirty="0">
                <a:solidFill>
                  <a:srgbClr val="082439"/>
                </a:solidFill>
              </a:rPr>
              <a:t>Highlights of Qualitative Research Findings</a:t>
            </a:r>
          </a:p>
          <a:p>
            <a:pPr>
              <a:lnSpc>
                <a:spcPct val="200000"/>
              </a:lnSpc>
              <a:spcBef>
                <a:spcPts val="1200"/>
              </a:spcBef>
              <a:defRPr/>
            </a:pPr>
            <a:r>
              <a:rPr lang="en-US" dirty="0">
                <a:solidFill>
                  <a:srgbClr val="082439"/>
                </a:solidFill>
              </a:rPr>
              <a:t>Demographics</a:t>
            </a:r>
          </a:p>
          <a:p>
            <a:pPr>
              <a:lnSpc>
                <a:spcPct val="200000"/>
              </a:lnSpc>
              <a:spcBef>
                <a:spcPts val="1200"/>
              </a:spcBef>
              <a:defRPr/>
            </a:pPr>
            <a:r>
              <a:rPr lang="en-US" dirty="0">
                <a:solidFill>
                  <a:srgbClr val="082439"/>
                </a:solidFill>
              </a:rPr>
              <a:t>Main Research Findings</a:t>
            </a:r>
          </a:p>
          <a:p>
            <a:pPr lvl="0">
              <a:lnSpc>
                <a:spcPct val="200000"/>
              </a:lnSpc>
              <a:spcBef>
                <a:spcPts val="1200"/>
              </a:spcBef>
              <a:defRPr/>
            </a:pPr>
            <a:r>
              <a:rPr lang="en-US" dirty="0">
                <a:solidFill>
                  <a:srgbClr val="082439"/>
                </a:solidFill>
              </a:rPr>
              <a:t>Insights and Strategic Implications</a:t>
            </a:r>
            <a:endParaRPr lang="en-US" dirty="0"/>
          </a:p>
          <a:p>
            <a:endParaRPr lang="en-GB" dirty="0"/>
          </a:p>
          <a:p>
            <a:endParaRPr lang="en-GB" dirty="0"/>
          </a:p>
          <a:p>
            <a:endParaRPr lang="en-ZA" dirty="0"/>
          </a:p>
          <a:p>
            <a:pPr marL="0" indent="0" algn="ctr">
              <a:buNone/>
            </a:pPr>
            <a:endParaRPr lang="en-ZA" sz="1400" dirty="0" smtClean="0"/>
          </a:p>
          <a:p>
            <a:pPr marL="0" indent="0" algn="ctr">
              <a:buNone/>
            </a:pPr>
            <a:endParaRPr lang="en-ZA" sz="1400" dirty="0"/>
          </a:p>
          <a:p>
            <a:pPr marL="0" indent="0" algn="ctr">
              <a:buNone/>
            </a:pPr>
            <a:endParaRPr lang="en-ZA" sz="2800" dirty="0" smtClean="0"/>
          </a:p>
          <a:p>
            <a:pPr marL="0" indent="0" algn="ctr">
              <a:buNone/>
            </a:pPr>
            <a:endParaRPr lang="en-ZA" sz="2800" b="1" dirty="0"/>
          </a:p>
        </p:txBody>
      </p:sp>
      <p:sp>
        <p:nvSpPr>
          <p:cNvPr id="4" name="TextBox 3"/>
          <p:cNvSpPr txBox="1"/>
          <p:nvPr/>
        </p:nvSpPr>
        <p:spPr>
          <a:xfrm>
            <a:off x="8214609" y="6411006"/>
            <a:ext cx="301686" cy="369332"/>
          </a:xfrm>
          <a:prstGeom prst="rect">
            <a:avLst/>
          </a:prstGeom>
          <a:noFill/>
        </p:spPr>
        <p:txBody>
          <a:bodyPr wrap="none" rtlCol="0">
            <a:spAutoFit/>
          </a:bodyPr>
          <a:lstStyle/>
          <a:p>
            <a:r>
              <a:rPr lang="en-US" dirty="0" smtClean="0"/>
              <a:t>7</a:t>
            </a:r>
            <a:endParaRPr lang="en-US" dirty="0"/>
          </a:p>
        </p:txBody>
      </p:sp>
    </p:spTree>
    <p:extLst>
      <p:ext uri="{BB962C8B-B14F-4D97-AF65-F5344CB8AC3E}">
        <p14:creationId xmlns:p14="http://schemas.microsoft.com/office/powerpoint/2010/main" val="2939260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a:xfrm>
            <a:off x="8420949" y="6338504"/>
            <a:ext cx="500062"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cs typeface="Arial" charset="0"/>
              </a:defRPr>
            </a:lvl1pPr>
            <a:lvl2pPr marL="742950" indent="-285750" eaLnBrk="0" hangingPunct="0">
              <a:defRPr sz="1200" b="1">
                <a:solidFill>
                  <a:schemeClr val="tx1"/>
                </a:solidFill>
                <a:latin typeface="Arial" charset="0"/>
                <a:cs typeface="Arial" charset="0"/>
              </a:defRPr>
            </a:lvl2pPr>
            <a:lvl3pPr marL="1143000" indent="-228600" eaLnBrk="0" hangingPunct="0">
              <a:defRPr sz="1200" b="1">
                <a:solidFill>
                  <a:schemeClr val="tx1"/>
                </a:solidFill>
                <a:latin typeface="Arial" charset="0"/>
                <a:cs typeface="Arial" charset="0"/>
              </a:defRPr>
            </a:lvl3pPr>
            <a:lvl4pPr marL="1600200" indent="-228600" eaLnBrk="0" hangingPunct="0">
              <a:defRPr sz="1200" b="1">
                <a:solidFill>
                  <a:schemeClr val="tx1"/>
                </a:solidFill>
                <a:latin typeface="Arial" charset="0"/>
                <a:cs typeface="Arial" charset="0"/>
              </a:defRPr>
            </a:lvl4pPr>
            <a:lvl5pPr marL="2057400" indent="-228600" eaLnBrk="0" hangingPunct="0">
              <a:defRPr sz="1200" b="1">
                <a:solidFill>
                  <a:schemeClr val="tx1"/>
                </a:solidFill>
                <a:latin typeface="Arial" charset="0"/>
                <a:cs typeface="Arial" charset="0"/>
              </a:defRPr>
            </a:lvl5pPr>
            <a:lvl6pPr marL="2514600" indent="-228600" algn="ctr" eaLnBrk="0" fontAlgn="base" hangingPunct="0">
              <a:spcBef>
                <a:spcPct val="0"/>
              </a:spcBef>
              <a:spcAft>
                <a:spcPct val="0"/>
              </a:spcAft>
              <a:defRPr sz="1200" b="1">
                <a:solidFill>
                  <a:schemeClr val="tx1"/>
                </a:solidFill>
                <a:latin typeface="Arial" charset="0"/>
                <a:cs typeface="Arial" charset="0"/>
              </a:defRPr>
            </a:lvl6pPr>
            <a:lvl7pPr marL="2971800" indent="-228600" algn="ctr" eaLnBrk="0" fontAlgn="base" hangingPunct="0">
              <a:spcBef>
                <a:spcPct val="0"/>
              </a:spcBef>
              <a:spcAft>
                <a:spcPct val="0"/>
              </a:spcAft>
              <a:defRPr sz="1200" b="1">
                <a:solidFill>
                  <a:schemeClr val="tx1"/>
                </a:solidFill>
                <a:latin typeface="Arial" charset="0"/>
                <a:cs typeface="Arial" charset="0"/>
              </a:defRPr>
            </a:lvl7pPr>
            <a:lvl8pPr marL="3429000" indent="-228600" algn="ctr" eaLnBrk="0" fontAlgn="base" hangingPunct="0">
              <a:spcBef>
                <a:spcPct val="0"/>
              </a:spcBef>
              <a:spcAft>
                <a:spcPct val="0"/>
              </a:spcAft>
              <a:defRPr sz="1200" b="1">
                <a:solidFill>
                  <a:schemeClr val="tx1"/>
                </a:solidFill>
                <a:latin typeface="Arial" charset="0"/>
                <a:cs typeface="Arial" charset="0"/>
              </a:defRPr>
            </a:lvl8pPr>
            <a:lvl9pPr marL="3886200" indent="-228600" algn="ctr" eaLnBrk="0" fontAlgn="base" hangingPunct="0">
              <a:spcBef>
                <a:spcPct val="0"/>
              </a:spcBef>
              <a:spcAft>
                <a:spcPct val="0"/>
              </a:spcAft>
              <a:defRPr sz="1200" b="1">
                <a:solidFill>
                  <a:schemeClr val="tx1"/>
                </a:solidFill>
                <a:latin typeface="Arial" charset="0"/>
                <a:cs typeface="Arial" charset="0"/>
              </a:defRPr>
            </a:lvl9pPr>
          </a:lstStyle>
          <a:p>
            <a:pPr eaLnBrk="1" hangingPunct="1"/>
            <a:fld id="{CA43BCCE-B818-4924-81EF-8DA33EF0094E}" type="slidenum">
              <a:rPr lang="en-GB" sz="900" b="0" smtClean="0"/>
              <a:pPr eaLnBrk="1" hangingPunct="1"/>
              <a:t>8</a:t>
            </a:fld>
            <a:endParaRPr lang="en-GB" sz="900" b="0" dirty="0" smtClean="0"/>
          </a:p>
        </p:txBody>
      </p:sp>
      <p:sp>
        <p:nvSpPr>
          <p:cNvPr id="19" name="Rectangle 18"/>
          <p:cNvSpPr>
            <a:spLocks noChangeArrowheads="1"/>
          </p:cNvSpPr>
          <p:nvPr/>
        </p:nvSpPr>
        <p:spPr bwMode="auto">
          <a:xfrm>
            <a:off x="376236" y="1083185"/>
            <a:ext cx="8534400" cy="714098"/>
          </a:xfrm>
          <a:prstGeom prst="rect">
            <a:avLst/>
          </a:prstGeom>
          <a:noFill/>
          <a:ln w="9525" cap="flat" cmpd="sng" algn="ctr">
            <a:noFill/>
            <a:prstDash val="solid"/>
            <a:headEnd/>
            <a:tailEnd/>
          </a:ln>
          <a:effectLst>
            <a:outerShdw blurRad="51500" dist="25400" dir="5400000" rotWithShape="0">
              <a:srgbClr val="000000">
                <a:alpha val="40000"/>
              </a:srgbClr>
            </a:outerShdw>
          </a:effectLst>
        </p:spPr>
        <p:txBody>
          <a:bodyPr anchor="ctr"/>
          <a:lstStyle/>
          <a:p>
            <a:pPr algn="just" fontAlgn="auto">
              <a:lnSpc>
                <a:spcPct val="150000"/>
              </a:lnSpc>
              <a:spcBef>
                <a:spcPts val="0"/>
              </a:spcBef>
              <a:spcAft>
                <a:spcPts val="0"/>
              </a:spcAft>
              <a:defRPr/>
            </a:pPr>
            <a:r>
              <a:rPr lang="en-ZA" sz="1400" i="0" dirty="0" smtClean="0"/>
              <a:t>The primary objective of the study was to </a:t>
            </a:r>
            <a:r>
              <a:rPr lang="en-ZA" sz="1400" i="0" dirty="0"/>
              <a:t>develop a </a:t>
            </a:r>
            <a:r>
              <a:rPr lang="en-ZA" sz="1400" i="0" dirty="0" smtClean="0"/>
              <a:t>Corporate Management Competency Index (CMCI</a:t>
            </a:r>
            <a:r>
              <a:rPr lang="en-ZA" sz="1400" i="0" dirty="0"/>
              <a:t>) for use in the South African </a:t>
            </a:r>
            <a:r>
              <a:rPr lang="en-ZA" sz="1400" i="0" dirty="0" smtClean="0"/>
              <a:t>context. </a:t>
            </a:r>
            <a:r>
              <a:rPr lang="en-ZA" sz="1400" i="0" dirty="0"/>
              <a:t>The CMCI is a research based measure whose </a:t>
            </a:r>
            <a:r>
              <a:rPr lang="en-ZA" sz="1400" i="0" dirty="0" smtClean="0"/>
              <a:t>aims are to:</a:t>
            </a:r>
            <a:endParaRPr lang="en-US" sz="1400" i="0" dirty="0"/>
          </a:p>
        </p:txBody>
      </p:sp>
      <p:sp>
        <p:nvSpPr>
          <p:cNvPr id="23" name="Rectangle 3"/>
          <p:cNvSpPr>
            <a:spLocks noChangeArrowheads="1"/>
          </p:cNvSpPr>
          <p:nvPr/>
        </p:nvSpPr>
        <p:spPr bwMode="auto">
          <a:xfrm>
            <a:off x="279641" y="2681654"/>
            <a:ext cx="8174812" cy="3557465"/>
          </a:xfrm>
          <a:prstGeom prst="rect">
            <a:avLst/>
          </a:prstGeom>
          <a:noFill/>
          <a:ln w="9525">
            <a:solidFill>
              <a:schemeClr val="hlink"/>
            </a:solidFill>
            <a:miter lim="800000"/>
            <a:headEnd/>
            <a:tailEnd/>
          </a:ln>
          <a:scene3d>
            <a:camera prst="legacyObliqueTopRight"/>
            <a:lightRig rig="legacyFlat3" dir="l"/>
          </a:scene3d>
          <a:sp3d extrusionH="430200" prstMaterial="legacyMetal">
            <a:bevelT w="13500" h="13500" prst="angle"/>
            <a:bevelB w="13500" h="13500" prst="angle"/>
            <a:extrusionClr>
              <a:schemeClr val="hlink"/>
            </a:extrusionClr>
          </a:sp3d>
          <a:extLst>
            <a:ext uri="{909E8E84-426E-40DD-AFC4-6F175D3DCCD1}">
              <a14:hiddenFill xmlns:a14="http://schemas.microsoft.com/office/drawing/2010/main">
                <a:solidFill>
                  <a:schemeClr val="accent1"/>
                </a:solidFill>
              </a14:hiddenFill>
            </a:ext>
          </a:extLst>
        </p:spPr>
        <p:txBody>
          <a:bodyPr>
            <a:flatTx/>
          </a:bodyPr>
          <a:lstStyle/>
          <a:p>
            <a:endParaRPr lang="en-US" dirty="0"/>
          </a:p>
        </p:txBody>
      </p:sp>
      <p:sp>
        <p:nvSpPr>
          <p:cNvPr id="26" name="TextBox 25"/>
          <p:cNvSpPr txBox="1"/>
          <p:nvPr/>
        </p:nvSpPr>
        <p:spPr>
          <a:xfrm>
            <a:off x="477834" y="2778643"/>
            <a:ext cx="7796736" cy="3108543"/>
          </a:xfrm>
          <a:prstGeom prst="rect">
            <a:avLst/>
          </a:prstGeom>
          <a:noFill/>
          <a:ln w="9525" cap="flat" cmpd="sng" algn="ctr">
            <a:noFill/>
            <a:prstDash val="solid"/>
          </a:ln>
          <a:effectLst>
            <a:outerShdw blurRad="51500" dist="25400" dir="5400000" rotWithShape="0">
              <a:srgbClr val="000000">
                <a:alpha val="40000"/>
              </a:srgbClr>
            </a:outerShdw>
          </a:effectLst>
        </p:spPr>
        <p:txBody>
          <a:bodyPr wrap="square" rtlCol="0">
            <a:spAutoFit/>
          </a:bodyPr>
          <a:lstStyle/>
          <a:p>
            <a:pPr marL="285750" lvl="0" indent="-285750" algn="just">
              <a:lnSpc>
                <a:spcPct val="200000"/>
              </a:lnSpc>
              <a:buFont typeface="Arial" pitchFamily="34" charset="0"/>
              <a:buChar char="•"/>
            </a:pPr>
            <a:r>
              <a:rPr lang="en-ZA" sz="1400" i="0" dirty="0"/>
              <a:t>Evaluate the quality of management in the three top managerial tiers of corporate South Africa.</a:t>
            </a:r>
            <a:endParaRPr lang="en-US" sz="1400" i="0" dirty="0"/>
          </a:p>
          <a:p>
            <a:pPr marL="285750" lvl="0" indent="-285750" algn="just">
              <a:lnSpc>
                <a:spcPct val="200000"/>
              </a:lnSpc>
              <a:buFont typeface="Arial" pitchFamily="34" charset="0"/>
              <a:buChar char="•"/>
            </a:pPr>
            <a:r>
              <a:rPr lang="en-ZA" sz="1400" i="0" dirty="0"/>
              <a:t>Demographically assess competency levels by age, race, gender, disability and management tier.</a:t>
            </a:r>
            <a:endParaRPr lang="en-US" sz="1400" i="0" dirty="0"/>
          </a:p>
          <a:p>
            <a:pPr marL="285750" lvl="0" indent="-285750" algn="just">
              <a:lnSpc>
                <a:spcPct val="200000"/>
              </a:lnSpc>
              <a:buFont typeface="Arial" pitchFamily="34" charset="0"/>
              <a:buChar char="•"/>
            </a:pPr>
            <a:r>
              <a:rPr lang="en-ZA" sz="1400" i="0" dirty="0"/>
              <a:t>Assess the promotion propensity of managerial capacity that is operating at second and third tier levels of management.</a:t>
            </a:r>
            <a:endParaRPr lang="en-US" sz="1400" i="0" dirty="0"/>
          </a:p>
          <a:p>
            <a:pPr marL="285750" lvl="0" indent="-285750" algn="just">
              <a:lnSpc>
                <a:spcPct val="200000"/>
              </a:lnSpc>
              <a:buFont typeface="Arial" pitchFamily="34" charset="0"/>
              <a:buChar char="•"/>
            </a:pPr>
            <a:r>
              <a:rPr lang="en-ZA" sz="1400" i="0" dirty="0"/>
              <a:t>Track progress over time as to whether competency levels are improving or declining.</a:t>
            </a:r>
            <a:endParaRPr lang="en-US" sz="1400" i="0" dirty="0"/>
          </a:p>
          <a:p>
            <a:pPr marL="285750" lvl="0" indent="-285750" algn="just">
              <a:lnSpc>
                <a:spcPct val="200000"/>
              </a:lnSpc>
              <a:buFont typeface="Arial" pitchFamily="34" charset="0"/>
              <a:buChar char="•"/>
            </a:pPr>
            <a:r>
              <a:rPr lang="en-ZA" sz="1400" i="0" dirty="0"/>
              <a:t>Diagnose the main influencing factors of managerial competency levels.</a:t>
            </a:r>
            <a:endParaRPr lang="en-US" sz="1400" i="0" dirty="0"/>
          </a:p>
          <a:p>
            <a:pPr marL="285750" marR="0" lvl="0" indent="-285750" algn="just" defTabSz="914400" eaLnBrk="1" fontAlgn="auto" latinLnBrk="0" hangingPunct="1">
              <a:lnSpc>
                <a:spcPct val="200000"/>
              </a:lnSpc>
              <a:spcBef>
                <a:spcPts val="0"/>
              </a:spcBef>
              <a:spcAft>
                <a:spcPts val="0"/>
              </a:spcAft>
              <a:buClrTx/>
              <a:buSzTx/>
              <a:buFont typeface="Trebuchet MS" pitchFamily="34" charset="0"/>
              <a:buChar char="–"/>
              <a:tabLst/>
              <a:defRPr/>
            </a:pPr>
            <a:endParaRPr kumimoji="0" lang="en-US" sz="1400" b="0" i="0" u="none" strike="noStrike" kern="0" cap="none" spc="0" normalizeH="0" baseline="0" noProof="0" dirty="0" smtClean="0">
              <a:ln>
                <a:noFill/>
              </a:ln>
              <a:solidFill>
                <a:srgbClr val="250165"/>
              </a:solidFill>
              <a:effectLst/>
              <a:uLnTx/>
              <a:uFillTx/>
              <a:latin typeface="Trebuchet MS"/>
              <a:cs typeface="+mn-cs"/>
            </a:endParaRPr>
          </a:p>
        </p:txBody>
      </p:sp>
      <p:sp>
        <p:nvSpPr>
          <p:cNvPr id="11" name="Rectangle 269"/>
          <p:cNvSpPr>
            <a:spLocks noChangeArrowheads="1"/>
          </p:cNvSpPr>
          <p:nvPr/>
        </p:nvSpPr>
        <p:spPr bwMode="auto">
          <a:xfrm>
            <a:off x="279641" y="901846"/>
            <a:ext cx="8680449" cy="1333499"/>
          </a:xfrm>
          <a:prstGeom prst="rect">
            <a:avLst/>
          </a:prstGeom>
          <a:noFill/>
          <a:ln w="22225" algn="ctr">
            <a:solidFill>
              <a:schemeClr val="accent2"/>
            </a:solidFill>
            <a:prstDash val="sysDot"/>
            <a:miter lim="800000"/>
            <a:headEnd/>
            <a:tailEnd/>
          </a:ln>
        </p:spPr>
        <p:txBody>
          <a:bodyPr wrap="none" anchor="ctr"/>
          <a:lstStyle/>
          <a:p>
            <a:endParaRPr lang="en-US" dirty="0"/>
          </a:p>
        </p:txBody>
      </p:sp>
      <p:sp>
        <p:nvSpPr>
          <p:cNvPr id="12" name="Title 1"/>
          <p:cNvSpPr>
            <a:spLocks noGrp="1"/>
          </p:cNvSpPr>
          <p:nvPr>
            <p:ph type="title"/>
          </p:nvPr>
        </p:nvSpPr>
        <p:spPr>
          <a:xfrm>
            <a:off x="0" y="149225"/>
            <a:ext cx="9144000" cy="671513"/>
          </a:xfrm>
          <a:solidFill>
            <a:schemeClr val="accent2"/>
          </a:solidFill>
        </p:spPr>
        <p:txBody>
          <a:bodyPr>
            <a:noAutofit/>
          </a:bodyPr>
          <a:lstStyle/>
          <a:p>
            <a:pPr algn="l"/>
            <a:r>
              <a:rPr lang="en-ZA" sz="3200" b="1" dirty="0" smtClean="0">
                <a:solidFill>
                  <a:schemeClr val="bg1"/>
                </a:solidFill>
              </a:rPr>
              <a:t>Research Objectives</a:t>
            </a:r>
            <a:endParaRPr lang="en-ZA" sz="3200" b="1" dirty="0">
              <a:solidFill>
                <a:schemeClr val="bg1"/>
              </a:solidFill>
            </a:endParaRPr>
          </a:p>
        </p:txBody>
      </p:sp>
    </p:spTree>
    <p:extLst>
      <p:ext uri="{BB962C8B-B14F-4D97-AF65-F5344CB8AC3E}">
        <p14:creationId xmlns:p14="http://schemas.microsoft.com/office/powerpoint/2010/main" val="4073404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63"/>
            <a:ext cx="9144000" cy="514350"/>
          </a:xfrm>
          <a:solidFill>
            <a:schemeClr val="accent2"/>
          </a:solidFill>
        </p:spPr>
        <p:txBody>
          <a:bodyPr>
            <a:noAutofit/>
          </a:bodyPr>
          <a:lstStyle/>
          <a:p>
            <a:pPr algn="l"/>
            <a:r>
              <a:rPr lang="en-ZA" sz="3200" b="1" dirty="0" smtClean="0">
                <a:solidFill>
                  <a:schemeClr val="bg1"/>
                </a:solidFill>
              </a:rPr>
              <a:t>Presentation Overview</a:t>
            </a:r>
            <a:endParaRPr lang="en-ZA" sz="3200" b="1" dirty="0">
              <a:solidFill>
                <a:schemeClr val="bg1"/>
              </a:solidFill>
            </a:endParaRPr>
          </a:p>
        </p:txBody>
      </p:sp>
      <p:sp>
        <p:nvSpPr>
          <p:cNvPr id="3" name="Content Placeholder 2"/>
          <p:cNvSpPr>
            <a:spLocks noGrp="1"/>
          </p:cNvSpPr>
          <p:nvPr>
            <p:ph sz="quarter" idx="10"/>
          </p:nvPr>
        </p:nvSpPr>
        <p:spPr>
          <a:xfrm>
            <a:off x="0" y="785814"/>
            <a:ext cx="8667491" cy="5014912"/>
          </a:xfrm>
        </p:spPr>
        <p:txBody>
          <a:bodyPr>
            <a:normAutofit fontScale="70000" lnSpcReduction="20000"/>
          </a:bodyPr>
          <a:lstStyle/>
          <a:p>
            <a:pPr>
              <a:lnSpc>
                <a:spcPct val="200000"/>
              </a:lnSpc>
              <a:spcBef>
                <a:spcPts val="1200"/>
              </a:spcBef>
              <a:defRPr/>
            </a:pPr>
            <a:r>
              <a:rPr lang="en-US" sz="2800" dirty="0" smtClean="0"/>
              <a:t>Background</a:t>
            </a:r>
            <a:endParaRPr lang="en-US" sz="2800" dirty="0"/>
          </a:p>
          <a:p>
            <a:pPr>
              <a:lnSpc>
                <a:spcPct val="200000"/>
              </a:lnSpc>
              <a:spcBef>
                <a:spcPts val="1200"/>
              </a:spcBef>
              <a:defRPr/>
            </a:pPr>
            <a:r>
              <a:rPr lang="en-US" sz="2800" dirty="0"/>
              <a:t>Research Objectives</a:t>
            </a:r>
          </a:p>
          <a:p>
            <a:pPr>
              <a:lnSpc>
                <a:spcPct val="200000"/>
              </a:lnSpc>
              <a:spcBef>
                <a:spcPts val="1200"/>
              </a:spcBef>
              <a:defRPr/>
            </a:pPr>
            <a:r>
              <a:rPr lang="en-US" sz="2800" dirty="0">
                <a:solidFill>
                  <a:schemeClr val="accent1"/>
                </a:solidFill>
              </a:rPr>
              <a:t>Research Methodology, Target Market and Achieved Sample</a:t>
            </a:r>
          </a:p>
          <a:p>
            <a:pPr>
              <a:lnSpc>
                <a:spcPct val="200000"/>
              </a:lnSpc>
              <a:spcBef>
                <a:spcPts val="1200"/>
              </a:spcBef>
              <a:defRPr/>
            </a:pPr>
            <a:r>
              <a:rPr lang="en-US" sz="2800" dirty="0">
                <a:solidFill>
                  <a:srgbClr val="082439"/>
                </a:solidFill>
              </a:rPr>
              <a:t>Highlights of Qualitative Research Findings</a:t>
            </a:r>
          </a:p>
          <a:p>
            <a:pPr>
              <a:lnSpc>
                <a:spcPct val="200000"/>
              </a:lnSpc>
              <a:spcBef>
                <a:spcPts val="1200"/>
              </a:spcBef>
              <a:defRPr/>
            </a:pPr>
            <a:r>
              <a:rPr lang="en-US" sz="2800" dirty="0">
                <a:solidFill>
                  <a:srgbClr val="082439"/>
                </a:solidFill>
              </a:rPr>
              <a:t>Demographics</a:t>
            </a:r>
          </a:p>
          <a:p>
            <a:pPr>
              <a:lnSpc>
                <a:spcPct val="200000"/>
              </a:lnSpc>
              <a:spcBef>
                <a:spcPts val="1200"/>
              </a:spcBef>
              <a:defRPr/>
            </a:pPr>
            <a:r>
              <a:rPr lang="en-US" sz="2800" dirty="0">
                <a:solidFill>
                  <a:srgbClr val="082439"/>
                </a:solidFill>
              </a:rPr>
              <a:t>Main Research Findings</a:t>
            </a:r>
          </a:p>
          <a:p>
            <a:pPr lvl="0">
              <a:lnSpc>
                <a:spcPct val="200000"/>
              </a:lnSpc>
              <a:spcBef>
                <a:spcPts val="1200"/>
              </a:spcBef>
              <a:defRPr/>
            </a:pPr>
            <a:r>
              <a:rPr lang="en-US" sz="2800" dirty="0">
                <a:solidFill>
                  <a:srgbClr val="082439"/>
                </a:solidFill>
              </a:rPr>
              <a:t>Insights and Strategic Implications</a:t>
            </a:r>
            <a:endParaRPr lang="en-US" sz="2800" dirty="0"/>
          </a:p>
          <a:p>
            <a:pPr marL="0" indent="0" algn="ctr">
              <a:buNone/>
            </a:pPr>
            <a:endParaRPr lang="en-GB" sz="3000" b="1" dirty="0"/>
          </a:p>
          <a:p>
            <a:endParaRPr lang="en-GB" dirty="0"/>
          </a:p>
          <a:p>
            <a:endParaRPr lang="en-GB" dirty="0"/>
          </a:p>
          <a:p>
            <a:endParaRPr lang="en-ZA" dirty="0"/>
          </a:p>
          <a:p>
            <a:endParaRPr lang="en-ZA" dirty="0"/>
          </a:p>
        </p:txBody>
      </p:sp>
      <p:sp>
        <p:nvSpPr>
          <p:cNvPr id="4" name="TextBox 3"/>
          <p:cNvSpPr txBox="1"/>
          <p:nvPr/>
        </p:nvSpPr>
        <p:spPr>
          <a:xfrm>
            <a:off x="8128236" y="6460761"/>
            <a:ext cx="301686" cy="369332"/>
          </a:xfrm>
          <a:prstGeom prst="rect">
            <a:avLst/>
          </a:prstGeom>
          <a:noFill/>
        </p:spPr>
        <p:txBody>
          <a:bodyPr wrap="none" rtlCol="0">
            <a:spAutoFit/>
          </a:bodyPr>
          <a:lstStyle/>
          <a:p>
            <a:r>
              <a:rPr lang="en-US" dirty="0" smtClean="0"/>
              <a:t>9</a:t>
            </a:r>
            <a:endParaRPr lang="en-US" dirty="0"/>
          </a:p>
        </p:txBody>
      </p:sp>
    </p:spTree>
    <p:extLst>
      <p:ext uri="{BB962C8B-B14F-4D97-AF65-F5344CB8AC3E}">
        <p14:creationId xmlns:p14="http://schemas.microsoft.com/office/powerpoint/2010/main" val="19195496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27847</TotalTime>
  <Words>5246</Words>
  <Application>Microsoft Office PowerPoint</Application>
  <PresentationFormat>On-screen Show (4:3)</PresentationFormat>
  <Paragraphs>1163</Paragraphs>
  <Slides>57</Slides>
  <Notes>24</Notes>
  <HiddenSlides>0</HiddenSlides>
  <MMClips>0</MMClips>
  <ScaleCrop>false</ScaleCrop>
  <HeadingPairs>
    <vt:vector size="8" baseType="variant">
      <vt:variant>
        <vt:lpstr>Fonts Used</vt:lpstr>
      </vt:variant>
      <vt:variant>
        <vt:i4>13</vt:i4>
      </vt:variant>
      <vt:variant>
        <vt:lpstr>Theme</vt:lpstr>
      </vt:variant>
      <vt:variant>
        <vt:i4>3</vt:i4>
      </vt:variant>
      <vt:variant>
        <vt:lpstr>Embedded OLE Servers</vt:lpstr>
      </vt:variant>
      <vt:variant>
        <vt:i4>1</vt:i4>
      </vt:variant>
      <vt:variant>
        <vt:lpstr>Slide Titles</vt:lpstr>
      </vt:variant>
      <vt:variant>
        <vt:i4>57</vt:i4>
      </vt:variant>
    </vt:vector>
  </HeadingPairs>
  <TitlesOfParts>
    <vt:vector size="74" baseType="lpstr">
      <vt:lpstr>Arial Unicode MS</vt:lpstr>
      <vt:lpstr>MS PGothic</vt:lpstr>
      <vt:lpstr>MS PGothic</vt:lpstr>
      <vt:lpstr>Annifont</vt:lpstr>
      <vt:lpstr>Arial</vt:lpstr>
      <vt:lpstr>Bookman Old Style</vt:lpstr>
      <vt:lpstr>Calibri</vt:lpstr>
      <vt:lpstr>Cambria</vt:lpstr>
      <vt:lpstr>Garamond</vt:lpstr>
      <vt:lpstr>Times New Roman</vt:lpstr>
      <vt:lpstr>Trebuchet MS</vt:lpstr>
      <vt:lpstr>Verdana</vt:lpstr>
      <vt:lpstr>Wingdings</vt:lpstr>
      <vt:lpstr>Adjacency</vt:lpstr>
      <vt:lpstr>Custom Design</vt:lpstr>
      <vt:lpstr>1_Custom Design</vt:lpstr>
      <vt:lpstr>Picture</vt:lpstr>
      <vt:lpstr>Corporate Management Competency Index (CMCI)</vt:lpstr>
      <vt:lpstr>PowerPoint Presentation</vt:lpstr>
      <vt:lpstr>Background</vt:lpstr>
      <vt:lpstr>Presentation Overview</vt:lpstr>
      <vt:lpstr>Edinburgh’s Management Competency Framework</vt:lpstr>
      <vt:lpstr>Management Competency Framework Development</vt:lpstr>
      <vt:lpstr>Presentation Overview</vt:lpstr>
      <vt:lpstr>Research Objectives</vt:lpstr>
      <vt:lpstr>Presentation Overview</vt:lpstr>
      <vt:lpstr>Research Methodology, Target Market and Sample</vt:lpstr>
      <vt:lpstr>Research Methodology, Target Market and Sample Continued</vt:lpstr>
      <vt:lpstr>PowerPoint Presentation</vt:lpstr>
      <vt:lpstr>Highlights of Qualitative Research Findings</vt:lpstr>
      <vt:lpstr>Goodness of fit of the Hypothesised Model</vt:lpstr>
      <vt:lpstr>Cronbach’s Alpha – Reliability Test</vt:lpstr>
      <vt:lpstr>Presentation Overview</vt:lpstr>
      <vt:lpstr>Demographic Profile: Description of Company</vt:lpstr>
      <vt:lpstr>Demographic Profile: Age</vt:lpstr>
      <vt:lpstr>Demographic Profile: Gender and Race</vt:lpstr>
      <vt:lpstr>Demographic Profile: Disability Significance and Length in Management Position</vt:lpstr>
      <vt:lpstr>Presentation Overview</vt:lpstr>
      <vt:lpstr>Overall Management Competency Rating – Third Party Rating </vt:lpstr>
      <vt:lpstr>Overall Management Competency Rating across Races</vt:lpstr>
      <vt:lpstr>Overall Management Competency Rating by DemographicsOve</vt:lpstr>
      <vt:lpstr>Overall Management Competency Rating by Gender</vt:lpstr>
      <vt:lpstr>Benchmarking Overall Management Competency Rating with Self Rating Expectations</vt:lpstr>
      <vt:lpstr>Overall Management Competency Rating for Dimensions</vt:lpstr>
      <vt:lpstr>Hypothesised Structural Equation Model</vt:lpstr>
      <vt:lpstr>Goodness of Fit for the Structural Equation Modelling</vt:lpstr>
      <vt:lpstr>Correlation Analysis</vt:lpstr>
      <vt:lpstr>Correlation Analysis: Overall Competency Rating – Impact Level 1</vt:lpstr>
      <vt:lpstr>Key drivers of Competency – Impact Level 1</vt:lpstr>
      <vt:lpstr>Key drivers of Competency by Race – Impact Level 1</vt:lpstr>
      <vt:lpstr>Key drivers of Competency by Management Tier – Impact Level 1</vt:lpstr>
      <vt:lpstr>Impact Grid Analysis Explanation</vt:lpstr>
      <vt:lpstr>PowerPoint Presentation</vt:lpstr>
      <vt:lpstr>Key Drivers of Impact Level 2 </vt:lpstr>
      <vt:lpstr>Overall Rating of Interpersonal Skills</vt:lpstr>
      <vt:lpstr>PowerPoint Presentation</vt:lpstr>
      <vt:lpstr>Overall Rating of Natural Flair</vt:lpstr>
      <vt:lpstr>PowerPoint Presentation</vt:lpstr>
      <vt:lpstr>Overall Rating of Problem Solving Skills</vt:lpstr>
      <vt:lpstr>PowerPoint Presentation</vt:lpstr>
      <vt:lpstr>Overall Rating of Building for the Future</vt:lpstr>
      <vt:lpstr>PowerPoint Presentation</vt:lpstr>
      <vt:lpstr>Overall Rating of Developing Business Success</vt:lpstr>
      <vt:lpstr>PowerPoint Presentation</vt:lpstr>
      <vt:lpstr>Overall Rating of Qualifications and Experience</vt:lpstr>
      <vt:lpstr>PowerPoint Presentation</vt:lpstr>
      <vt:lpstr>PowerPoint Presentation</vt:lpstr>
      <vt:lpstr>Insights and Strategic Implications</vt:lpstr>
      <vt:lpstr>Insights and Strategic Implications</vt:lpstr>
      <vt:lpstr>Recommendations (1)</vt:lpstr>
      <vt:lpstr>Recommendations (2)</vt:lpstr>
      <vt:lpstr>Recommendations (3)</vt:lpstr>
      <vt:lpstr>Recommendations (4)</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Maweni</dc:creator>
  <cp:lastModifiedBy>James Myburgh</cp:lastModifiedBy>
  <cp:revision>166</cp:revision>
  <cp:lastPrinted>2014-03-04T06:57:03Z</cp:lastPrinted>
  <dcterms:created xsi:type="dcterms:W3CDTF">2012-12-10T15:17:01Z</dcterms:created>
  <dcterms:modified xsi:type="dcterms:W3CDTF">2014-03-04T17:17:46Z</dcterms:modified>
</cp:coreProperties>
</file>